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3" r:id="rId4"/>
    <p:sldId id="259" r:id="rId5"/>
    <p:sldId id="266" r:id="rId6"/>
    <p:sldId id="267" r:id="rId7"/>
    <p:sldId id="271" r:id="rId8"/>
    <p:sldId id="270" r:id="rId9"/>
    <p:sldId id="269" r:id="rId10"/>
    <p:sldId id="268" r:id="rId11"/>
    <p:sldId id="261" r:id="rId12"/>
    <p:sldId id="262" r:id="rId13"/>
    <p:sldId id="260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741E27-BE7B-4D4E-90AE-027C8365A5F2}" type="doc">
      <dgm:prSet loTypeId="urn:microsoft.com/office/officeart/2005/8/layout/vList2" loCatId="list" qsTypeId="urn:microsoft.com/office/officeart/2005/8/quickstyle/3d4" qsCatId="3D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31E60595-9F26-4422-A035-BC23FD210DE3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en-US" sz="3600" b="1" i="1" dirty="0" smtClean="0">
              <a:latin typeface="Garamond" panose="02020404030301010803" pitchFamily="18" charset="0"/>
              <a:cs typeface="Times New Roman" panose="02020603050405020304" pitchFamily="18" charset="0"/>
            </a:rPr>
            <a:t>Dr</a:t>
          </a:r>
          <a:r>
            <a:rPr lang="en-US" sz="3600" b="1" i="0" dirty="0" smtClean="0">
              <a:latin typeface="Garamond" panose="02020404030301010803" pitchFamily="18" charset="0"/>
              <a:cs typeface="Times New Roman" panose="02020603050405020304" pitchFamily="18" charset="0"/>
            </a:rPr>
            <a:t> </a:t>
          </a:r>
          <a:r>
            <a:rPr lang="en-US" sz="3600" b="1" i="1" dirty="0" smtClean="0">
              <a:latin typeface="Garamond" panose="02020404030301010803" pitchFamily="18" charset="0"/>
              <a:cs typeface="Times New Roman" panose="02020603050405020304" pitchFamily="18" charset="0"/>
            </a:rPr>
            <a:t>:  Salah Hassan Ibrahim Alkurwy</a:t>
          </a:r>
          <a:endParaRPr lang="en-US" sz="3600" b="1" i="1" dirty="0">
            <a:latin typeface="Garamond" panose="02020404030301010803" pitchFamily="18" charset="0"/>
            <a:cs typeface="Times New Roman" panose="02020603050405020304" pitchFamily="18" charset="0"/>
          </a:endParaRPr>
        </a:p>
      </dgm:t>
    </dgm:pt>
    <dgm:pt modelId="{1AFFEFF0-4096-4347-92D7-82B45E78E22B}" type="parTrans" cxnId="{51A5A84E-F58E-4002-AD31-719E99839BCF}">
      <dgm:prSet/>
      <dgm:spPr/>
      <dgm:t>
        <a:bodyPr/>
        <a:lstStyle/>
        <a:p>
          <a:pPr algn="l"/>
          <a:endParaRPr lang="en-US" sz="1800" b="0" i="0"/>
        </a:p>
      </dgm:t>
    </dgm:pt>
    <dgm:pt modelId="{99D43344-0710-4E34-8FCF-9B377748AD71}" type="sibTrans" cxnId="{51A5A84E-F58E-4002-AD31-719E99839BCF}">
      <dgm:prSet/>
      <dgm:spPr/>
      <dgm:t>
        <a:bodyPr/>
        <a:lstStyle/>
        <a:p>
          <a:pPr algn="l"/>
          <a:endParaRPr lang="en-US" sz="1800" b="0" i="0"/>
        </a:p>
      </dgm:t>
    </dgm:pt>
    <dgm:pt modelId="{949028BF-C83B-4CA2-967D-75492E835A8B}" type="pres">
      <dgm:prSet presAssocID="{A5741E27-BE7B-4D4E-90AE-027C8365A5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33E85C-4146-4BB5-A5E2-0A8A32AAA77B}" type="pres">
      <dgm:prSet presAssocID="{31E60595-9F26-4422-A035-BC23FD210DE3}" presName="parentText" presStyleLbl="node1" presStyleIdx="0" presStyleCnt="1" custScaleX="98166" custScaleY="116356" custLinFactNeighborX="45" custLinFactNeighborY="-131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64D931-4811-4D69-9326-83EE668C90A7}" type="presOf" srcId="{A5741E27-BE7B-4D4E-90AE-027C8365A5F2}" destId="{949028BF-C83B-4CA2-967D-75492E835A8B}" srcOrd="0" destOrd="0" presId="urn:microsoft.com/office/officeart/2005/8/layout/vList2"/>
    <dgm:cxn modelId="{993FCDC8-898B-4527-B2F2-DCCFACE119C2}" type="presOf" srcId="{31E60595-9F26-4422-A035-BC23FD210DE3}" destId="{0533E85C-4146-4BB5-A5E2-0A8A32AAA77B}" srcOrd="0" destOrd="0" presId="urn:microsoft.com/office/officeart/2005/8/layout/vList2"/>
    <dgm:cxn modelId="{51A5A84E-F58E-4002-AD31-719E99839BCF}" srcId="{A5741E27-BE7B-4D4E-90AE-027C8365A5F2}" destId="{31E60595-9F26-4422-A035-BC23FD210DE3}" srcOrd="0" destOrd="0" parTransId="{1AFFEFF0-4096-4347-92D7-82B45E78E22B}" sibTransId="{99D43344-0710-4E34-8FCF-9B377748AD71}"/>
    <dgm:cxn modelId="{2B0E839D-D71F-4CEF-8842-BFD98B2943A6}" type="presParOf" srcId="{949028BF-C83B-4CA2-967D-75492E835A8B}" destId="{0533E85C-4146-4BB5-A5E2-0A8A32AAA7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33E85C-4146-4BB5-A5E2-0A8A32AAA77B}">
      <dsp:nvSpPr>
        <dsp:cNvPr id="0" name=""/>
        <dsp:cNvSpPr/>
      </dsp:nvSpPr>
      <dsp:spPr>
        <a:xfrm>
          <a:off x="76236" y="1"/>
          <a:ext cx="7779459" cy="1415819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i="1" kern="1200" dirty="0" smtClean="0">
              <a:latin typeface="Garamond" panose="02020404030301010803" pitchFamily="18" charset="0"/>
              <a:cs typeface="Times New Roman" panose="02020603050405020304" pitchFamily="18" charset="0"/>
            </a:rPr>
            <a:t>Dr</a:t>
          </a:r>
          <a:r>
            <a:rPr lang="en-US" sz="3600" b="1" i="0" kern="1200" dirty="0" smtClean="0">
              <a:latin typeface="Garamond" panose="02020404030301010803" pitchFamily="18" charset="0"/>
              <a:cs typeface="Times New Roman" panose="02020603050405020304" pitchFamily="18" charset="0"/>
            </a:rPr>
            <a:t> </a:t>
          </a:r>
          <a:r>
            <a:rPr lang="en-US" sz="3600" b="1" i="1" kern="1200" dirty="0" smtClean="0">
              <a:latin typeface="Garamond" panose="02020404030301010803" pitchFamily="18" charset="0"/>
              <a:cs typeface="Times New Roman" panose="02020603050405020304" pitchFamily="18" charset="0"/>
            </a:rPr>
            <a:t>:  Salah Hassan Ibrahim Alkurwy</a:t>
          </a:r>
          <a:endParaRPr lang="en-US" sz="3600" b="1" i="1" kern="1200" dirty="0">
            <a:latin typeface="Garamond" panose="02020404030301010803" pitchFamily="18" charset="0"/>
            <a:cs typeface="Times New Roman" panose="02020603050405020304" pitchFamily="18" charset="0"/>
          </a:endParaRPr>
        </a:p>
      </dsp:txBody>
      <dsp:txXfrm>
        <a:off x="145351" y="69116"/>
        <a:ext cx="7641229" cy="1277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C6452-0FA2-4ABA-B24F-EC8213870A46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5B648-D370-482F-86CD-DE98A48A33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92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5B648-D370-482F-86CD-DE98A48A33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89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elation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5B648-D370-482F-86CD-DE98A48A33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5B648-D370-482F-86CD-DE98A48A33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69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3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92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5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3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33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2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5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7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5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4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02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51604-B5A5-4127-8602-F523EE51355A}" type="datetimeFigureOut">
              <a:rPr lang="en-US" smtClean="0"/>
              <a:t>08-12-2015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71BF1-315C-409C-82FF-0DC8EF7C78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54300317"/>
              </p:ext>
            </p:extLst>
          </p:nvPr>
        </p:nvGraphicFramePr>
        <p:xfrm>
          <a:off x="609600" y="3276600"/>
          <a:ext cx="79248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09600" y="1047928"/>
            <a:ext cx="7924800" cy="123807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An Application </a:t>
            </a:r>
            <a:r>
              <a:rPr lang="en-US" sz="3600" b="1" dirty="0">
                <a:latin typeface="Garamond" panose="02020404030301010803" pitchFamily="18" charset="0"/>
                <a:cs typeface="Times New Roman" panose="02020603050405020304" pitchFamily="18" charset="0"/>
              </a:rPr>
              <a:t>of </a:t>
            </a:r>
            <a:r>
              <a:rPr lang="en-US" sz="36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Endnote Software in Scientific Research Writing</a:t>
            </a:r>
            <a:endParaRPr lang="en-US" sz="3600" b="1" dirty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8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1" r="9963" b="23958"/>
          <a:stretch/>
        </p:blipFill>
        <p:spPr bwMode="auto">
          <a:xfrm>
            <a:off x="914400" y="1371600"/>
            <a:ext cx="7391400" cy="451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20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7" y="1418234"/>
            <a:ext cx="6448425" cy="3267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6705600" y="3581400"/>
            <a:ext cx="0" cy="18892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559877" y="3484363"/>
            <a:ext cx="271551" cy="381000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544343" y="3810000"/>
            <a:ext cx="1049048" cy="2050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12791" y="5916067"/>
            <a:ext cx="2731551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Click to insert citation of Endnote reference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4"/>
          <p:cNvSpPr/>
          <p:nvPr/>
        </p:nvSpPr>
        <p:spPr>
          <a:xfrm>
            <a:off x="762000" y="228600"/>
            <a:ext cx="7924799" cy="103723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click to insert citation of Endnote reference </a:t>
            </a:r>
          </a:p>
        </p:txBody>
      </p:sp>
    </p:spTree>
    <p:extLst>
      <p:ext uri="{BB962C8B-B14F-4D97-AF65-F5344CB8AC3E}">
        <p14:creationId xmlns:p14="http://schemas.microsoft.com/office/powerpoint/2010/main" val="29887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9" t="15531" r="9865" b="21429"/>
          <a:stretch/>
        </p:blipFill>
        <p:spPr bwMode="auto">
          <a:xfrm>
            <a:off x="928254" y="1905000"/>
            <a:ext cx="7620000" cy="384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4"/>
          <p:cNvSpPr/>
          <p:nvPr/>
        </p:nvSpPr>
        <p:spPr>
          <a:xfrm>
            <a:off x="685800" y="302943"/>
            <a:ext cx="7633854" cy="103723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 algn="ctr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Highlights </a:t>
            </a: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 selected </a:t>
            </a: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reference into Endnote library  </a:t>
            </a:r>
            <a:endParaRPr lang="en-US" sz="3000" dirty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58"/>
          <a:stretch/>
        </p:blipFill>
        <p:spPr bwMode="auto">
          <a:xfrm>
            <a:off x="482789" y="874361"/>
            <a:ext cx="8051611" cy="236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9" y="3601857"/>
            <a:ext cx="8181108" cy="310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67000" y="1219199"/>
            <a:ext cx="1371600" cy="1676400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2619" y="3886200"/>
            <a:ext cx="1544784" cy="914400"/>
          </a:xfrm>
          <a:prstGeom prst="rect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05600" y="5638800"/>
            <a:ext cx="381000" cy="304800"/>
          </a:xfrm>
          <a:prstGeom prst="ellipse">
            <a:avLst/>
          </a:prstGeom>
          <a:noFill/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2800" y="6096000"/>
            <a:ext cx="4953000" cy="609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038600" y="2532827"/>
            <a:ext cx="3844636" cy="1469611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086600" y="3886200"/>
            <a:ext cx="609600" cy="175260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057402" y="3886200"/>
            <a:ext cx="5638798" cy="41575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696200" y="3470701"/>
            <a:ext cx="1438706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insert citation of Endnote reference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4"/>
          <p:cNvSpPr/>
          <p:nvPr/>
        </p:nvSpPr>
        <p:spPr>
          <a:xfrm>
            <a:off x="491836" y="74343"/>
            <a:ext cx="7391400" cy="79156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insert citation of Endnote reference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073717" y="2348161"/>
                <a:ext cx="375424" cy="369332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717" y="2348161"/>
                <a:ext cx="3754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956217" y="4888468"/>
                <a:ext cx="375424" cy="369332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17" y="4888468"/>
                <a:ext cx="375424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55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67" b="26191"/>
          <a:stretch/>
        </p:blipFill>
        <p:spPr bwMode="auto">
          <a:xfrm>
            <a:off x="457200" y="1143000"/>
            <a:ext cx="7627257" cy="448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4"/>
          <p:cNvSpPr/>
          <p:nvPr/>
        </p:nvSpPr>
        <p:spPr>
          <a:xfrm>
            <a:off x="491836" y="74343"/>
            <a:ext cx="7391400" cy="79156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If needs </a:t>
            </a: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to change the reference  style</a:t>
            </a:r>
          </a:p>
        </p:txBody>
      </p:sp>
    </p:spTree>
    <p:extLst>
      <p:ext uri="{BB962C8B-B14F-4D97-AF65-F5344CB8AC3E}">
        <p14:creationId xmlns:p14="http://schemas.microsoft.com/office/powerpoint/2010/main" val="90085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/>
          <p:cNvSpPr/>
          <p:nvPr/>
        </p:nvSpPr>
        <p:spPr>
          <a:xfrm>
            <a:off x="2057400" y="2057400"/>
            <a:ext cx="4953001" cy="175445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lvl="0" algn="ctr">
              <a:defRPr/>
            </a:pPr>
            <a:r>
              <a:rPr lang="en-US" sz="5400" b="1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11859"/>
            <a:ext cx="2284141" cy="197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8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3505201"/>
            <a:ext cx="7620000" cy="18158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EndNote </a:t>
            </a:r>
          </a:p>
          <a:p>
            <a:pPr algn="ctr"/>
            <a:r>
              <a:rPr lang="ar-IQ" sz="28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عبارة عن برنامج يستخدم لكتابة الفهارس و المراجع عند كتابة البحوث العلمية, وهو من انتاج</a:t>
            </a:r>
            <a:endParaRPr lang="en-US" sz="2800" b="1" dirty="0" smtClean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Garamond" panose="02020404030301010803" pitchFamily="18" charset="0"/>
                <a:cs typeface="Times New Roman" panose="02020603050405020304" pitchFamily="18" charset="0"/>
              </a:rPr>
              <a:t>Thomson Reuters</a:t>
            </a:r>
            <a:endParaRPr lang="ar-IQ" sz="2800" b="1" dirty="0" smtClean="0"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ounded Rectangle 4"/>
          <p:cNvSpPr/>
          <p:nvPr/>
        </p:nvSpPr>
        <p:spPr>
          <a:xfrm>
            <a:off x="381000" y="152400"/>
            <a:ext cx="8458200" cy="2667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v"/>
            </a:pPr>
            <a:endParaRPr lang="en-US" sz="2800" dirty="0" smtClean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EndNote</a:t>
            </a:r>
            <a:r>
              <a:rPr lang="en-US" sz="28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is a commercial reference management software package, used to manage bibliographies and references when writing essays and articles. </a:t>
            </a:r>
          </a:p>
          <a:p>
            <a:pPr lvl="0"/>
            <a:endParaRPr lang="en-US" sz="2800" dirty="0" smtClean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Product </a:t>
            </a:r>
            <a:r>
              <a:rPr lang="en-US" sz="28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by </a:t>
            </a:r>
            <a:r>
              <a:rPr lang="en-US" sz="28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Garamond" panose="02020404030301010803" pitchFamily="18" charset="0"/>
                <a:cs typeface="Times New Roman" panose="02020603050405020304" pitchFamily="18" charset="0"/>
              </a:rPr>
              <a:t>Thomson Reuters</a:t>
            </a:r>
            <a:endParaRPr lang="ar-IQ" sz="2800" b="1" dirty="0"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en-US" sz="2800" dirty="0" smtClean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endParaRPr lang="en-US" sz="2800" dirty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0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9" t="15476" r="9865" b="20834"/>
          <a:stretch/>
        </p:blipFill>
        <p:spPr bwMode="auto">
          <a:xfrm>
            <a:off x="533400" y="1600200"/>
            <a:ext cx="8030027" cy="410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4"/>
          <p:cNvSpPr/>
          <p:nvPr/>
        </p:nvSpPr>
        <p:spPr>
          <a:xfrm>
            <a:off x="533400" y="381000"/>
            <a:ext cx="7391400" cy="76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6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Installing the Endnote software</a:t>
            </a:r>
          </a:p>
        </p:txBody>
      </p:sp>
    </p:spTree>
    <p:extLst>
      <p:ext uri="{BB962C8B-B14F-4D97-AF65-F5344CB8AC3E}">
        <p14:creationId xmlns:p14="http://schemas.microsoft.com/office/powerpoint/2010/main" val="179544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" y="2438400"/>
            <a:ext cx="72866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6636327" y="2590800"/>
            <a:ext cx="914400" cy="381000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992091" y="2971800"/>
            <a:ext cx="1049048" cy="2050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611585" y="4760894"/>
            <a:ext cx="1380506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Endnote</a:t>
            </a:r>
            <a:endParaRPr lang="en-US" dirty="0"/>
          </a:p>
        </p:txBody>
      </p:sp>
      <p:sp>
        <p:nvSpPr>
          <p:cNvPr id="13" name="Rounded Rectangle 4"/>
          <p:cNvSpPr/>
          <p:nvPr/>
        </p:nvSpPr>
        <p:spPr>
          <a:xfrm>
            <a:off x="381000" y="381000"/>
            <a:ext cx="8534400" cy="14478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 appearance </a:t>
            </a: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of Endnote </a:t>
            </a: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word on the Microsoft office toolbar is a proof of </a:t>
            </a: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successfully  </a:t>
            </a:r>
            <a:r>
              <a:rPr lang="en-US" sz="3000" dirty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installation</a:t>
            </a:r>
          </a:p>
        </p:txBody>
      </p:sp>
    </p:spTree>
    <p:extLst>
      <p:ext uri="{BB962C8B-B14F-4D97-AF65-F5344CB8AC3E}">
        <p14:creationId xmlns:p14="http://schemas.microsoft.com/office/powerpoint/2010/main" val="8322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4"/>
          <p:cNvSpPr/>
          <p:nvPr/>
        </p:nvSpPr>
        <p:spPr>
          <a:xfrm>
            <a:off x="762000" y="228600"/>
            <a:ext cx="7924799" cy="103723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How to write and save the reference in your Endnote library </a:t>
            </a:r>
            <a:endParaRPr lang="en-US" sz="3000" dirty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8" t="15873" r="9977" b="23674"/>
          <a:stretch/>
        </p:blipFill>
        <p:spPr bwMode="auto">
          <a:xfrm>
            <a:off x="533399" y="1371600"/>
            <a:ext cx="8153400" cy="3955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8" t="15873" r="9754" b="20833"/>
          <a:stretch/>
        </p:blipFill>
        <p:spPr bwMode="auto">
          <a:xfrm>
            <a:off x="775857" y="1350818"/>
            <a:ext cx="7716743" cy="450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4"/>
          <p:cNvSpPr/>
          <p:nvPr/>
        </p:nvSpPr>
        <p:spPr>
          <a:xfrm>
            <a:off x="762001" y="228600"/>
            <a:ext cx="6324600" cy="762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Select the type of a new reference</a:t>
            </a:r>
            <a:endParaRPr lang="en-US" sz="3000" dirty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5" t="16382" r="22208" b="21307"/>
          <a:stretch/>
        </p:blipFill>
        <p:spPr bwMode="auto">
          <a:xfrm>
            <a:off x="734291" y="969818"/>
            <a:ext cx="7453745" cy="4558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4"/>
          <p:cNvSpPr/>
          <p:nvPr/>
        </p:nvSpPr>
        <p:spPr>
          <a:xfrm>
            <a:off x="550718" y="152400"/>
            <a:ext cx="8136082" cy="6096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prstClr val="black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Fill the reference information</a:t>
            </a:r>
            <a:endParaRPr lang="en-US" sz="3000" dirty="0">
              <a:solidFill>
                <a:prstClr val="black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5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9" r="22268" b="21023"/>
          <a:stretch/>
        </p:blipFill>
        <p:spPr bwMode="auto">
          <a:xfrm>
            <a:off x="1143000" y="1295400"/>
            <a:ext cx="6767945" cy="520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4"/>
          <p:cNvSpPr/>
          <p:nvPr/>
        </p:nvSpPr>
        <p:spPr>
          <a:xfrm>
            <a:off x="228600" y="609600"/>
            <a:ext cx="8534400" cy="6858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schemeClr val="tx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Then click on (x) browser to save the new reference </a:t>
            </a:r>
            <a:endParaRPr lang="en-US" sz="3000" dirty="0">
              <a:solidFill>
                <a:schemeClr val="tx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678882" y="2514600"/>
            <a:ext cx="381000" cy="381000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35482" y="1143000"/>
            <a:ext cx="4419600" cy="1562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75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t="15909" r="9753" b="21032"/>
          <a:stretch/>
        </p:blipFill>
        <p:spPr bwMode="auto">
          <a:xfrm>
            <a:off x="457200" y="1371600"/>
            <a:ext cx="7924800" cy="400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4"/>
          <p:cNvSpPr/>
          <p:nvPr/>
        </p:nvSpPr>
        <p:spPr>
          <a:xfrm>
            <a:off x="450273" y="457200"/>
            <a:ext cx="6934200" cy="6858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scene3d>
            <a:camera prst="orthographicFront"/>
            <a:lightRig rig="chilly" dir="t"/>
          </a:scene3d>
          <a:sp3d>
            <a:bevelT w="114300" prst="hardEdg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marL="514350" lvl="0" indent="-514350">
              <a:buFont typeface="Wingdings" panose="05000000000000000000" pitchFamily="2" charset="2"/>
              <a:buChar char="v"/>
              <a:defRPr/>
            </a:pPr>
            <a:r>
              <a:rPr lang="en-US" sz="3000" dirty="0" smtClean="0">
                <a:solidFill>
                  <a:schemeClr val="tx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Saving the new reference </a:t>
            </a:r>
            <a:endParaRPr lang="en-US" sz="3000" dirty="0">
              <a:solidFill>
                <a:schemeClr val="tx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08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164</Words>
  <Application>Microsoft Office PowerPoint</Application>
  <PresentationFormat>On-screen Show (4:3)</PresentationFormat>
  <Paragraphs>30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salah</dc:creator>
  <cp:lastModifiedBy>salah</cp:lastModifiedBy>
  <cp:revision>29</cp:revision>
  <dcterms:created xsi:type="dcterms:W3CDTF">2015-11-26T13:58:43Z</dcterms:created>
  <dcterms:modified xsi:type="dcterms:W3CDTF">2015-12-08T05:12:22Z</dcterms:modified>
</cp:coreProperties>
</file>