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3"/>
  </p:sldMasterIdLst>
  <p:notesMasterIdLst>
    <p:notesMasterId r:id="rId2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73F1-681D-49E7-982F-C5EF7AC99AF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8482-0B8C-40BC-BD78-AFE65958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98482-0B8C-40BC-BD78-AFE65958AF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4CD8-F657-490C-B96F-A62F1AEADBF4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ED1-D3EE-4C30-BFED-9488390AD98A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2D90-DEE3-4270-A6F0-E819D5230D9C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F7A-3D0F-4A57-8E1F-E538D3A3AB03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A93A-54E9-4CA5-8391-01D3751DF519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C4B-F548-4BAA-AC25-B008E03AB0F6}" type="datetime1">
              <a:rPr lang="ar-SA" smtClean="0"/>
              <a:t>11/06/1442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ADB8-7C0A-4186-81A5-A9A52A457413}" type="datetime1">
              <a:rPr lang="ar-SA" smtClean="0"/>
              <a:t>11/06/1442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4336-C603-4287-8C42-5025EC122CBB}" type="datetime1">
              <a:rPr lang="ar-SA" smtClean="0"/>
              <a:t>11/06/1442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E3EC-86A0-44D0-8F71-51BF422EC847}" type="datetime1">
              <a:rPr lang="ar-SA" smtClean="0"/>
              <a:t>11/06/1442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F1A-D18C-4C85-AC20-6E77EF363740}" type="datetime1">
              <a:rPr lang="ar-SA" smtClean="0"/>
              <a:t>11/06/1442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FA6-673D-4BF6-84E6-DD0293DAAC13}" type="datetime1">
              <a:rPr lang="ar-SA" smtClean="0"/>
              <a:t>11/06/1442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EB61-4236-429B-B27E-B2DCBF34C69C}" type="datetime1">
              <a:rPr lang="ar-SA" smtClean="0"/>
              <a:t>11/06/1442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3240360" cy="2232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US" dirty="0"/>
              <a:t>Introduction to programming with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49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C++ Introduction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Chapter two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Abdulhaleem</a:t>
            </a:r>
            <a:r>
              <a:rPr lang="en-US" dirty="0" smtClean="0"/>
              <a:t> </a:t>
            </a:r>
            <a:r>
              <a:rPr lang="en-US" dirty="0" err="1" smtClean="0"/>
              <a:t>Abdulkareem</a:t>
            </a:r>
            <a:r>
              <a:rPr lang="en-US" dirty="0" smtClean="0"/>
              <a:t> </a:t>
            </a:r>
            <a:r>
              <a:rPr lang="en-US" dirty="0" err="1" smtClean="0"/>
              <a:t>Almadany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2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Declare Many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To declare more than one variable of the same type, use a </a:t>
            </a:r>
            <a:r>
              <a:rPr lang="en-US" dirty="0" smtClean="0"/>
              <a:t>comma-separated </a:t>
            </a:r>
            <a:r>
              <a:rPr lang="en-US" dirty="0"/>
              <a:t>list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sz="2200" dirty="0" smtClean="0"/>
              <a:t>	#</a:t>
            </a:r>
            <a:r>
              <a:rPr lang="en-US" sz="2200" dirty="0"/>
              <a:t>include&lt;</a:t>
            </a:r>
            <a:r>
              <a:rPr lang="en-US" sz="2200" dirty="0" err="1"/>
              <a:t>iostream</a:t>
            </a:r>
            <a:r>
              <a:rPr lang="en-US" sz="2200" dirty="0"/>
              <a:t>&gt;</a:t>
            </a:r>
          </a:p>
          <a:p>
            <a:pPr marL="0" indent="0" algn="l" rtl="0">
              <a:buNone/>
            </a:pPr>
            <a:r>
              <a:rPr lang="en-US" sz="2200" dirty="0" smtClean="0"/>
              <a:t>	using </a:t>
            </a:r>
            <a:r>
              <a:rPr lang="en-US" sz="2200" dirty="0"/>
              <a:t>namespace </a:t>
            </a:r>
            <a:r>
              <a:rPr lang="en-US" sz="2200" dirty="0" err="1"/>
              <a:t>std</a:t>
            </a:r>
            <a:r>
              <a:rPr lang="en-US" sz="2200" dirty="0"/>
              <a:t>;</a:t>
            </a:r>
          </a:p>
          <a:p>
            <a:pPr marL="0" indent="0" algn="l" rtl="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/>
              <a:t>main()</a:t>
            </a:r>
          </a:p>
          <a:p>
            <a:pPr marL="0" indent="0" algn="l" rtl="0">
              <a:buNone/>
            </a:pPr>
            <a:r>
              <a:rPr lang="en-US" sz="2200" dirty="0" smtClean="0"/>
              <a:t>	{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/>
              <a:t>x = 5, y = 6, z = 50;</a:t>
            </a:r>
          </a:p>
          <a:p>
            <a:pPr marL="0" indent="0" algn="l" rtl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</a:t>
            </a:r>
            <a:r>
              <a:rPr lang="en-US" sz="2200" dirty="0" err="1" smtClean="0"/>
              <a:t>cout</a:t>
            </a:r>
            <a:r>
              <a:rPr lang="en-US" sz="2200" dirty="0" smtClean="0"/>
              <a:t> </a:t>
            </a:r>
            <a:r>
              <a:rPr lang="en-US" sz="2200" dirty="0"/>
              <a:t>&lt;&lt; x + y + z;</a:t>
            </a:r>
          </a:p>
          <a:p>
            <a:pPr marL="0" indent="0" algn="l" rtl="0">
              <a:buNone/>
            </a:pPr>
            <a:r>
              <a:rPr lang="en-US" sz="2200" dirty="0"/>
              <a:t>    </a:t>
            </a:r>
            <a:r>
              <a:rPr lang="en-US" sz="2200" dirty="0" smtClean="0"/>
              <a:t>		return </a:t>
            </a:r>
            <a:r>
              <a:rPr lang="en-US" sz="2200" dirty="0"/>
              <a:t>0;</a:t>
            </a:r>
          </a:p>
          <a:p>
            <a:pPr marL="0" indent="0" algn="l" rtl="0">
              <a:buNone/>
            </a:pPr>
            <a:r>
              <a:rPr lang="en-US" sz="2200" dirty="0" smtClean="0"/>
              <a:t>	}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00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l" rtl="0"/>
            <a:r>
              <a:rPr lang="en-US" dirty="0"/>
              <a:t>All C++ variables must be identified with unique names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These unique names are called identifiers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Identifiers can be short names (like x and y) or more descriptive names (age, sum, </a:t>
            </a:r>
            <a:r>
              <a:rPr lang="en-US" dirty="0" err="1"/>
              <a:t>totalVolume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/>
              <a:t>Note: It is recommended to use descriptive names in order to create understandable and maintainable code: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92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C++ </a:t>
            </a:r>
            <a:r>
              <a:rPr lang="en-US" dirty="0" smtClean="0"/>
              <a:t>Identifiers (</a:t>
            </a:r>
            <a:r>
              <a:rPr lang="en-US" dirty="0"/>
              <a:t>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sz="2600" dirty="0" smtClean="0"/>
              <a:t>	#</a:t>
            </a:r>
            <a:r>
              <a:rPr lang="en-US" sz="2600" dirty="0"/>
              <a:t>include&lt;</a:t>
            </a:r>
            <a:r>
              <a:rPr lang="en-US" sz="2600" dirty="0" err="1"/>
              <a:t>iostream</a:t>
            </a:r>
            <a:r>
              <a:rPr lang="en-US" sz="2600" dirty="0"/>
              <a:t>&gt;</a:t>
            </a:r>
          </a:p>
          <a:p>
            <a:pPr marL="0" indent="0" algn="l" rtl="0">
              <a:buNone/>
            </a:pPr>
            <a:r>
              <a:rPr lang="en-US" sz="2600" dirty="0" smtClean="0"/>
              <a:t>	using </a:t>
            </a:r>
            <a:r>
              <a:rPr lang="en-US" sz="2600" dirty="0"/>
              <a:t>namespace </a:t>
            </a:r>
            <a:r>
              <a:rPr lang="en-US" sz="2600" dirty="0" err="1"/>
              <a:t>std</a:t>
            </a:r>
            <a:r>
              <a:rPr lang="en-US" sz="2600" dirty="0"/>
              <a:t>;</a:t>
            </a:r>
          </a:p>
          <a:p>
            <a:pPr marL="0" indent="0" algn="l" rtl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/>
              <a:t>main()</a:t>
            </a:r>
          </a:p>
          <a:p>
            <a:pPr marL="0" indent="0" algn="l" rtl="0">
              <a:buNone/>
            </a:pPr>
            <a:r>
              <a:rPr lang="en-US" sz="2600" dirty="0" smtClean="0"/>
              <a:t>	{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// </a:t>
            </a:r>
            <a:r>
              <a:rPr lang="en-US" sz="2600" dirty="0"/>
              <a:t>Good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minutesPerHour</a:t>
            </a:r>
            <a:r>
              <a:rPr lang="en-US" sz="2600" dirty="0">
                <a:solidFill>
                  <a:srgbClr val="FF0000"/>
                </a:solidFill>
              </a:rPr>
              <a:t> = 60;</a:t>
            </a:r>
          </a:p>
          <a:p>
            <a:pPr marL="0" indent="0" algn="l" rtl="0">
              <a:buNone/>
            </a:pPr>
            <a:endParaRPr lang="en-US" sz="2600" dirty="0"/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// </a:t>
            </a:r>
            <a:r>
              <a:rPr lang="en-US" sz="2600" dirty="0"/>
              <a:t>OK, but not so easy to understand what m actually is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m = 60;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return </a:t>
            </a:r>
            <a:r>
              <a:rPr lang="en-US" sz="2600" dirty="0"/>
              <a:t>0;</a:t>
            </a:r>
          </a:p>
          <a:p>
            <a:pPr marL="0" indent="0" algn="l" rtl="0">
              <a:buNone/>
            </a:pPr>
            <a:r>
              <a:rPr lang="en-US" sz="2600" dirty="0" smtClean="0"/>
              <a:t>	}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84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Identifiers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general rules for constructing names for variables (unique identifiers) are</a:t>
            </a:r>
            <a:r>
              <a:rPr lang="en-US" dirty="0" smtClean="0"/>
              <a:t>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Names can contain letters, digits and </a:t>
            </a:r>
            <a:r>
              <a:rPr lang="en-US" dirty="0" smtClean="0">
                <a:solidFill>
                  <a:srgbClr val="FF0000"/>
                </a:solidFill>
              </a:rPr>
              <a:t>underscores.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Names must begin with a letter or an underscore </a:t>
            </a:r>
            <a:r>
              <a:rPr lang="en-US" dirty="0" smtClean="0">
                <a:solidFill>
                  <a:srgbClr val="FF0000"/>
                </a:solidFill>
              </a:rPr>
              <a:t>(_).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Names are case sensitive (</a:t>
            </a:r>
            <a:r>
              <a:rPr lang="en-US" dirty="0" err="1">
                <a:solidFill>
                  <a:srgbClr val="FF0000"/>
                </a:solidFill>
              </a:rPr>
              <a:t>myVar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myvar</a:t>
            </a:r>
            <a:r>
              <a:rPr lang="en-US" dirty="0">
                <a:solidFill>
                  <a:srgbClr val="FF0000"/>
                </a:solidFill>
              </a:rPr>
              <a:t> are different variables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Names cannot contain whitespaces or special characters like !, #, %, etc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Reserved words (like C++ keywords, such as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) cannot be used as names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3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When you do not want others (or yourself) to override existing variable values, use the 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/>
              <a:t> keyword (this will declare the variable as "constant", which means unchangeable and read-only</a:t>
            </a:r>
            <a:r>
              <a:rPr lang="en-US" dirty="0" smtClean="0"/>
              <a:t>):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sz="2600" dirty="0" smtClean="0"/>
              <a:t>	#</a:t>
            </a:r>
            <a:r>
              <a:rPr lang="en-US" sz="2600" dirty="0"/>
              <a:t>include&lt;</a:t>
            </a:r>
            <a:r>
              <a:rPr lang="en-US" sz="2600" dirty="0" err="1"/>
              <a:t>iostream</a:t>
            </a:r>
            <a:r>
              <a:rPr lang="en-US" sz="2600" dirty="0"/>
              <a:t>&gt;</a:t>
            </a:r>
          </a:p>
          <a:p>
            <a:pPr marL="0" indent="0" algn="l" rtl="0">
              <a:buNone/>
            </a:pPr>
            <a:r>
              <a:rPr lang="en-US" sz="2600" dirty="0" smtClean="0"/>
              <a:t>	using </a:t>
            </a:r>
            <a:r>
              <a:rPr lang="en-US" sz="2600" dirty="0"/>
              <a:t>namespace </a:t>
            </a:r>
            <a:r>
              <a:rPr lang="en-US" sz="2600" dirty="0" err="1"/>
              <a:t>std</a:t>
            </a:r>
            <a:r>
              <a:rPr lang="en-US" sz="2600" dirty="0"/>
              <a:t>;</a:t>
            </a:r>
          </a:p>
          <a:p>
            <a:pPr marL="0" indent="0" algn="l" rtl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/>
              <a:t>main()</a:t>
            </a:r>
          </a:p>
          <a:p>
            <a:pPr marL="0" indent="0" algn="l" rtl="0">
              <a:buNone/>
            </a:pPr>
            <a:r>
              <a:rPr lang="en-US" sz="2600" dirty="0" smtClean="0"/>
              <a:t>	{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/>
              <a:t>   </a:t>
            </a:r>
            <a:r>
              <a:rPr lang="en-US" sz="2600" dirty="0" smtClean="0"/>
              <a:t> 		</a:t>
            </a:r>
            <a:r>
              <a:rPr lang="en-US" sz="2600" dirty="0" err="1" smtClean="0">
                <a:solidFill>
                  <a:srgbClr val="FF0000"/>
                </a:solidFill>
              </a:rPr>
              <a:t>const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int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myNum</a:t>
            </a:r>
            <a:r>
              <a:rPr lang="en-US" sz="2600" dirty="0">
                <a:solidFill>
                  <a:srgbClr val="FF0000"/>
                </a:solidFill>
              </a:rPr>
              <a:t> = 15;  </a:t>
            </a:r>
            <a:r>
              <a:rPr lang="en-US" sz="2100" dirty="0"/>
              <a:t>// </a:t>
            </a:r>
            <a:r>
              <a:rPr lang="en-US" sz="2100" dirty="0" err="1"/>
              <a:t>myNum</a:t>
            </a:r>
            <a:r>
              <a:rPr lang="en-US" sz="2100" dirty="0"/>
              <a:t> will always be 15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</a:t>
            </a:r>
            <a:r>
              <a:rPr lang="en-US" sz="2600" dirty="0" err="1" smtClean="0">
                <a:solidFill>
                  <a:srgbClr val="FF0000"/>
                </a:solidFill>
              </a:rPr>
              <a:t>myNum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= 10;</a:t>
            </a:r>
            <a:r>
              <a:rPr lang="en-US" sz="2600" dirty="0"/>
              <a:t>  </a:t>
            </a:r>
            <a:r>
              <a:rPr lang="en-US" sz="2100" dirty="0"/>
              <a:t>// error: assignment of read-only variable '</a:t>
            </a:r>
            <a:r>
              <a:rPr lang="en-US" sz="2100" dirty="0" err="1"/>
              <a:t>myNum</a:t>
            </a:r>
            <a:r>
              <a:rPr lang="en-US" sz="2100" dirty="0"/>
              <a:t>'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return </a:t>
            </a:r>
            <a:r>
              <a:rPr lang="en-US" sz="2600" dirty="0"/>
              <a:t>0;</a:t>
            </a:r>
          </a:p>
          <a:p>
            <a:pPr marL="0" indent="0" algn="l" rtl="0">
              <a:buNone/>
            </a:pPr>
            <a:r>
              <a:rPr lang="en-US" sz="2600" dirty="0" smtClean="0"/>
              <a:t>	}</a:t>
            </a:r>
            <a:endParaRPr lang="en-US" sz="2600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22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C++ Constants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You should always declare the variable as constant when you have values that are unlikely to change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const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minutesPerHour</a:t>
            </a:r>
            <a:r>
              <a:rPr lang="en-US" dirty="0">
                <a:solidFill>
                  <a:srgbClr val="FF0000"/>
                </a:solidFill>
              </a:rPr>
              <a:t> = 60;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const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float PI = 3.14;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0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/>
              <a:t>C++ Keywords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622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 rtl="0"/>
            <a:r>
              <a:rPr lang="en-US" sz="2000" dirty="0"/>
              <a:t>The following list shows the reserved words in C++. These reserved words may not be used as constant or variable or any other identifier names</a:t>
            </a:r>
            <a:r>
              <a:rPr lang="en-US" sz="2000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09972"/>
              </p:ext>
            </p:extLst>
          </p:nvPr>
        </p:nvGraphicFramePr>
        <p:xfrm>
          <a:off x="1844300" y="1591934"/>
          <a:ext cx="5455400" cy="4542496"/>
        </p:xfrm>
        <a:graphic>
          <a:graphicData uri="http://schemas.openxmlformats.org/drawingml/2006/table">
            <a:tbl>
              <a:tblPr/>
              <a:tblGrid>
                <a:gridCol w="1363850"/>
                <a:gridCol w="1363850"/>
                <a:gridCol w="1363850"/>
                <a:gridCol w="1363850"/>
              </a:tblGrid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asm</a:t>
                      </a:r>
                      <a:endParaRPr lang="en-US" sz="1200" dirty="0">
                        <a:effectLst/>
                      </a:endParaRP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else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new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this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auto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enum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operator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throw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bool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explicit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private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true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break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export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protected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try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case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extern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public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typedef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catch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false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register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typeid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char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float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reinterpret_cast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typename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class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for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union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const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friend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short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unsigned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const_cast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goto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signed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using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continue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if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sizeof</a:t>
                      </a:r>
                      <a:endParaRPr lang="en-US" sz="1200" dirty="0">
                        <a:effectLst/>
                      </a:endParaRP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virtual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default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inline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static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void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delete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int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static_cast</a:t>
                      </a:r>
                      <a:endParaRPr lang="en-US" sz="1200" dirty="0">
                        <a:effectLst/>
                      </a:endParaRP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volatile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do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long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struct</a:t>
                      </a:r>
                      <a:endParaRPr lang="en-US" sz="1200" dirty="0">
                        <a:effectLst/>
                      </a:endParaRP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wchar_t</a:t>
                      </a:r>
                      <a:endParaRPr lang="en-US" sz="1200" dirty="0">
                        <a:effectLst/>
                      </a:endParaRP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double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mutable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switch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while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dynamic_cast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namespace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template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50513" marR="50513" marT="50513" marB="5051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9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User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algn="l" rtl="0"/>
            <a:r>
              <a:rPr lang="en-US" dirty="0"/>
              <a:t>You have already learned that 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used to output (print) values. Now we will use </a:t>
            </a:r>
            <a:r>
              <a:rPr lang="en-US" dirty="0" err="1">
                <a:solidFill>
                  <a:srgbClr val="FF0000"/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get user input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>
                <a:solidFill>
                  <a:srgbClr val="FF0000"/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predefined variable that reads data from the keyboard with the extraction operator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&gt;&gt;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/>
              <a:t>In the following example, the user can input a number, which is stored in the variable x. Then we print the value of x: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28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dirty="0" smtClean="0"/>
              <a:t>C</a:t>
            </a:r>
            <a:r>
              <a:rPr lang="en-US" dirty="0"/>
              <a:t>++ User </a:t>
            </a:r>
            <a:r>
              <a:rPr lang="en-US" dirty="0" smtClean="0"/>
              <a:t>Input (</a:t>
            </a:r>
            <a:r>
              <a:rPr lang="en-US" dirty="0"/>
              <a:t>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35280" cy="5112568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b="1" i="1" dirty="0" smtClean="0"/>
              <a:t>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</a:t>
            </a:r>
            <a:r>
              <a:rPr lang="en-US" dirty="0" smtClean="0"/>
              <a:t> 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x; </a:t>
            </a:r>
          </a:p>
          <a:p>
            <a:pPr marL="0" indent="0" algn="l" rtl="0">
              <a:buNone/>
            </a:pPr>
            <a:r>
              <a:rPr lang="en-US" dirty="0"/>
              <a:t>   </a:t>
            </a:r>
            <a:r>
              <a:rPr lang="en-US" dirty="0" smtClean="0"/>
              <a:t> 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"Type a number: ";  </a:t>
            </a:r>
            <a:r>
              <a:rPr lang="en-US" dirty="0">
                <a:solidFill>
                  <a:schemeClr val="accent5"/>
                </a:solidFill>
              </a:rPr>
              <a:t>// Type a number and press enter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x;   </a:t>
            </a:r>
            <a:r>
              <a:rPr lang="en-US" dirty="0">
                <a:solidFill>
                  <a:schemeClr val="accent5"/>
                </a:solidFill>
              </a:rPr>
              <a:t>// Get user input from the keyboard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"Your number is: " &lt;&lt; x;    </a:t>
            </a:r>
            <a:r>
              <a:rPr lang="en-US" dirty="0">
                <a:solidFill>
                  <a:schemeClr val="accent5"/>
                </a:solidFill>
              </a:rPr>
              <a:t>// Display the input value</a:t>
            </a:r>
          </a:p>
          <a:p>
            <a:pPr marL="0" indent="0" algn="l" rtl="0">
              <a:buNone/>
            </a:pPr>
            <a:r>
              <a:rPr lang="en-US" dirty="0"/>
              <a:t> 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</a:p>
          <a:p>
            <a:pPr algn="l" rtl="0"/>
            <a:r>
              <a:rPr lang="en-US" dirty="0"/>
              <a:t>Note: 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pronounced "see-out". Used for output, and uses the </a:t>
            </a:r>
            <a:r>
              <a:rPr lang="en-US" dirty="0">
                <a:solidFill>
                  <a:srgbClr val="FF0000"/>
                </a:solidFill>
              </a:rPr>
              <a:t>insertion operator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smtClean="0"/>
              <a:t>).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pronounced "see-in". Used for input, and uses the </a:t>
            </a:r>
            <a:r>
              <a:rPr lang="en-US" dirty="0">
                <a:solidFill>
                  <a:srgbClr val="FF0000"/>
                </a:solidFill>
              </a:rPr>
              <a:t>extraction operator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&gt;&gt;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174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Simple Calculator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In this example, the user must input two numbers. Then we print the sum by calculating (adding) the two numbers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</a:p>
          <a:p>
            <a:pPr marL="1257300" lvl="3" indent="0" algn="l" rtl="0">
              <a:buNone/>
            </a:pPr>
            <a:r>
              <a:rPr lang="en-US" dirty="0" smtClean="0"/>
              <a:t>    </a:t>
            </a:r>
            <a:r>
              <a:rPr lang="en-US" sz="2600" dirty="0" err="1"/>
              <a:t>int</a:t>
            </a:r>
            <a:r>
              <a:rPr lang="en-US" sz="2600" dirty="0"/>
              <a:t> </a:t>
            </a:r>
            <a:r>
              <a:rPr lang="en-US" sz="2600" dirty="0" smtClean="0"/>
              <a:t>x, y;</a:t>
            </a:r>
          </a:p>
          <a:p>
            <a:pPr marL="1257300" lvl="3" indent="0" algn="l" rtl="0">
              <a:buNone/>
            </a:pPr>
            <a:r>
              <a:rPr lang="en-US" sz="2600" dirty="0" smtClean="0"/>
              <a:t>   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/>
              <a:t>sum;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cout</a:t>
            </a:r>
            <a:r>
              <a:rPr lang="en-US" sz="2600" dirty="0" smtClean="0"/>
              <a:t> </a:t>
            </a:r>
            <a:r>
              <a:rPr lang="en-US" sz="2600" dirty="0"/>
              <a:t>&lt;&lt; "Type a number: ";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cin</a:t>
            </a:r>
            <a:r>
              <a:rPr lang="en-US" sz="2600" dirty="0" smtClean="0"/>
              <a:t> </a:t>
            </a:r>
            <a:r>
              <a:rPr lang="en-US" sz="2600" dirty="0"/>
              <a:t>&gt;&gt; x;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cout</a:t>
            </a:r>
            <a:r>
              <a:rPr lang="en-US" sz="2600" dirty="0" smtClean="0"/>
              <a:t> </a:t>
            </a:r>
            <a:r>
              <a:rPr lang="en-US" sz="2600" dirty="0"/>
              <a:t>&lt;&lt; "Type another number: ";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cin</a:t>
            </a:r>
            <a:r>
              <a:rPr lang="en-US" sz="2600" dirty="0" smtClean="0"/>
              <a:t> </a:t>
            </a:r>
            <a:r>
              <a:rPr lang="en-US" sz="2600" dirty="0"/>
              <a:t>&gt;&gt; y;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smtClean="0"/>
              <a:t>sum </a:t>
            </a:r>
            <a:r>
              <a:rPr lang="en-US" sz="2600" dirty="0"/>
              <a:t>= x + y;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cout</a:t>
            </a:r>
            <a:r>
              <a:rPr lang="en-US" sz="2600" dirty="0" smtClean="0"/>
              <a:t> </a:t>
            </a:r>
            <a:r>
              <a:rPr lang="en-US" sz="2600" dirty="0"/>
              <a:t>&lt;&lt; "Sum is: " &lt;&lt; sum;</a:t>
            </a:r>
          </a:p>
          <a:p>
            <a:pPr marL="1257300" lvl="3" indent="0" algn="l" rtl="0">
              <a:buNone/>
            </a:pPr>
            <a:r>
              <a:rPr lang="en-US" sz="2600" dirty="0"/>
              <a:t>   </a:t>
            </a:r>
            <a:r>
              <a:rPr lang="en-US" sz="2600" dirty="0" smtClean="0"/>
              <a:t>return </a:t>
            </a:r>
            <a:r>
              <a:rPr lang="en-US" sz="2600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15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r>
              <a:rPr lang="en-US" dirty="0"/>
              <a:t>C++ Variables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Variables are containers for storing data values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In C++, there are different types of variables (defined with different keywords), for example</a:t>
            </a:r>
            <a:r>
              <a:rPr lang="en-US" dirty="0" smtClean="0"/>
              <a:t>: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- stores integers (whole numbers), without decimals, such as 123 or -</a:t>
            </a:r>
            <a:r>
              <a:rPr lang="en-US" dirty="0" smtClean="0"/>
              <a:t>123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double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- stores floating point numbers, with decimals, such as 19.99 or -</a:t>
            </a:r>
            <a:r>
              <a:rPr lang="en-US" dirty="0" smtClean="0"/>
              <a:t>19.99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char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- stores single characters, such as 'a' or 'B'. Char values are surrounded by single </a:t>
            </a:r>
            <a:r>
              <a:rPr lang="en-US" dirty="0" smtClean="0"/>
              <a:t>quotes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- stores text, such as "Hello World". String values are surrounded by double </a:t>
            </a:r>
            <a:r>
              <a:rPr lang="en-US" dirty="0" smtClean="0"/>
              <a:t>quotes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- stores values with two states: true or false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1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Declaring (Creating)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/>
            <a:r>
              <a:rPr lang="en-US" dirty="0"/>
              <a:t>To create a variable, you must specify the type and assign it a value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	Syntax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/>
                </a:solidFill>
              </a:rPr>
              <a:t>	type </a:t>
            </a:r>
            <a:r>
              <a:rPr lang="en-US" dirty="0">
                <a:solidFill>
                  <a:schemeClr val="tx2"/>
                </a:solidFill>
              </a:rPr>
              <a:t>variable = value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algn="l" rtl="0"/>
            <a:r>
              <a:rPr lang="en-US" dirty="0" smtClean="0"/>
              <a:t>Where </a:t>
            </a:r>
            <a:r>
              <a:rPr lang="en-US" dirty="0"/>
              <a:t>type is one of C++ types (such as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), and variable is the name of the variable (such as </a:t>
            </a: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dirty="0"/>
              <a:t> or </a:t>
            </a:r>
            <a:r>
              <a:rPr lang="en-US" dirty="0" err="1">
                <a:solidFill>
                  <a:schemeClr val="accent2"/>
                </a:solidFill>
              </a:rPr>
              <a:t>myName</a:t>
            </a:r>
            <a:r>
              <a:rPr lang="en-US" dirty="0"/>
              <a:t>). The equal sign is used to assign values to the variable.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65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 Declaring </a:t>
            </a:r>
            <a:r>
              <a:rPr lang="en-US" dirty="0"/>
              <a:t>(Creating) Variables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To create a variable that should store a number, look at the following 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	Create </a:t>
            </a:r>
            <a:r>
              <a:rPr lang="en-US" dirty="0"/>
              <a:t>a variable called </a:t>
            </a:r>
            <a:r>
              <a:rPr lang="en-US" dirty="0" err="1">
                <a:solidFill>
                  <a:srgbClr val="C00000"/>
                </a:solidFill>
              </a:rPr>
              <a:t>myNum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of type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assign </a:t>
            </a:r>
            <a:r>
              <a:rPr lang="en-US" dirty="0" smtClean="0"/>
              <a:t>	it </a:t>
            </a:r>
            <a:r>
              <a:rPr lang="en-US" dirty="0"/>
              <a:t>the value 15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	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 = 15;</a:t>
            </a:r>
          </a:p>
          <a:p>
            <a:pPr marL="0" indent="0" algn="l" rtl="0">
              <a:buNone/>
            </a:pPr>
            <a:r>
              <a:rPr lang="en-US" dirty="0" smtClean="0"/>
              <a:t>	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    </a:t>
            </a:r>
            <a:r>
              <a:rPr lang="en-US" dirty="0"/>
              <a:t>return 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5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 Declaring (Creating) Variables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You can also declare a variable without assigning the value, and assign the value later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/>
              <a:t>myNum</a:t>
            </a:r>
            <a:r>
              <a:rPr lang="en-US" dirty="0" smtClean="0"/>
              <a:t> </a:t>
            </a:r>
            <a:r>
              <a:rPr lang="en-US" dirty="0"/>
              <a:t>= 15;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30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Declaring (Creating) Variables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Note that if you assign a new value to an existing variable, it will overwrite the previous value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</a:p>
          <a:p>
            <a:pPr marL="0" indent="0"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myNum</a:t>
            </a:r>
            <a:r>
              <a:rPr lang="en-US" dirty="0"/>
              <a:t> = 15;  // </a:t>
            </a:r>
            <a:r>
              <a:rPr lang="en-US" dirty="0" err="1"/>
              <a:t>myNum</a:t>
            </a:r>
            <a:r>
              <a:rPr lang="en-US" dirty="0"/>
              <a:t> is </a:t>
            </a:r>
            <a:r>
              <a:rPr lang="en-US" dirty="0" smtClean="0"/>
              <a:t>15</a:t>
            </a:r>
          </a:p>
          <a:p>
            <a:pPr marL="0" indent="0" algn="l" rtl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myNum</a:t>
            </a:r>
            <a:r>
              <a:rPr lang="en-US" dirty="0" smtClean="0"/>
              <a:t> </a:t>
            </a:r>
            <a:r>
              <a:rPr lang="en-US" dirty="0"/>
              <a:t>= 10;      // Now </a:t>
            </a:r>
            <a:r>
              <a:rPr lang="en-US" dirty="0" err="1"/>
              <a:t>myNum</a:t>
            </a:r>
            <a:r>
              <a:rPr lang="en-US" dirty="0"/>
              <a:t> is </a:t>
            </a:r>
            <a:r>
              <a:rPr lang="en-US" dirty="0" smtClean="0"/>
              <a:t>10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myNum</a:t>
            </a:r>
            <a:r>
              <a:rPr lang="en-US" dirty="0"/>
              <a:t>;   // Outputs </a:t>
            </a:r>
            <a:r>
              <a:rPr lang="en-US" dirty="0" smtClean="0"/>
              <a:t>10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1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Other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25658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A demonstration of other data types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sz="2600" dirty="0" smtClean="0"/>
              <a:t>#</a:t>
            </a:r>
            <a:r>
              <a:rPr lang="en-US" sz="2600" dirty="0"/>
              <a:t>include&lt;</a:t>
            </a:r>
            <a:r>
              <a:rPr lang="en-US" sz="2600" dirty="0" err="1"/>
              <a:t>iostream</a:t>
            </a:r>
            <a:r>
              <a:rPr lang="en-US" sz="2600" dirty="0"/>
              <a:t>&gt;</a:t>
            </a:r>
          </a:p>
          <a:p>
            <a:pPr marL="0" indent="0" algn="l" rtl="0">
              <a:buNone/>
            </a:pPr>
            <a:r>
              <a:rPr lang="en-US" sz="2600" dirty="0" smtClean="0"/>
              <a:t>using </a:t>
            </a:r>
            <a:r>
              <a:rPr lang="en-US" sz="2600" dirty="0"/>
              <a:t>namespace </a:t>
            </a:r>
            <a:r>
              <a:rPr lang="en-US" sz="2600" dirty="0" err="1"/>
              <a:t>std</a:t>
            </a:r>
            <a:r>
              <a:rPr lang="en-US" sz="2600" dirty="0"/>
              <a:t>;</a:t>
            </a:r>
          </a:p>
          <a:p>
            <a:pPr marL="0" indent="0" algn="l" rtl="0">
              <a:buNone/>
            </a:pP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/>
              <a:t>main()</a:t>
            </a:r>
          </a:p>
          <a:p>
            <a:pPr marL="0" indent="0" algn="l" rtl="0">
              <a:buNone/>
            </a:pPr>
            <a:r>
              <a:rPr lang="en-US" sz="2600" dirty="0" smtClean="0"/>
              <a:t>{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/>
              <a:t>   </a:t>
            </a:r>
            <a:r>
              <a:rPr lang="en-US" sz="2600" dirty="0" smtClean="0"/>
              <a:t> </a:t>
            </a:r>
            <a:r>
              <a:rPr lang="en-US" sz="2600" dirty="0" err="1"/>
              <a:t>int</a:t>
            </a:r>
            <a:r>
              <a:rPr lang="en-US" sz="2600" dirty="0"/>
              <a:t> </a:t>
            </a:r>
            <a:r>
              <a:rPr lang="en-US" sz="2600" dirty="0" err="1"/>
              <a:t>myNum</a:t>
            </a:r>
            <a:r>
              <a:rPr lang="en-US" sz="2600" dirty="0"/>
              <a:t> = 5;               </a:t>
            </a:r>
            <a:r>
              <a:rPr lang="en-US" sz="2600" dirty="0" smtClean="0"/>
              <a:t>     // </a:t>
            </a:r>
            <a:r>
              <a:rPr lang="en-US" sz="2600" dirty="0"/>
              <a:t>Integer (whole number without decimals)</a:t>
            </a:r>
          </a:p>
          <a:p>
            <a:pPr marL="0" indent="0" algn="l" rtl="0">
              <a:buNone/>
            </a:pPr>
            <a:r>
              <a:rPr lang="en-US" sz="2600" dirty="0"/>
              <a:t>    double </a:t>
            </a:r>
            <a:r>
              <a:rPr lang="en-US" sz="2600" dirty="0" err="1"/>
              <a:t>myFloatNum</a:t>
            </a:r>
            <a:r>
              <a:rPr lang="en-US" sz="2600" dirty="0"/>
              <a:t> = 5.99;    // Floating point number (with </a:t>
            </a:r>
            <a:r>
              <a:rPr lang="en-US" sz="2600" dirty="0" smtClean="0"/>
              <a:t>decimals</a:t>
            </a:r>
            <a:r>
              <a:rPr lang="en-US" sz="2600" dirty="0"/>
              <a:t>)</a:t>
            </a:r>
          </a:p>
          <a:p>
            <a:pPr marL="0" indent="0" algn="l" rtl="0">
              <a:buNone/>
            </a:pPr>
            <a:r>
              <a:rPr lang="en-US" sz="2600" dirty="0"/>
              <a:t>    char </a:t>
            </a:r>
            <a:r>
              <a:rPr lang="en-US" sz="2600" dirty="0" err="1"/>
              <a:t>myLetter</a:t>
            </a:r>
            <a:r>
              <a:rPr lang="en-US" sz="2600" dirty="0"/>
              <a:t> = 'D';         </a:t>
            </a:r>
            <a:r>
              <a:rPr lang="en-US" sz="2600" dirty="0" smtClean="0"/>
              <a:t>	// </a:t>
            </a:r>
            <a:r>
              <a:rPr lang="en-US" sz="2600" dirty="0"/>
              <a:t>Character</a:t>
            </a:r>
          </a:p>
          <a:p>
            <a:pPr marL="0" indent="0" algn="l" rtl="0">
              <a:buNone/>
            </a:pPr>
            <a:r>
              <a:rPr lang="en-US" sz="2600" dirty="0"/>
              <a:t>    string </a:t>
            </a:r>
            <a:r>
              <a:rPr lang="en-US" sz="2600" dirty="0" err="1"/>
              <a:t>myText</a:t>
            </a:r>
            <a:r>
              <a:rPr lang="en-US" sz="2600" dirty="0"/>
              <a:t> = "Hello";     </a:t>
            </a:r>
            <a:r>
              <a:rPr lang="en-US" sz="2600" dirty="0" smtClean="0"/>
              <a:t>	// </a:t>
            </a:r>
            <a:r>
              <a:rPr lang="en-US" sz="2600" dirty="0"/>
              <a:t>String (text)</a:t>
            </a:r>
          </a:p>
          <a:p>
            <a:pPr marL="0" indent="0" algn="l" rtl="0">
              <a:buNone/>
            </a:pPr>
            <a:r>
              <a:rPr lang="en-US" sz="2600" dirty="0"/>
              <a:t>    bool </a:t>
            </a:r>
            <a:r>
              <a:rPr lang="en-US" sz="2600" dirty="0" err="1"/>
              <a:t>myBoolean</a:t>
            </a:r>
            <a:r>
              <a:rPr lang="en-US" sz="2600" dirty="0"/>
              <a:t> = true;       </a:t>
            </a:r>
            <a:r>
              <a:rPr lang="en-US" sz="2600" dirty="0" smtClean="0"/>
              <a:t>	// </a:t>
            </a:r>
            <a:r>
              <a:rPr lang="en-US" sz="2600" dirty="0"/>
              <a:t>Boolean (true or false)</a:t>
            </a:r>
          </a:p>
          <a:p>
            <a:pPr marL="0" indent="0" algn="l" rtl="0">
              <a:buNone/>
            </a:pPr>
            <a:r>
              <a:rPr lang="en-US" sz="2600" dirty="0"/>
              <a:t>    return 0;</a:t>
            </a:r>
          </a:p>
          <a:p>
            <a:pPr marL="0" indent="0" algn="l" rtl="0">
              <a:buNone/>
            </a:pPr>
            <a:r>
              <a:rPr lang="en-US" sz="26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4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Display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The </a:t>
            </a:r>
            <a:r>
              <a:rPr lang="en-US" dirty="0" err="1"/>
              <a:t>cout</a:t>
            </a:r>
            <a:r>
              <a:rPr lang="en-US" dirty="0"/>
              <a:t> object is used together with the &lt;&lt; operator to display variables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To combine both text and a variable, separate them with the &lt;&lt; operator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sz="2600" dirty="0" smtClean="0"/>
              <a:t>	#</a:t>
            </a:r>
            <a:r>
              <a:rPr lang="en-US" sz="2600" dirty="0"/>
              <a:t>include&lt;</a:t>
            </a:r>
            <a:r>
              <a:rPr lang="en-US" sz="2600" dirty="0" err="1"/>
              <a:t>iostream</a:t>
            </a:r>
            <a:r>
              <a:rPr lang="en-US" sz="2600" dirty="0"/>
              <a:t>&gt;</a:t>
            </a:r>
          </a:p>
          <a:p>
            <a:pPr marL="0" indent="0" algn="l" rtl="0">
              <a:buNone/>
            </a:pPr>
            <a:r>
              <a:rPr lang="en-US" sz="2600" dirty="0" smtClean="0"/>
              <a:t>	using </a:t>
            </a:r>
            <a:r>
              <a:rPr lang="en-US" sz="2600" dirty="0"/>
              <a:t>namespace </a:t>
            </a:r>
            <a:r>
              <a:rPr lang="en-US" sz="2600" dirty="0" err="1"/>
              <a:t>std</a:t>
            </a:r>
            <a:r>
              <a:rPr lang="en-US" sz="2600" dirty="0"/>
              <a:t>;</a:t>
            </a:r>
          </a:p>
          <a:p>
            <a:pPr marL="0" indent="0" algn="l" rtl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/>
              <a:t>main()</a:t>
            </a:r>
          </a:p>
          <a:p>
            <a:pPr marL="0" indent="0" algn="l" rtl="0">
              <a:buNone/>
            </a:pPr>
            <a:r>
              <a:rPr lang="en-US" sz="2600" dirty="0" smtClean="0"/>
              <a:t>	{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/>
              <a:t>myAge</a:t>
            </a:r>
            <a:r>
              <a:rPr lang="en-US" sz="2600" dirty="0"/>
              <a:t> = 35;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</a:t>
            </a:r>
            <a:r>
              <a:rPr lang="en-US" sz="2600" dirty="0" err="1" smtClean="0"/>
              <a:t>cout</a:t>
            </a:r>
            <a:r>
              <a:rPr lang="en-US" sz="2600" dirty="0" smtClean="0"/>
              <a:t> </a:t>
            </a:r>
            <a:r>
              <a:rPr lang="en-US" sz="2600" dirty="0"/>
              <a:t>&lt;&lt; "I am " &lt;&lt; </a:t>
            </a:r>
            <a:r>
              <a:rPr lang="en-US" sz="2600" dirty="0" err="1"/>
              <a:t>myAge</a:t>
            </a:r>
            <a:r>
              <a:rPr lang="en-US" sz="2600" dirty="0"/>
              <a:t> &lt;&lt; " years old.";</a:t>
            </a:r>
          </a:p>
          <a:p>
            <a:pPr marL="0" indent="0" algn="l" rtl="0">
              <a:buNone/>
            </a:pPr>
            <a:r>
              <a:rPr lang="en-US" sz="2600" dirty="0"/>
              <a:t>    </a:t>
            </a:r>
            <a:r>
              <a:rPr lang="en-US" sz="2600" dirty="0" smtClean="0"/>
              <a:t>		return </a:t>
            </a:r>
            <a:r>
              <a:rPr lang="en-US" sz="2600" dirty="0"/>
              <a:t>0;</a:t>
            </a:r>
          </a:p>
          <a:p>
            <a:pPr marL="0" indent="0" algn="l" rtl="0">
              <a:buNone/>
            </a:pPr>
            <a:r>
              <a:rPr lang="en-US" sz="2600" dirty="0" smtClean="0"/>
              <a:t>	}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9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/>
              <a:t>Add Variables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To add a variable to another variable, you can use the </a:t>
            </a:r>
            <a:r>
              <a:rPr lang="en-US" dirty="0">
                <a:solidFill>
                  <a:srgbClr val="C00000"/>
                </a:solidFill>
              </a:rPr>
              <a:t>+</a:t>
            </a:r>
            <a:r>
              <a:rPr lang="en-US" dirty="0"/>
              <a:t> operator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sz="2900" dirty="0" smtClean="0"/>
              <a:t>	#</a:t>
            </a:r>
            <a:r>
              <a:rPr lang="en-US" sz="2900" dirty="0"/>
              <a:t>include&lt;</a:t>
            </a:r>
            <a:r>
              <a:rPr lang="en-US" sz="2900" dirty="0" err="1"/>
              <a:t>iostream</a:t>
            </a:r>
            <a:r>
              <a:rPr lang="en-US" sz="2900" dirty="0"/>
              <a:t>&gt;</a:t>
            </a:r>
          </a:p>
          <a:p>
            <a:pPr marL="0" indent="0" algn="l" rtl="0">
              <a:buNone/>
            </a:pPr>
            <a:r>
              <a:rPr lang="en-US" sz="2900" dirty="0" smtClean="0"/>
              <a:t>	using </a:t>
            </a:r>
            <a:r>
              <a:rPr lang="en-US" sz="2900" dirty="0"/>
              <a:t>namespace </a:t>
            </a:r>
            <a:r>
              <a:rPr lang="en-US" sz="2900" dirty="0" err="1"/>
              <a:t>std</a:t>
            </a:r>
            <a:r>
              <a:rPr lang="en-US" sz="2900" dirty="0"/>
              <a:t>;</a:t>
            </a:r>
          </a:p>
          <a:p>
            <a:pPr marL="0" indent="0" algn="l" rtl="0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main()</a:t>
            </a:r>
          </a:p>
          <a:p>
            <a:pPr marL="0" indent="0" algn="l" rtl="0">
              <a:buNone/>
            </a:pPr>
            <a:r>
              <a:rPr lang="en-US" sz="2900" dirty="0" smtClean="0"/>
              <a:t>	{</a:t>
            </a:r>
            <a:endParaRPr lang="en-US" sz="2900" dirty="0"/>
          </a:p>
          <a:p>
            <a:pPr marL="0" indent="0" algn="l" rtl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		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x = 5;</a:t>
            </a:r>
          </a:p>
          <a:p>
            <a:pPr marL="0" indent="0" algn="l" rtl="0">
              <a:buNone/>
            </a:pPr>
            <a:r>
              <a:rPr lang="en-US" sz="2900" dirty="0"/>
              <a:t>   </a:t>
            </a:r>
            <a:r>
              <a:rPr lang="en-US" sz="2900" dirty="0" smtClean="0"/>
              <a:t>		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y = 6;</a:t>
            </a:r>
          </a:p>
          <a:p>
            <a:pPr marL="0" indent="0" algn="l" rtl="0">
              <a:buNone/>
            </a:pPr>
            <a:r>
              <a:rPr lang="en-US" sz="2900" dirty="0"/>
              <a:t>   </a:t>
            </a:r>
            <a:r>
              <a:rPr lang="en-US" sz="2900" dirty="0" smtClean="0"/>
              <a:t>		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sum = x + y;</a:t>
            </a:r>
          </a:p>
          <a:p>
            <a:pPr marL="0" indent="0" algn="l" rtl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		</a:t>
            </a:r>
            <a:r>
              <a:rPr lang="en-US" sz="2900" dirty="0" err="1" smtClean="0"/>
              <a:t>cout</a:t>
            </a:r>
            <a:r>
              <a:rPr lang="en-US" sz="2900" dirty="0" smtClean="0"/>
              <a:t> </a:t>
            </a:r>
            <a:r>
              <a:rPr lang="en-US" sz="2900" dirty="0"/>
              <a:t>&lt;&lt; sum;</a:t>
            </a:r>
          </a:p>
          <a:p>
            <a:pPr marL="0" indent="0" algn="l" rtl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		return </a:t>
            </a:r>
            <a:r>
              <a:rPr lang="en-US" sz="2900" dirty="0"/>
              <a:t>0;</a:t>
            </a:r>
          </a:p>
          <a:p>
            <a:pPr marL="0" indent="0" algn="l" rtl="0">
              <a:buNone/>
            </a:pPr>
            <a:r>
              <a:rPr lang="en-US" sz="2900" smtClean="0"/>
              <a:t>	}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1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DocID Value="https://cws.connectedpdf.com/cDocID/ABAFC2AB5FE13CCE8DE8313C7AFC6368~E0F9FC065DC311EBB13C20869C24280EC87D53DC3B51C38E-97899B5A7F4B9D63-D4BDA105590CDCCC4B628600"/>
</file>

<file path=customXml/item2.xml><?xml version="1.0" encoding="utf-8"?>
<VersionID Value="https://cws.connectedpdf.com/cVersionID/ABAFC2AB5FE13CCE8DE8313C7AFC6368~F6B4E48C5E2411EBB13C08468E729C76C3E017104B956987-5C8D5B8520BF9803-837E585E2EA9B705841B8600"/>
</file>

<file path=customXml/itemProps1.xml><?xml version="1.0" encoding="utf-8"?>
<ds:datastoreItem xmlns:ds="http://schemas.openxmlformats.org/officeDocument/2006/customXml" ds:itemID="{6698A9F2-BA17-4C84-8539-C706BA98DF94}">
  <ds:schemaRefs/>
</ds:datastoreItem>
</file>

<file path=customXml/itemProps2.xml><?xml version="1.0" encoding="utf-8"?>
<ds:datastoreItem xmlns:ds="http://schemas.openxmlformats.org/officeDocument/2006/customXml" ds:itemID="{EA10C2A1-7425-4F48-B467-8D79E777156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877</Words>
  <Application>Microsoft Office PowerPoint</Application>
  <PresentationFormat>On-screen Show (4:3)</PresentationFormat>
  <Paragraphs>294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سمة Office</vt:lpstr>
      <vt:lpstr>Introduction to programming with C++</vt:lpstr>
      <vt:lpstr>C++ Variables </vt:lpstr>
      <vt:lpstr>Declaring (Creating) Variables</vt:lpstr>
      <vt:lpstr> Declaring (Creating) Variables (cont'd.)</vt:lpstr>
      <vt:lpstr> Declaring (Creating) Variables (cont'd.)</vt:lpstr>
      <vt:lpstr>Declaring (Creating) Variables (cont'd.)</vt:lpstr>
      <vt:lpstr>Other Types</vt:lpstr>
      <vt:lpstr>Display Variables</vt:lpstr>
      <vt:lpstr>Add Variables Together</vt:lpstr>
      <vt:lpstr>Declare Many Variables</vt:lpstr>
      <vt:lpstr>C++ Identifiers</vt:lpstr>
      <vt:lpstr>C++ Identifiers (cont'd.)</vt:lpstr>
      <vt:lpstr>C++ Identifiers (cont'd.)</vt:lpstr>
      <vt:lpstr>C++ Constants</vt:lpstr>
      <vt:lpstr>C++ Constants (cont'd.)</vt:lpstr>
      <vt:lpstr>C++ Keywords </vt:lpstr>
      <vt:lpstr>C++ User Input</vt:lpstr>
      <vt:lpstr>C++ User Input (cont'd.)</vt:lpstr>
      <vt:lpstr>Creating a Simple Calculator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with C++</dc:title>
  <dc:creator>Yasser Almadany</dc:creator>
  <cp:lastModifiedBy>Maher</cp:lastModifiedBy>
  <cp:revision>63</cp:revision>
  <dcterms:created xsi:type="dcterms:W3CDTF">2020-12-15T09:22:32Z</dcterms:created>
  <dcterms:modified xsi:type="dcterms:W3CDTF">2021-01-24T09:17:24Z</dcterms:modified>
</cp:coreProperties>
</file>