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3"/>
  </p:sldMasterIdLst>
  <p:notesMasterIdLst>
    <p:notesMasterId r:id="rId25"/>
  </p:notesMasterIdLst>
  <p:sldIdLst>
    <p:sldId id="256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B73F1-681D-49E7-982F-C5EF7AC99AF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98482-0B8C-40BC-BD78-AFE65958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4CD8-F657-490C-B96F-A62F1AEADBF4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DED1-D3EE-4C30-BFED-9488390AD98A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2D90-DEE3-4270-A6F0-E819D5230D9C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DF7A-3D0F-4A57-8E1F-E538D3A3AB03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A93A-54E9-4CA5-8391-01D3751DF519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C4B-F548-4BAA-AC25-B008E03AB0F6}" type="datetime1">
              <a:rPr lang="ar-SA" smtClean="0"/>
              <a:t>17/07/1442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ADB8-7C0A-4186-81A5-A9A52A457413}" type="datetime1">
              <a:rPr lang="ar-SA" smtClean="0"/>
              <a:t>17/07/1442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4336-C603-4287-8C42-5025EC122CBB}" type="datetime1">
              <a:rPr lang="ar-SA" smtClean="0"/>
              <a:t>17/07/1442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E3EC-86A0-44D0-8F71-51BF422EC847}" type="datetime1">
              <a:rPr lang="ar-SA" smtClean="0"/>
              <a:t>17/07/1442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F1A-D18C-4C85-AC20-6E77EF363740}" type="datetime1">
              <a:rPr lang="ar-SA" smtClean="0"/>
              <a:t>17/07/1442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FA6-673D-4BF6-84E6-DD0293DAAC13}" type="datetime1">
              <a:rPr lang="ar-SA" smtClean="0"/>
              <a:t>17/07/1442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EB61-4236-429B-B27E-B2DCBF34C69C}" type="datetime1">
              <a:rPr lang="ar-SA" smtClean="0"/>
              <a:t>17/07/1442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32856"/>
            <a:ext cx="3240360" cy="2232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US" dirty="0"/>
              <a:t>Introduction to programming with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490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Segoe UI"/>
              </a:rPr>
              <a:t>C++ Introduction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Chapter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three</a:t>
            </a:r>
            <a:endParaRPr lang="en-US" dirty="0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Yasser </a:t>
            </a:r>
            <a:r>
              <a:rPr lang="en-US" dirty="0" err="1" smtClean="0"/>
              <a:t>Abdulhaleem</a:t>
            </a:r>
            <a:r>
              <a:rPr lang="en-US" dirty="0" smtClean="0"/>
              <a:t> </a:t>
            </a:r>
            <a:r>
              <a:rPr lang="en-US" dirty="0" err="1" smtClean="0"/>
              <a:t>Abdulkareem</a:t>
            </a:r>
            <a:r>
              <a:rPr lang="en-US" dirty="0" smtClean="0"/>
              <a:t> </a:t>
            </a:r>
            <a:r>
              <a:rPr lang="en-US" dirty="0" err="1" smtClean="0"/>
              <a:t>Almadany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2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/>
              <a:t>Character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The char data type is used to store a single character. The character must be surrounded by single quotes, like 'A' or 'c</a:t>
            </a:r>
            <a:r>
              <a:rPr lang="en-US" dirty="0" smtClean="0"/>
              <a:t>':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char </a:t>
            </a:r>
            <a:r>
              <a:rPr lang="en-US" dirty="0" err="1"/>
              <a:t>myGrade</a:t>
            </a:r>
            <a:r>
              <a:rPr lang="en-US" dirty="0"/>
              <a:t>='B';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</a:t>
            </a:r>
            <a:r>
              <a:rPr lang="en-US" dirty="0" err="1"/>
              <a:t>myGrade</a:t>
            </a:r>
            <a:r>
              <a:rPr lang="en-US" dirty="0"/>
              <a:t>&lt;&lt;"\n";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11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Character Data Types(cont'd.)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Alternatively, you can use ASCII values to display certain characters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char a=65, b=66, c=67;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a;</a:t>
            </a:r>
          </a:p>
          <a:p>
            <a:pPr marL="400050" lvl="1" indent="0" algn="l" rtl="0">
              <a:buNone/>
            </a:pPr>
            <a:r>
              <a:rPr lang="en-US" dirty="0"/>
              <a:t>  	</a:t>
            </a:r>
            <a:r>
              <a:rPr lang="en-US" dirty="0" err="1"/>
              <a:t>cout</a:t>
            </a:r>
            <a:r>
              <a:rPr lang="en-US" dirty="0"/>
              <a:t> &lt;&lt; b;</a:t>
            </a:r>
          </a:p>
          <a:p>
            <a:pPr marL="400050" lvl="1" indent="0" algn="l" rtl="0">
              <a:buNone/>
            </a:pPr>
            <a:r>
              <a:rPr lang="en-US" dirty="0"/>
              <a:t>  	</a:t>
            </a:r>
            <a:r>
              <a:rPr lang="en-US" dirty="0" err="1"/>
              <a:t>cout</a:t>
            </a:r>
            <a:r>
              <a:rPr lang="en-US" dirty="0"/>
              <a:t> &lt;&lt; c&lt;&lt;"\n";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9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String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The string type is used to store a sequence of characters (text). This is not a built-in type, but it behaves like one in its most basic usage. String values must be surrounded by double </a:t>
            </a:r>
            <a:r>
              <a:rPr lang="en-US" dirty="0" smtClean="0"/>
              <a:t>quotes.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string greeting="Hello";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greeting&lt;&lt;"\n";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9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String Data </a:t>
            </a:r>
            <a:r>
              <a:rPr lang="en-US" dirty="0" smtClean="0"/>
              <a:t>Types(cont'd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To use string in some platform, you must include an additional header file in the source code, the &lt;string&gt; </a:t>
            </a:r>
            <a:r>
              <a:rPr lang="en-US" dirty="0" smtClean="0"/>
              <a:t>library.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/>
              <a:t>// Include the string library</a:t>
            </a:r>
          </a:p>
          <a:p>
            <a:pPr marL="400050" lvl="1" indent="0" algn="l" rtl="0">
              <a:buNone/>
            </a:pPr>
            <a:r>
              <a:rPr lang="en-US" dirty="0"/>
              <a:t>#</a:t>
            </a:r>
            <a:r>
              <a:rPr lang="en-US" dirty="0" smtClean="0"/>
              <a:t>include&lt;string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// Create a string variable</a:t>
            </a:r>
          </a:p>
          <a:p>
            <a:pPr marL="400050" lvl="1" indent="0" algn="l" rtl="0">
              <a:buNone/>
            </a:pPr>
            <a:r>
              <a:rPr lang="en-US" dirty="0"/>
              <a:t>	string greeting="Hello";</a:t>
            </a:r>
          </a:p>
          <a:p>
            <a:pPr marL="400050" lvl="1" indent="0" algn="l" rtl="0">
              <a:buNone/>
            </a:pPr>
            <a:r>
              <a:rPr lang="en-US" dirty="0"/>
              <a:t>	// Output string value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&lt;&lt;greeting&lt;&lt;"\n";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18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C++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Operators are used to perform operations on variables and values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In the example below, we use the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operator to add together two </a:t>
            </a:r>
            <a:r>
              <a:rPr lang="en-US" dirty="0" smtClean="0"/>
              <a:t>values.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x=100+50;</a:t>
            </a:r>
          </a:p>
          <a:p>
            <a:pPr marL="400050" lvl="1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/>
              <a:t>&lt;&lt;x&lt;&lt;"\n";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98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/>
              <a:t>C++ </a:t>
            </a:r>
            <a:r>
              <a:rPr lang="en-US" dirty="0" smtClean="0"/>
              <a:t>Operators(cont'd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Although the + operator is often used to add together two values, like in the example above, it can also be used to add together a variable and a value, or a variable and another </a:t>
            </a:r>
            <a:r>
              <a:rPr lang="en-US" dirty="0" smtClean="0"/>
              <a:t>variable.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sum1=100+50;        // 150 (100 + 50)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sum2=sum1+250;      // 400 (150 + 250)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sum3=sum2+sum2;     // 800 (400 + 400)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&lt;&lt;sum1&lt;&lt;"\n"&lt;&lt;sum2&lt;&lt;"\n"&lt;&lt;sum3&lt;&lt;"\n";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61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C++ Operators(cont'd.)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256584"/>
          </a:xfrm>
        </p:spPr>
        <p:txBody>
          <a:bodyPr/>
          <a:lstStyle/>
          <a:p>
            <a:pPr algn="l" rtl="0"/>
            <a:r>
              <a:rPr lang="en-US" sz="2000" dirty="0"/>
              <a:t>C++ divides the operators into the following groups</a:t>
            </a:r>
            <a:r>
              <a:rPr lang="en-US" sz="2000" dirty="0" smtClean="0"/>
              <a:t>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Arithmetic Operators.</a:t>
            </a:r>
          </a:p>
          <a:p>
            <a:pPr marL="0" indent="0" algn="l" rtl="0">
              <a:buNone/>
            </a:pPr>
            <a:r>
              <a:rPr lang="en-US" sz="2000" dirty="0" smtClean="0"/>
              <a:t>	Arithmetic </a:t>
            </a:r>
            <a:r>
              <a:rPr lang="en-US" sz="2000" dirty="0"/>
              <a:t>operators are used to perform common </a:t>
            </a:r>
            <a:r>
              <a:rPr lang="en-US" sz="2000" dirty="0" smtClean="0"/>
              <a:t>mathematical 	operations.</a:t>
            </a:r>
          </a:p>
          <a:p>
            <a:pPr marL="0" indent="0" algn="l" rtl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12847"/>
              </p:ext>
            </p:extLst>
          </p:nvPr>
        </p:nvGraphicFramePr>
        <p:xfrm>
          <a:off x="1259632" y="2492896"/>
          <a:ext cx="6335507" cy="3727327"/>
        </p:xfrm>
        <a:graphic>
          <a:graphicData uri="http://schemas.openxmlformats.org/drawingml/2006/table">
            <a:tbl>
              <a:tblPr/>
              <a:tblGrid>
                <a:gridCol w="1051872"/>
                <a:gridCol w="1270338"/>
                <a:gridCol w="2815781"/>
                <a:gridCol w="1197516"/>
              </a:tblGrid>
              <a:tr h="35363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Operator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Name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Description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Example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927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+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Addition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Adds together two values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+ y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3927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-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Subtraction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Subtracts one value from another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- y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927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*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Multiplication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Multiplies two values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* y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3927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/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Division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Divides one value by another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/ y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927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%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Modulus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Returns the division remainder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x % y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6564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++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Increment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Increases the value of a variable by 1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++x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64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--</a:t>
                      </a:r>
                    </a:p>
                  </a:txBody>
                  <a:tcPr marL="129313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Decrement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Decreases the value of a variable by 1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--</a:t>
                      </a:r>
                      <a:r>
                        <a:rPr lang="en-US" sz="1500" dirty="0">
                          <a:effectLst/>
                        </a:rPr>
                        <a:t>x</a:t>
                      </a:r>
                    </a:p>
                  </a:txBody>
                  <a:tcPr marL="64657" marR="64657" marT="64657" marB="646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2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C++ Operators(cont'd.)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514350" indent="-514350" algn="l" rtl="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Assignment </a:t>
            </a:r>
            <a:r>
              <a:rPr lang="en-US" dirty="0" smtClean="0">
                <a:solidFill>
                  <a:srgbClr val="FF0000"/>
                </a:solidFill>
              </a:rPr>
              <a:t>Operators.</a:t>
            </a:r>
          </a:p>
          <a:p>
            <a:pPr marL="400050" lvl="1" indent="0" algn="l" rtl="0">
              <a:buNone/>
            </a:pPr>
            <a:r>
              <a:rPr lang="en-US" dirty="0"/>
              <a:t>Assignment operators are used to assign values to variables</a:t>
            </a:r>
            <a:r>
              <a:rPr lang="en-US" dirty="0" smtClean="0"/>
              <a:t>.</a:t>
            </a:r>
          </a:p>
          <a:p>
            <a:pPr marL="400050" lvl="1" indent="0" algn="l" rtl="0">
              <a:buNone/>
            </a:pPr>
            <a:r>
              <a:rPr lang="en-US" dirty="0"/>
              <a:t>In the example below, we use the assignment operator (=) to assign the value 10 to a variable called </a:t>
            </a:r>
            <a:r>
              <a:rPr lang="en-US" dirty="0" smtClean="0"/>
              <a:t>x.</a:t>
            </a:r>
          </a:p>
          <a:p>
            <a:pPr marL="857250" lvl="1" indent="-457200" algn="l" rtl="0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 = 10;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&lt;&lt;x&lt;&lt;"\n";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72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C++ Operators(cont'd.)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18</a:t>
            </a:fld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pPr algn="l" rtl="0"/>
            <a:r>
              <a:rPr lang="en-US" dirty="0"/>
              <a:t>A list </a:t>
            </a:r>
            <a:r>
              <a:rPr lang="en-US" dirty="0" smtClean="0"/>
              <a:t>of </a:t>
            </a:r>
            <a:r>
              <a:rPr lang="en-US" dirty="0"/>
              <a:t>assignment </a:t>
            </a:r>
            <a:r>
              <a:rPr lang="en-US" dirty="0" smtClean="0"/>
              <a:t>operators.</a:t>
            </a:r>
          </a:p>
          <a:p>
            <a:pPr marL="0" indent="0" algn="l" rtl="0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63041"/>
              </p:ext>
            </p:extLst>
          </p:nvPr>
        </p:nvGraphicFramePr>
        <p:xfrm>
          <a:off x="827584" y="1700808"/>
          <a:ext cx="7372743" cy="4310743"/>
        </p:xfrm>
        <a:graphic>
          <a:graphicData uri="http://schemas.openxmlformats.org/drawingml/2006/table">
            <a:tbl>
              <a:tblPr/>
              <a:tblGrid>
                <a:gridCol w="2457581"/>
                <a:gridCol w="2457581"/>
                <a:gridCol w="2457581"/>
              </a:tblGrid>
              <a:tr h="421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Operator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Example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Same As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 5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 5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+=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+=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 x + 3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-=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-=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 x - 3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*=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*=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 x *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/=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/=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 x /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1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%=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%=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x = x % 3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5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C++ Operators(cont'd.)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514350" indent="-514350" algn="l" rtl="0"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</a:rPr>
              <a:t>Comparison </a:t>
            </a:r>
            <a:r>
              <a:rPr lang="en-US" dirty="0" smtClean="0">
                <a:solidFill>
                  <a:srgbClr val="FF0000"/>
                </a:solidFill>
              </a:rPr>
              <a:t>Operators.</a:t>
            </a:r>
          </a:p>
          <a:p>
            <a:pPr algn="l" rtl="0"/>
            <a:r>
              <a:rPr lang="en-US" dirty="0"/>
              <a:t>Comparison operators are used to compare two values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Note: The return value of a comparison is either true (1) or false (0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/>
              <a:t>In the following example, we use the greater than operator (&gt;) to find out if 5 is greater than </a:t>
            </a:r>
            <a:r>
              <a:rPr lang="en-US" dirty="0" smtClean="0"/>
              <a:t>3.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x=5;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y=3;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&lt;&lt;(x&gt;y)&lt;&lt;"\n"; </a:t>
            </a:r>
            <a:r>
              <a:rPr lang="en-US" dirty="0" smtClean="0"/>
              <a:t>// </a:t>
            </a:r>
            <a:r>
              <a:rPr lang="en-US" dirty="0"/>
              <a:t>returns 1 (true) because 5 is greater than 3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55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C++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A </a:t>
            </a:r>
            <a:r>
              <a:rPr lang="en-US" dirty="0"/>
              <a:t>variable in C++ must be a specified data type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 smtClean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myNum</a:t>
            </a:r>
            <a:r>
              <a:rPr lang="en-US" dirty="0"/>
              <a:t> = 5;               </a:t>
            </a:r>
            <a:r>
              <a:rPr lang="en-US" dirty="0" smtClean="0"/>
              <a:t>		// </a:t>
            </a:r>
            <a:r>
              <a:rPr lang="en-US" dirty="0"/>
              <a:t>Integer (whole number)</a:t>
            </a:r>
          </a:p>
          <a:p>
            <a:pPr marL="400050" lvl="1" indent="0" algn="l" rtl="0">
              <a:buNone/>
            </a:pPr>
            <a:r>
              <a:rPr lang="en-US" smtClean="0"/>
              <a:t>	float </a:t>
            </a:r>
            <a:r>
              <a:rPr lang="en-US" dirty="0" err="1" smtClean="0"/>
              <a:t>myFloatNum</a:t>
            </a:r>
            <a:r>
              <a:rPr lang="en-US" dirty="0" smtClean="0"/>
              <a:t> = 5.99;    	 // Floating point number</a:t>
            </a:r>
          </a:p>
          <a:p>
            <a:pPr marL="400050" lvl="1" indent="0" algn="l" rtl="0">
              <a:buNone/>
            </a:pPr>
            <a:r>
              <a:rPr lang="en-US" dirty="0" smtClean="0"/>
              <a:t>	double </a:t>
            </a:r>
            <a:r>
              <a:rPr lang="en-US" dirty="0" err="1"/>
              <a:t>myDoubleNum</a:t>
            </a:r>
            <a:r>
              <a:rPr lang="en-US" dirty="0"/>
              <a:t> = 9.98;   // Floating point number</a:t>
            </a:r>
          </a:p>
          <a:p>
            <a:pPr marL="400050" lvl="1" indent="0" algn="l" rtl="0">
              <a:buNone/>
            </a:pPr>
            <a:r>
              <a:rPr lang="en-US" dirty="0" smtClean="0"/>
              <a:t>	char </a:t>
            </a:r>
            <a:r>
              <a:rPr lang="en-US" dirty="0" err="1"/>
              <a:t>myLetter</a:t>
            </a:r>
            <a:r>
              <a:rPr lang="en-US" dirty="0"/>
              <a:t> = 'D';         </a:t>
            </a:r>
            <a:r>
              <a:rPr lang="en-US" dirty="0" smtClean="0"/>
              <a:t>	// </a:t>
            </a:r>
            <a:r>
              <a:rPr lang="en-US" dirty="0"/>
              <a:t>Character</a:t>
            </a:r>
          </a:p>
          <a:p>
            <a:pPr marL="400050" lvl="1" indent="0" algn="l" rtl="0">
              <a:buNone/>
            </a:pPr>
            <a:r>
              <a:rPr lang="en-US" dirty="0" smtClean="0"/>
              <a:t>	bool </a:t>
            </a:r>
            <a:r>
              <a:rPr lang="en-US" dirty="0" err="1"/>
              <a:t>myBoolean</a:t>
            </a:r>
            <a:r>
              <a:rPr lang="en-US" dirty="0"/>
              <a:t> = true;       </a:t>
            </a:r>
            <a:r>
              <a:rPr lang="en-US" dirty="0" smtClean="0"/>
              <a:t>	// </a:t>
            </a:r>
            <a:r>
              <a:rPr lang="en-US" dirty="0"/>
              <a:t>Boolean</a:t>
            </a:r>
          </a:p>
          <a:p>
            <a:pPr marL="400050" lvl="1" indent="0" algn="l" rtl="0">
              <a:buNone/>
            </a:pPr>
            <a:r>
              <a:rPr lang="en-US" dirty="0" smtClean="0"/>
              <a:t>	string </a:t>
            </a:r>
            <a:r>
              <a:rPr lang="en-US" dirty="0" err="1"/>
              <a:t>myText</a:t>
            </a:r>
            <a:r>
              <a:rPr lang="en-US" dirty="0"/>
              <a:t> = "Hello";     </a:t>
            </a:r>
            <a:r>
              <a:rPr lang="en-US" dirty="0" smtClean="0"/>
              <a:t>	// </a:t>
            </a:r>
            <a:r>
              <a:rPr lang="en-US" dirty="0"/>
              <a:t>String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75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C++ Operators(cont'd.)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pPr algn="l" rtl="0"/>
            <a:r>
              <a:rPr lang="en-US" dirty="0"/>
              <a:t>A list of </a:t>
            </a:r>
            <a:r>
              <a:rPr lang="en-US" dirty="0" smtClean="0"/>
              <a:t>comparison </a:t>
            </a:r>
            <a:r>
              <a:rPr lang="en-US" dirty="0"/>
              <a:t>operators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20</a:t>
            </a:fld>
            <a:endParaRPr lang="ar-S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09422"/>
              </p:ext>
            </p:extLst>
          </p:nvPr>
        </p:nvGraphicFramePr>
        <p:xfrm>
          <a:off x="827584" y="1700808"/>
          <a:ext cx="7372741" cy="4310743"/>
        </p:xfrm>
        <a:graphic>
          <a:graphicData uri="http://schemas.openxmlformats.org/drawingml/2006/table">
            <a:tbl>
              <a:tblPr/>
              <a:tblGrid>
                <a:gridCol w="2043276"/>
                <a:gridCol w="2862469"/>
                <a:gridCol w="2466996"/>
              </a:tblGrid>
              <a:tr h="421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Operator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Name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Example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==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Equal to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== y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!=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Not equal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!= y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&gt;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Greater than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&gt; y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&lt;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Less than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&lt; y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&gt;=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Greater than or equal to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&gt;= y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1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&lt;=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Less than or equal to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x &lt;= y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0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C++ Operators(cont'd.)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 startAt="4"/>
            </a:pPr>
            <a:r>
              <a:rPr lang="en-US" dirty="0">
                <a:solidFill>
                  <a:srgbClr val="FF0000"/>
                </a:solidFill>
              </a:rPr>
              <a:t>Logical </a:t>
            </a:r>
            <a:r>
              <a:rPr lang="en-US" dirty="0" smtClean="0">
                <a:solidFill>
                  <a:srgbClr val="FF0000"/>
                </a:solidFill>
              </a:rPr>
              <a:t>Operators.</a:t>
            </a:r>
          </a:p>
          <a:p>
            <a:pPr marL="857250" lvl="1" indent="-457200" algn="l" rtl="0">
              <a:buFont typeface="Arial" panose="020B0604020202020204" pitchFamily="34" charset="0"/>
              <a:buChar char="•"/>
            </a:pPr>
            <a:r>
              <a:rPr lang="en-US" dirty="0"/>
              <a:t>Logical operators are used to determine the logic between variables or </a:t>
            </a:r>
            <a:r>
              <a:rPr lang="en-US" dirty="0" smtClean="0"/>
              <a:t>values.</a:t>
            </a:r>
          </a:p>
          <a:p>
            <a:pPr marL="400050" lvl="1" indent="0" algn="l" rtl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21</a:t>
            </a:fld>
            <a:endParaRPr lang="ar-S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94853"/>
              </p:ext>
            </p:extLst>
          </p:nvPr>
        </p:nvGraphicFramePr>
        <p:xfrm>
          <a:off x="899592" y="3140968"/>
          <a:ext cx="7372742" cy="2522176"/>
        </p:xfrm>
        <a:graphic>
          <a:graphicData uri="http://schemas.openxmlformats.org/drawingml/2006/table">
            <a:tbl>
              <a:tblPr/>
              <a:tblGrid>
                <a:gridCol w="1224082"/>
                <a:gridCol w="1233499"/>
                <a:gridCol w="3022541"/>
                <a:gridCol w="1892620"/>
              </a:tblGrid>
              <a:tr h="4213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Operator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Name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Description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Example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&amp;&amp; 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Logical and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true if both statements are true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&lt; 5 &amp;&amp;  x &lt; 10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|| 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Logical or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true if one of the statements is true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&lt; 5 || x &lt; 4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!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Logical not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Reverse the result, returns false if the result is true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!(x &lt; 5 &amp;&amp; x &lt; 10)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6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Basic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l" rtl="0"/>
            <a:r>
              <a:rPr lang="en-US" dirty="0"/>
              <a:t>The data type specifies the size and type of information the variable will store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805881"/>
              </p:ext>
            </p:extLst>
          </p:nvPr>
        </p:nvGraphicFramePr>
        <p:xfrm>
          <a:off x="457200" y="2635792"/>
          <a:ext cx="8229601" cy="3097464"/>
        </p:xfrm>
        <a:graphic>
          <a:graphicData uri="http://schemas.openxmlformats.org/drawingml/2006/table">
            <a:tbl>
              <a:tblPr/>
              <a:tblGrid>
                <a:gridCol w="1242915"/>
                <a:gridCol w="1233499"/>
                <a:gridCol w="5753187"/>
              </a:tblGrid>
              <a:tr h="4213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Data Type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Size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Description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3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int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4 bytes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Stores whole numbers, without decimals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float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4 bytes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Stores fractional numbers, containing one or more decimals. Sufficient for storing 7 decimal digits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double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8 bytes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Stores fractional numbers, containing one or more decimals. Sufficient for storing 15 decimal digits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13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boolean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 byte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Stores true or false values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3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char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1 byte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Stores a single character/letter/number, or ASCII values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4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Numeric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Use </a:t>
            </a:r>
            <a:r>
              <a:rPr lang="en-US" dirty="0" err="1"/>
              <a:t>int</a:t>
            </a:r>
            <a:r>
              <a:rPr lang="en-US" dirty="0"/>
              <a:t> when you need to store a whole number without decimals, like 35 or 1000, and float or double when you need a floating point number (with decimals), like 9.99 or 3.14515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/>
              <a:t> example:</a:t>
            </a:r>
            <a:endParaRPr lang="en-US" dirty="0"/>
          </a:p>
          <a:p>
            <a:pPr marL="857250" lvl="2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857250" lvl="2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857250" lvl="2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857250" lvl="2" indent="0" algn="l" rtl="0">
              <a:buNone/>
            </a:pPr>
            <a:r>
              <a:rPr lang="en-US" dirty="0"/>
              <a:t>{</a:t>
            </a:r>
          </a:p>
          <a:p>
            <a:pPr marL="857250" lvl="2" indent="0" algn="l" rtl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myNum</a:t>
            </a:r>
            <a:r>
              <a:rPr lang="en-US" dirty="0"/>
              <a:t> = 1000;</a:t>
            </a:r>
          </a:p>
          <a:p>
            <a:pPr marL="857250" lvl="2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myNum</a:t>
            </a:r>
            <a:r>
              <a:rPr lang="en-US" dirty="0"/>
              <a:t>;</a:t>
            </a:r>
          </a:p>
          <a:p>
            <a:pPr marL="857250" lvl="2" indent="0" algn="l" rtl="0">
              <a:buNone/>
            </a:pPr>
            <a:r>
              <a:rPr lang="en-US" dirty="0"/>
              <a:t>	system("pause");</a:t>
            </a:r>
          </a:p>
          <a:p>
            <a:pPr marL="857250" lvl="2" indent="0" algn="l" rtl="0">
              <a:buNone/>
            </a:pPr>
            <a:r>
              <a:rPr lang="en-US" dirty="0"/>
              <a:t>	return 0;</a:t>
            </a:r>
          </a:p>
          <a:p>
            <a:pPr marL="857250" lvl="2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88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Numeric Data Types(cont'd.)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float</a:t>
            </a:r>
            <a:r>
              <a:rPr lang="en-US" dirty="0" smtClean="0"/>
              <a:t> example:</a:t>
            </a:r>
            <a:endParaRPr lang="en-US" dirty="0"/>
          </a:p>
          <a:p>
            <a:pPr marL="45720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5720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5720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 algn="l" rtl="0">
              <a:buNone/>
            </a:pPr>
            <a:r>
              <a:rPr lang="en-US" dirty="0"/>
              <a:t>{</a:t>
            </a:r>
          </a:p>
          <a:p>
            <a:pPr marL="457200" lvl="1" indent="0" algn="l" rtl="0">
              <a:buNone/>
            </a:pPr>
            <a:r>
              <a:rPr lang="en-US" dirty="0"/>
              <a:t>	float </a:t>
            </a:r>
            <a:r>
              <a:rPr lang="en-US" dirty="0" err="1"/>
              <a:t>myNum</a:t>
            </a:r>
            <a:r>
              <a:rPr lang="en-US" dirty="0"/>
              <a:t> = 5.75;</a:t>
            </a:r>
          </a:p>
          <a:p>
            <a:pPr marL="45720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myNum</a:t>
            </a:r>
            <a:r>
              <a:rPr lang="en-US" dirty="0"/>
              <a:t>;</a:t>
            </a:r>
          </a:p>
          <a:p>
            <a:pPr marL="457200" lvl="1" indent="0" algn="l" rtl="0">
              <a:buNone/>
            </a:pPr>
            <a:r>
              <a:rPr lang="en-US" dirty="0"/>
              <a:t>	system("pause");</a:t>
            </a:r>
          </a:p>
          <a:p>
            <a:pPr marL="457200" lvl="1" indent="0" algn="l" rtl="0">
              <a:buNone/>
            </a:pPr>
            <a:r>
              <a:rPr lang="en-US" dirty="0"/>
              <a:t>	return 0;</a:t>
            </a:r>
          </a:p>
          <a:p>
            <a:pPr marL="45720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0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Numeric Data Types(cont'd.)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fr-FR" dirty="0" smtClean="0">
                <a:solidFill>
                  <a:srgbClr val="FF0000"/>
                </a:solidFill>
              </a:rPr>
              <a:t>double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r>
              <a:rPr lang="fr-FR" dirty="0" smtClean="0"/>
              <a:t>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double </a:t>
            </a:r>
            <a:r>
              <a:rPr lang="en-US" dirty="0" err="1"/>
              <a:t>myNum</a:t>
            </a:r>
            <a:r>
              <a:rPr lang="en-US" dirty="0"/>
              <a:t> = 19.99;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myNum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34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Numeric Data Types(cont'd.)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>
                <a:solidFill>
                  <a:srgbClr val="FF0000"/>
                </a:solidFill>
              </a:rPr>
              <a:t>float vs. double</a:t>
            </a:r>
          </a:p>
          <a:p>
            <a:pPr marL="457200" lvl="1" indent="0" algn="l" rtl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precision of a floating point value indicates how many digits the value can have after the decimal point. The precision of float is only six or seven decimal digits, while double variables have a precision of about 15 digits. Therefore it is safer to use double for most calculations.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93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/>
              <a:t>Numeric Data Types(cont'd.)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4000" dirty="0">
                <a:solidFill>
                  <a:srgbClr val="FF0000"/>
                </a:solidFill>
              </a:rPr>
              <a:t>Scientific Numbers</a:t>
            </a:r>
          </a:p>
          <a:p>
            <a:pPr marL="457200" lvl="1" indent="0" algn="l" rtl="0">
              <a:buNone/>
            </a:pPr>
            <a:r>
              <a:rPr lang="en-US" sz="3400" dirty="0"/>
              <a:t>A floating point number can also be a scientific number with an "e" to indicate the power of </a:t>
            </a:r>
            <a:r>
              <a:rPr lang="en-US" sz="3400" dirty="0" smtClean="0"/>
              <a:t>10.</a:t>
            </a:r>
          </a:p>
          <a:p>
            <a:pPr marL="457200" lvl="1" indent="0" algn="l" rtl="0">
              <a:buNone/>
            </a:pPr>
            <a:r>
              <a:rPr lang="en-US" sz="3400" dirty="0"/>
              <a:t>Example:</a:t>
            </a:r>
          </a:p>
          <a:p>
            <a:pPr marL="457200" lvl="1" indent="0" algn="l" rtl="0">
              <a:buNone/>
            </a:pPr>
            <a:r>
              <a:rPr lang="en-US" sz="3200" dirty="0"/>
              <a:t>#include&lt;</a:t>
            </a:r>
            <a:r>
              <a:rPr lang="en-US" sz="3200" dirty="0" err="1"/>
              <a:t>iostream</a:t>
            </a:r>
            <a:r>
              <a:rPr lang="en-US" sz="3200" dirty="0"/>
              <a:t>&gt;</a:t>
            </a:r>
          </a:p>
          <a:p>
            <a:pPr marL="457200" lvl="1" indent="0" algn="l" rtl="0">
              <a:buNone/>
            </a:pPr>
            <a:r>
              <a:rPr lang="en-US" sz="3200" dirty="0"/>
              <a:t>using namespace </a:t>
            </a:r>
            <a:r>
              <a:rPr lang="en-US" sz="3200" dirty="0" err="1"/>
              <a:t>std</a:t>
            </a:r>
            <a:r>
              <a:rPr lang="en-US" sz="3200" dirty="0"/>
              <a:t>;</a:t>
            </a:r>
          </a:p>
          <a:p>
            <a:pPr marL="457200" lvl="1" indent="0" algn="l" rtl="0">
              <a:buNone/>
            </a:pPr>
            <a:r>
              <a:rPr lang="en-US" sz="3200" dirty="0" err="1"/>
              <a:t>int</a:t>
            </a:r>
            <a:r>
              <a:rPr lang="en-US" sz="3200" dirty="0"/>
              <a:t> main()</a:t>
            </a:r>
          </a:p>
          <a:p>
            <a:pPr marL="457200" lvl="1" indent="0" algn="l" rtl="0">
              <a:buNone/>
            </a:pPr>
            <a:r>
              <a:rPr lang="en-US" sz="3200" dirty="0"/>
              <a:t>{</a:t>
            </a:r>
          </a:p>
          <a:p>
            <a:pPr marL="457200" lvl="1" indent="0" algn="l" rtl="0">
              <a:buNone/>
            </a:pPr>
            <a:r>
              <a:rPr lang="en-US" sz="3200" dirty="0"/>
              <a:t>	float f1=35e3;</a:t>
            </a:r>
          </a:p>
          <a:p>
            <a:pPr marL="457200" lvl="1" indent="0" algn="l" rtl="0">
              <a:buNone/>
            </a:pPr>
            <a:r>
              <a:rPr lang="en-US" sz="3200" dirty="0"/>
              <a:t>	</a:t>
            </a:r>
            <a:r>
              <a:rPr lang="en-US" sz="3200"/>
              <a:t>double </a:t>
            </a:r>
            <a:r>
              <a:rPr lang="en-US" sz="3200" smtClean="0"/>
              <a:t>d1=12e4</a:t>
            </a:r>
            <a:r>
              <a:rPr lang="en-US" sz="3200" dirty="0"/>
              <a:t>;</a:t>
            </a:r>
          </a:p>
          <a:p>
            <a:pPr marL="457200" lvl="1" indent="0" algn="l" rtl="0">
              <a:buNone/>
            </a:pPr>
            <a:r>
              <a:rPr lang="en-US" sz="3200" dirty="0"/>
              <a:t>	</a:t>
            </a:r>
            <a:r>
              <a:rPr lang="en-US" sz="3200" dirty="0" err="1"/>
              <a:t>cout</a:t>
            </a:r>
            <a:r>
              <a:rPr lang="en-US" sz="3200" dirty="0"/>
              <a:t>&lt;&lt;f1&lt;&lt;"\n";</a:t>
            </a:r>
          </a:p>
          <a:p>
            <a:pPr marL="457200" lvl="1" indent="0" algn="l" rtl="0">
              <a:buNone/>
            </a:pPr>
            <a:r>
              <a:rPr lang="en-US" sz="3200" dirty="0"/>
              <a:t>	</a:t>
            </a:r>
            <a:r>
              <a:rPr lang="en-US" sz="3200" dirty="0" err="1"/>
              <a:t>cout</a:t>
            </a:r>
            <a:r>
              <a:rPr lang="en-US" sz="3200" dirty="0"/>
              <a:t>&lt;&lt;d1&lt;&lt;"\n";</a:t>
            </a:r>
          </a:p>
          <a:p>
            <a:pPr marL="457200" lvl="1" indent="0" algn="l" rtl="0">
              <a:buNone/>
            </a:pPr>
            <a:r>
              <a:rPr lang="en-US" sz="3200" dirty="0"/>
              <a:t>	system("pause");</a:t>
            </a:r>
          </a:p>
          <a:p>
            <a:pPr marL="457200" lvl="1" indent="0" algn="l" rtl="0">
              <a:buNone/>
            </a:pPr>
            <a:r>
              <a:rPr lang="en-US" sz="3200" dirty="0"/>
              <a:t>	return 0;</a:t>
            </a:r>
          </a:p>
          <a:p>
            <a:pPr marL="457200" lvl="1" indent="0" algn="l" rtl="0">
              <a:buNone/>
            </a:pPr>
            <a:r>
              <a:rPr lang="en-US" sz="32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55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/>
              <a:t>Boolean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A </a:t>
            </a:r>
            <a:r>
              <a:rPr lang="en-US" dirty="0" err="1"/>
              <a:t>boolean</a:t>
            </a:r>
            <a:r>
              <a:rPr lang="en-US" dirty="0"/>
              <a:t> data type is declared with the bool keyword and can only take the values true or false. When the value is returned, true = 1 and false = 0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Example:</a:t>
            </a:r>
          </a:p>
          <a:p>
            <a:pPr marL="400050" lvl="1" indent="0" algn="l" rtl="0">
              <a:buNone/>
            </a:pPr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400050" lvl="1" indent="0" algn="l" rtl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400050" lvl="1" indent="0" algn="l" rtl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00050" lvl="1" indent="0" algn="l" rtl="0">
              <a:buNone/>
            </a:pPr>
            <a:r>
              <a:rPr lang="en-US" dirty="0"/>
              <a:t>{</a:t>
            </a:r>
          </a:p>
          <a:p>
            <a:pPr marL="400050" lvl="1" indent="0" algn="l" rtl="0">
              <a:buNone/>
            </a:pPr>
            <a:r>
              <a:rPr lang="en-US" dirty="0"/>
              <a:t>	bool </a:t>
            </a:r>
            <a:r>
              <a:rPr lang="en-US" dirty="0" err="1"/>
              <a:t>isCodingFun</a:t>
            </a:r>
            <a:r>
              <a:rPr lang="en-US" dirty="0"/>
              <a:t> = true;</a:t>
            </a:r>
          </a:p>
          <a:p>
            <a:pPr marL="400050" lvl="1" indent="0" algn="l" rtl="0">
              <a:buNone/>
            </a:pPr>
            <a:r>
              <a:rPr lang="en-US" dirty="0"/>
              <a:t>	bool </a:t>
            </a:r>
            <a:r>
              <a:rPr lang="en-US" dirty="0" err="1"/>
              <a:t>isFishTasty</a:t>
            </a:r>
            <a:r>
              <a:rPr lang="en-US" dirty="0"/>
              <a:t> = false;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isCodingFun</a:t>
            </a:r>
            <a:r>
              <a:rPr lang="en-US" dirty="0"/>
              <a:t>&lt;&lt;"\n";  // Outputs 1 (true)</a:t>
            </a:r>
          </a:p>
          <a:p>
            <a:pPr marL="400050" lvl="1" indent="0" algn="l" rtl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isFishTasty</a:t>
            </a:r>
            <a:r>
              <a:rPr lang="en-US" dirty="0"/>
              <a:t>&lt;&lt;"\n";  // Outputs 0 (false)</a:t>
            </a:r>
          </a:p>
          <a:p>
            <a:pPr marL="400050" lvl="1" indent="0" algn="l" rtl="0">
              <a:buNone/>
            </a:pPr>
            <a:r>
              <a:rPr lang="en-US" dirty="0"/>
              <a:t>	system("pause");</a:t>
            </a:r>
          </a:p>
          <a:p>
            <a:pPr marL="400050" lvl="1" indent="0" algn="l" rtl="0">
              <a:buNone/>
            </a:pPr>
            <a:r>
              <a:rPr lang="en-US" dirty="0"/>
              <a:t>	return 0;</a:t>
            </a:r>
          </a:p>
          <a:p>
            <a:pPr marL="400050" lvl="1" indent="0" algn="l" rtl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Yasser Abdulhaleem Abdulkareem Almadany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03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VersionID Value="https://cws.connectedpdf.com/cVersionID/ABAFC2AB5FE13CCE8DE8313C7AFC6368~680546EC63BE11EBB13C2FCC3EBB930A5B79C0B98BE472FC-ECBD709F00BF8FD5-8606F5505A654D91A8698600"/>
</file>

<file path=customXml/item2.xml><?xml version="1.0" encoding="utf-8"?>
<DocID Value="https://cws.connectedpdf.com/cDocID/ABAFC2AB5FE13CCE8DE8313C7AFC6368~E0F9FC065DC311EBB13C20869C24280EC87D53DC3B51C38E-97899B5A7F4B9D63-D4BDA105590CDCCC4B628600"/>
</file>

<file path=customXml/itemProps1.xml><?xml version="1.0" encoding="utf-8"?>
<ds:datastoreItem xmlns:ds="http://schemas.openxmlformats.org/officeDocument/2006/customXml" ds:itemID="{66269568-D0CD-4B48-9C25-051ACD7EA397}">
  <ds:schemaRefs/>
</ds:datastoreItem>
</file>

<file path=customXml/itemProps2.xml><?xml version="1.0" encoding="utf-8"?>
<ds:datastoreItem xmlns:ds="http://schemas.openxmlformats.org/officeDocument/2006/customXml" ds:itemID="{6698A9F2-BA17-4C84-8539-C706BA98DF9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1167</Words>
  <Application>Microsoft Office PowerPoint</Application>
  <PresentationFormat>On-screen Show (4:3)</PresentationFormat>
  <Paragraphs>359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سمة Office</vt:lpstr>
      <vt:lpstr>Introduction to programming with C++</vt:lpstr>
      <vt:lpstr>C++ Data Types</vt:lpstr>
      <vt:lpstr>Basic Data Types</vt:lpstr>
      <vt:lpstr>Numeric Data Types</vt:lpstr>
      <vt:lpstr>Numeric Data Types(cont'd.)</vt:lpstr>
      <vt:lpstr>Numeric Data Types(cont'd.)</vt:lpstr>
      <vt:lpstr>Numeric Data Types(cont'd.)</vt:lpstr>
      <vt:lpstr>Numeric Data Types(cont'd.)</vt:lpstr>
      <vt:lpstr>Boolean Data Types</vt:lpstr>
      <vt:lpstr>Character Data Types</vt:lpstr>
      <vt:lpstr>Character Data Types(cont'd.)</vt:lpstr>
      <vt:lpstr>String Data Types</vt:lpstr>
      <vt:lpstr>String Data Types(cont'd.)</vt:lpstr>
      <vt:lpstr>C++ Operators</vt:lpstr>
      <vt:lpstr>C++ Operators(cont'd.)</vt:lpstr>
      <vt:lpstr>C++ Operators(cont'd.)</vt:lpstr>
      <vt:lpstr>C++ Operators(cont'd.)</vt:lpstr>
      <vt:lpstr>C++ Operators(cont'd.)</vt:lpstr>
      <vt:lpstr>C++ Operators(cont'd.)</vt:lpstr>
      <vt:lpstr>C++ Operators(cont'd.)</vt:lpstr>
      <vt:lpstr>C++ Operators(cont'd.)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with C++</dc:title>
  <dc:creator>Yasser Almadany</dc:creator>
  <cp:lastModifiedBy>Maher</cp:lastModifiedBy>
  <cp:revision>100</cp:revision>
  <dcterms:created xsi:type="dcterms:W3CDTF">2020-12-15T09:22:32Z</dcterms:created>
  <dcterms:modified xsi:type="dcterms:W3CDTF">2021-02-28T15:40:33Z</dcterms:modified>
</cp:coreProperties>
</file>