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3"/>
  </p:sldMasterIdLst>
  <p:notesMasterIdLst>
    <p:notesMasterId r:id="rId24"/>
  </p:notesMasterIdLst>
  <p:sldIdLst>
    <p:sldId id="256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66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B73F1-681D-49E7-982F-C5EF7AC99AFC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98482-0B8C-40BC-BD78-AFE65958A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4CD8-F657-490C-B96F-A62F1AEADBF4}" type="datetime1">
              <a:rPr lang="ar-SA" smtClean="0"/>
              <a:t>17/07/1442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ED1-D3EE-4C30-BFED-9488390AD98A}" type="datetime1">
              <a:rPr lang="ar-SA" smtClean="0"/>
              <a:t>17/07/1442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2D90-DEE3-4270-A6F0-E819D5230D9C}" type="datetime1">
              <a:rPr lang="ar-SA" smtClean="0"/>
              <a:t>17/07/1442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DF7A-3D0F-4A57-8E1F-E538D3A3AB03}" type="datetime1">
              <a:rPr lang="ar-SA" smtClean="0"/>
              <a:t>17/07/1442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A93A-54E9-4CA5-8391-01D3751DF519}" type="datetime1">
              <a:rPr lang="ar-SA" smtClean="0"/>
              <a:t>17/07/1442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4C4B-F548-4BAA-AC25-B008E03AB0F6}" type="datetime1">
              <a:rPr lang="ar-SA" smtClean="0"/>
              <a:t>17/07/1442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ADB8-7C0A-4186-81A5-A9A52A457413}" type="datetime1">
              <a:rPr lang="ar-SA" smtClean="0"/>
              <a:t>17/07/1442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4336-C603-4287-8C42-5025EC122CBB}" type="datetime1">
              <a:rPr lang="ar-SA" smtClean="0"/>
              <a:t>17/07/1442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E3EC-86A0-44D0-8F71-51BF422EC847}" type="datetime1">
              <a:rPr lang="ar-SA" smtClean="0"/>
              <a:t>17/07/1442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3F1A-D18C-4C85-AC20-6E77EF363740}" type="datetime1">
              <a:rPr lang="ar-SA" smtClean="0"/>
              <a:t>17/07/1442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FA6-673D-4BF6-84E6-DD0293DAAC13}" type="datetime1">
              <a:rPr lang="ar-SA" smtClean="0"/>
              <a:t>17/07/1442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5EB61-4236-429B-B27E-B2DCBF34C69C}" type="datetime1">
              <a:rPr lang="ar-SA" smtClean="0"/>
              <a:t>17/07/1442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132856"/>
            <a:ext cx="3240360" cy="22322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US" dirty="0"/>
              <a:t>Introduction to programming with 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24908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Segoe UI"/>
              </a:rPr>
              <a:t>C++ Introduction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Chapter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Five</a:t>
            </a:r>
            <a:endParaRPr lang="en-US" dirty="0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Yasser </a:t>
            </a:r>
            <a:r>
              <a:rPr lang="en-US" dirty="0" err="1" smtClean="0"/>
              <a:t>Abdulhaleem</a:t>
            </a:r>
            <a:r>
              <a:rPr lang="en-US" dirty="0" smtClean="0"/>
              <a:t> </a:t>
            </a:r>
            <a:r>
              <a:rPr lang="en-US" dirty="0" err="1" smtClean="0"/>
              <a:t>Abdulkareem</a:t>
            </a:r>
            <a:r>
              <a:rPr lang="en-US" dirty="0" smtClean="0"/>
              <a:t> </a:t>
            </a:r>
            <a:r>
              <a:rPr lang="en-US" dirty="0" err="1" smtClean="0"/>
              <a:t>Almadany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27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78098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/>
              <a:t>String class and its applications(cont'd.)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r>
              <a:rPr lang="en-US" dirty="0" smtClean="0"/>
              <a:t>		str6.erase(7,4</a:t>
            </a:r>
            <a:r>
              <a:rPr lang="en-US" dirty="0"/>
              <a:t>);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&lt;&lt;str6&lt;&lt;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str6.swap(str1</a:t>
            </a:r>
            <a:r>
              <a:rPr lang="en-US" dirty="0"/>
              <a:t>);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&lt;&lt;str1&lt;&lt;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&lt;&lt;str6&lt;&lt;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str6.replace(0,9</a:t>
            </a:r>
            <a:r>
              <a:rPr lang="en-US" dirty="0"/>
              <a:t>,"Welcome to");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&lt;&lt;str6&lt;&lt;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str6.insert(10</a:t>
            </a:r>
            <a:r>
              <a:rPr lang="en-US" dirty="0"/>
              <a:t>," John Wick");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&lt;&lt;str6&lt;&lt;</a:t>
            </a:r>
            <a:r>
              <a:rPr lang="en-US" dirty="0" err="1"/>
              <a:t>endl</a:t>
            </a:r>
            <a:r>
              <a:rPr lang="en-US" dirty="0"/>
              <a:t>; 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system</a:t>
            </a:r>
            <a:r>
              <a:rPr lang="en-US" dirty="0"/>
              <a:t>("pause");</a:t>
            </a:r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		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46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n-US" dirty="0"/>
              <a:t>Operators that are used to compare strings in C ++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246933"/>
              </p:ext>
            </p:extLst>
          </p:nvPr>
        </p:nvGraphicFramePr>
        <p:xfrm>
          <a:off x="467544" y="1700808"/>
          <a:ext cx="8229600" cy="427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3132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operator 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its 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59085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Equal to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==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(a == b)</a:t>
                      </a:r>
                      <a:endParaRPr lang="en-US" dirty="0"/>
                    </a:p>
                  </a:txBody>
                  <a:tcPr/>
                </a:tc>
              </a:tr>
              <a:tr h="59085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Not equal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!=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(a != b)</a:t>
                      </a:r>
                      <a:endParaRPr lang="en-US" dirty="0"/>
                    </a:p>
                  </a:txBody>
                  <a:tcPr/>
                </a:tc>
              </a:tr>
              <a:tr h="59085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Greater 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(a &gt; b)</a:t>
                      </a:r>
                      <a:endParaRPr lang="en-US" dirty="0"/>
                    </a:p>
                  </a:txBody>
                  <a:tcPr/>
                </a:tc>
              </a:tr>
              <a:tr h="59085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Less 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(a &lt; b)</a:t>
                      </a:r>
                      <a:endParaRPr lang="en-US" dirty="0"/>
                    </a:p>
                  </a:txBody>
                  <a:tcPr/>
                </a:tc>
              </a:tr>
              <a:tr h="59085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Greater than</a:t>
                      </a:r>
                    </a:p>
                    <a:p>
                      <a:pPr algn="ctr" rtl="0"/>
                      <a:r>
                        <a:rPr lang="en-US" dirty="0" smtClean="0"/>
                        <a:t>or Equal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&gt;=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(a &gt;= b)</a:t>
                      </a:r>
                      <a:endParaRPr lang="en-US" dirty="0"/>
                    </a:p>
                  </a:txBody>
                  <a:tcPr/>
                </a:tc>
              </a:tr>
              <a:tr h="59085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Less than</a:t>
                      </a:r>
                    </a:p>
                    <a:p>
                      <a:pPr algn="ctr" rtl="0"/>
                      <a:r>
                        <a:rPr lang="en-US" dirty="0" smtClean="0"/>
                        <a:t>or Equal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&lt;=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(a &lt;= b)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21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/>
              <a:t>Operators that are used to compare </a:t>
            </a:r>
            <a:r>
              <a:rPr lang="en-US" dirty="0" smtClean="0"/>
              <a:t>strings </a:t>
            </a:r>
            <a:r>
              <a:rPr lang="en-US" dirty="0"/>
              <a:t>in C </a:t>
            </a:r>
            <a:r>
              <a:rPr lang="en-US" dirty="0" smtClean="0"/>
              <a:t>++</a:t>
            </a:r>
            <a:r>
              <a:rPr lang="en-US" dirty="0"/>
              <a:t> </a:t>
            </a:r>
            <a:r>
              <a:rPr lang="en-US" dirty="0" smtClean="0"/>
              <a:t>(cont'd</a:t>
            </a:r>
            <a:r>
              <a:rPr lang="en-US" dirty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We can see the output by example below to understand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Example:</a:t>
            </a:r>
          </a:p>
          <a:p>
            <a:pPr marL="0" indent="0" algn="l" rtl="0">
              <a:buNone/>
            </a:pPr>
            <a:r>
              <a:rPr lang="en-US" dirty="0"/>
              <a:t>	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include&lt;string&gt;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 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 </a:t>
            </a:r>
          </a:p>
          <a:p>
            <a:pPr marL="0" indent="0" algn="l" rtl="0">
              <a:buNone/>
            </a:pPr>
            <a:r>
              <a:rPr lang="en-US" dirty="0" smtClean="0"/>
              <a:t>	{ 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		string </a:t>
            </a:r>
            <a:r>
              <a:rPr lang="en-US" dirty="0"/>
              <a:t>str1("John Wick Resurrection"); </a:t>
            </a:r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		string </a:t>
            </a:r>
            <a:r>
              <a:rPr lang="en-US" dirty="0"/>
              <a:t>str2("Welcome to John </a:t>
            </a:r>
            <a:r>
              <a:rPr lang="en-US" dirty="0" smtClean="0"/>
              <a:t>Wick 			Resurrection</a:t>
            </a:r>
            <a:r>
              <a:rPr lang="en-US" dirty="0"/>
              <a:t>");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538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Operators that are used to compare strings in C ++ 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&lt;&lt;(str1==str2)&lt;&lt;</a:t>
            </a:r>
            <a:r>
              <a:rPr lang="en-US" dirty="0" err="1"/>
              <a:t>endl</a:t>
            </a:r>
            <a:r>
              <a:rPr lang="en-US" dirty="0"/>
              <a:t>; 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&lt;&lt;(str1&gt;str2)&lt;&lt;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&lt;&lt;(str1&gt;=str2)&lt;&lt;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&lt;&lt;(str1&lt;str2)&lt;&lt;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&lt;&lt;(str1&lt;=str2)&lt;&lt;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&lt;&lt;(str1!=str2)&lt;&lt;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system</a:t>
            </a:r>
            <a:r>
              <a:rPr lang="en-US" dirty="0"/>
              <a:t>("pause");</a:t>
            </a:r>
          </a:p>
          <a:p>
            <a:pPr marL="0" indent="0" algn="l" rtl="0">
              <a:buNone/>
            </a:pPr>
            <a:r>
              <a:rPr lang="en-US" dirty="0" smtClean="0"/>
              <a:t>	return </a:t>
            </a:r>
            <a:r>
              <a:rPr lang="en-US" dirty="0"/>
              <a:t>0</a:t>
            </a:r>
            <a:r>
              <a:rPr lang="en-US" dirty="0" smtClean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Yasser </a:t>
            </a:r>
            <a:r>
              <a:rPr lang="en-US" dirty="0" err="1" smtClean="0"/>
              <a:t>Abdulhaleem</a:t>
            </a:r>
            <a:r>
              <a:rPr lang="en-US" dirty="0" smtClean="0"/>
              <a:t> </a:t>
            </a:r>
            <a:r>
              <a:rPr lang="en-US" dirty="0" err="1" smtClean="0"/>
              <a:t>Abdulkareem</a:t>
            </a:r>
            <a:r>
              <a:rPr lang="en-US" dirty="0" smtClean="0"/>
              <a:t> </a:t>
            </a:r>
            <a:r>
              <a:rPr lang="en-US" dirty="0" err="1" smtClean="0"/>
              <a:t>Almadany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840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C++ Math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14</a:t>
            </a:fld>
            <a:endParaRPr lang="ar-SA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C++ has many functions that allows you to perform mathematical tasks on numbers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max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min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max(</a:t>
            </a:r>
            <a:r>
              <a:rPr lang="en-US" dirty="0" err="1">
                <a:solidFill>
                  <a:srgbClr val="FF0000"/>
                </a:solidFill>
              </a:rPr>
              <a:t>x,y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function can be used to find the highest value of x and y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/>
              <a:t>	#include &lt;</a:t>
            </a:r>
            <a:r>
              <a:rPr lang="en-US" dirty="0" err="1"/>
              <a:t>iostream</a:t>
            </a:r>
            <a:r>
              <a:rPr lang="en-US" dirty="0" smtClean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 &lt;</a:t>
            </a:r>
            <a:r>
              <a:rPr lang="en-US" dirty="0" err="1"/>
              <a:t>cmath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</a:t>
            </a:r>
            <a:r>
              <a:rPr lang="en-US" dirty="0" smtClean="0"/>
              <a:t>()</a:t>
            </a:r>
          </a:p>
          <a:p>
            <a:pPr marL="0" indent="0" algn="l" rtl="0">
              <a:buNone/>
            </a:pPr>
            <a:r>
              <a:rPr lang="en-US" dirty="0" smtClean="0"/>
              <a:t>            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</a:t>
            </a: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smtClean="0"/>
              <a:t>max(5</a:t>
            </a:r>
            <a:r>
              <a:rPr lang="en-US" dirty="0"/>
              <a:t>, 10);</a:t>
            </a:r>
          </a:p>
          <a:p>
            <a:pPr marL="0" indent="0" algn="l" rtl="0">
              <a:buNone/>
            </a:pPr>
            <a:r>
              <a:rPr lang="en-US" dirty="0"/>
              <a:t>  </a:t>
            </a:r>
            <a:r>
              <a:rPr lang="en-US" dirty="0" smtClean="0"/>
              <a:t>		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6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dirty="0"/>
              <a:t>C++ </a:t>
            </a:r>
            <a:r>
              <a:rPr lang="en-US" dirty="0" smtClean="0"/>
              <a:t>Math(cont'd</a:t>
            </a:r>
            <a:r>
              <a:rPr lang="en-US" dirty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And the </a:t>
            </a:r>
            <a:r>
              <a:rPr lang="en-US" dirty="0">
                <a:solidFill>
                  <a:srgbClr val="FF0000"/>
                </a:solidFill>
              </a:rPr>
              <a:t>min(</a:t>
            </a:r>
            <a:r>
              <a:rPr lang="en-US" dirty="0" err="1">
                <a:solidFill>
                  <a:srgbClr val="FF0000"/>
                </a:solidFill>
              </a:rPr>
              <a:t>x,y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function can be used to find the lowest value of x and </a:t>
            </a:r>
            <a:r>
              <a:rPr lang="en-US" dirty="0" smtClean="0"/>
              <a:t>y.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/>
              <a:t>	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 &lt;</a:t>
            </a:r>
            <a:r>
              <a:rPr lang="en-US" dirty="0" err="1"/>
              <a:t>cmath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 </a:t>
            </a:r>
          </a:p>
          <a:p>
            <a:pPr marL="0" indent="0" algn="l" rtl="0">
              <a:buNone/>
            </a:pPr>
            <a:r>
              <a:rPr lang="en-US" dirty="0" smtClean="0"/>
              <a:t>	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</a:t>
            </a: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min(5, 10);</a:t>
            </a:r>
          </a:p>
          <a:p>
            <a:pPr marL="0" indent="0" algn="l" rtl="0">
              <a:buNone/>
            </a:pPr>
            <a:r>
              <a:rPr lang="en-US" dirty="0"/>
              <a:t>  </a:t>
            </a:r>
            <a:r>
              <a:rPr lang="en-US" dirty="0" smtClean="0"/>
              <a:t>		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  <a:p>
            <a:pPr algn="l" rt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09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/>
              <a:t>C++ &lt;</a:t>
            </a:r>
            <a:r>
              <a:rPr lang="en-US" dirty="0" err="1"/>
              <a:t>cmath</a:t>
            </a:r>
            <a:r>
              <a:rPr lang="en-US" dirty="0"/>
              <a:t>&gt;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Other functions, such as </a:t>
            </a:r>
            <a:r>
              <a:rPr lang="en-US" dirty="0" err="1">
                <a:solidFill>
                  <a:srgbClr val="FF0000"/>
                </a:solidFill>
              </a:rPr>
              <a:t>sqrt</a:t>
            </a:r>
            <a:r>
              <a:rPr lang="en-US" dirty="0"/>
              <a:t> (square root), </a:t>
            </a:r>
            <a:r>
              <a:rPr lang="en-US" dirty="0">
                <a:solidFill>
                  <a:srgbClr val="FF0000"/>
                </a:solidFill>
              </a:rPr>
              <a:t>round</a:t>
            </a:r>
            <a:r>
              <a:rPr lang="en-US" dirty="0"/>
              <a:t> (rounds a number) and </a:t>
            </a:r>
            <a:r>
              <a:rPr lang="en-US" dirty="0">
                <a:solidFill>
                  <a:srgbClr val="FF0000"/>
                </a:solidFill>
              </a:rPr>
              <a:t>log</a:t>
            </a:r>
            <a:r>
              <a:rPr lang="en-US" dirty="0"/>
              <a:t> (natural logarithm), can be found in the &lt;</a:t>
            </a:r>
            <a:r>
              <a:rPr lang="en-US" dirty="0" err="1"/>
              <a:t>cmath</a:t>
            </a:r>
            <a:r>
              <a:rPr lang="en-US" dirty="0"/>
              <a:t>&gt; header </a:t>
            </a:r>
            <a:r>
              <a:rPr lang="en-US" dirty="0" smtClean="0"/>
              <a:t>file.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457200" lvl="1" indent="0" algn="l" rtl="0"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457200" lvl="1" indent="0" algn="l" rtl="0">
              <a:buNone/>
            </a:pPr>
            <a:r>
              <a:rPr lang="en-US" dirty="0"/>
              <a:t>#include &lt;</a:t>
            </a:r>
            <a:r>
              <a:rPr lang="en-US" dirty="0" err="1"/>
              <a:t>cmath</a:t>
            </a:r>
            <a:r>
              <a:rPr lang="en-US" dirty="0"/>
              <a:t>&gt;</a:t>
            </a:r>
          </a:p>
          <a:p>
            <a:pPr marL="457200" lvl="1" indent="0" algn="l" rtl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457200" lvl="1" indent="0" algn="l" rtl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</a:t>
            </a:r>
            <a:r>
              <a:rPr lang="en-US" dirty="0" smtClean="0"/>
              <a:t>()</a:t>
            </a:r>
          </a:p>
          <a:p>
            <a:pPr marL="457200" lvl="1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pPr marL="457200" lvl="1" indent="0" algn="l" rtl="0">
              <a:buNone/>
            </a:pPr>
            <a:r>
              <a:rPr lang="en-US" dirty="0"/>
              <a:t>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sqrt</a:t>
            </a:r>
            <a:r>
              <a:rPr lang="en-US" dirty="0"/>
              <a:t>(64) &lt;&lt; "\n";</a:t>
            </a:r>
          </a:p>
          <a:p>
            <a:pPr marL="457200" lvl="1" indent="0" algn="l" rtl="0">
              <a:buNone/>
            </a:pPr>
            <a:r>
              <a:rPr lang="en-US" dirty="0"/>
              <a:t>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round(2.6) &lt;&lt; "\n";</a:t>
            </a:r>
          </a:p>
          <a:p>
            <a:pPr marL="457200" lvl="1" indent="0" algn="l" rtl="0">
              <a:buNone/>
            </a:pPr>
            <a:r>
              <a:rPr lang="en-US" dirty="0"/>
              <a:t>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log(2) &lt;&lt; "\n";</a:t>
            </a:r>
          </a:p>
          <a:p>
            <a:pPr marL="457200" lvl="1" indent="0" algn="l" rtl="0">
              <a:buNone/>
            </a:pPr>
            <a:r>
              <a:rPr lang="en-US" dirty="0"/>
              <a:t>  </a:t>
            </a:r>
            <a:r>
              <a:rPr lang="en-US" dirty="0" smtClean="0"/>
              <a:t>	return </a:t>
            </a:r>
            <a:r>
              <a:rPr lang="en-US" dirty="0"/>
              <a:t>0;</a:t>
            </a:r>
          </a:p>
          <a:p>
            <a:pPr marL="457200" lvl="1" indent="0" algn="l" rtl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62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Math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/>
          <a:lstStyle/>
          <a:p>
            <a:pPr algn="l" rtl="0"/>
            <a:r>
              <a:rPr lang="en-US" dirty="0"/>
              <a:t>A list of other popular Math functions (from the &lt;</a:t>
            </a:r>
            <a:r>
              <a:rPr lang="en-US" dirty="0" err="1"/>
              <a:t>cmath</a:t>
            </a:r>
            <a:r>
              <a:rPr lang="en-US" dirty="0"/>
              <a:t>&gt; library) can be found in the table </a:t>
            </a:r>
            <a:r>
              <a:rPr lang="en-US" dirty="0" smtClean="0"/>
              <a:t>below:</a:t>
            </a:r>
          </a:p>
          <a:p>
            <a:pPr algn="l" rt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17</a:t>
            </a:fld>
            <a:endParaRPr lang="ar-S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300848"/>
              </p:ext>
            </p:extLst>
          </p:nvPr>
        </p:nvGraphicFramePr>
        <p:xfrm>
          <a:off x="899592" y="2348880"/>
          <a:ext cx="7560840" cy="3960439"/>
        </p:xfrm>
        <a:graphic>
          <a:graphicData uri="http://schemas.openxmlformats.org/drawingml/2006/table">
            <a:tbl>
              <a:tblPr/>
              <a:tblGrid>
                <a:gridCol w="1747472"/>
                <a:gridCol w="5813368"/>
              </a:tblGrid>
              <a:tr h="56577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Function</a:t>
                      </a:r>
                    </a:p>
                  </a:txBody>
                  <a:tcPr marL="67351" marR="33675" marT="33675" marB="336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Description</a:t>
                      </a:r>
                    </a:p>
                  </a:txBody>
                  <a:tcPr marL="33675" marR="33675" marT="33675" marB="336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abs(x)</a:t>
                      </a:r>
                    </a:p>
                  </a:txBody>
                  <a:tcPr marL="67351" marR="33675" marT="33675" marB="336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Returns the absolute value of x</a:t>
                      </a:r>
                    </a:p>
                  </a:txBody>
                  <a:tcPr marL="33675" marR="33675" marT="33675" marB="336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err="1">
                          <a:effectLst/>
                        </a:rPr>
                        <a:t>cbrt</a:t>
                      </a:r>
                      <a:r>
                        <a:rPr lang="en-US" sz="2000" dirty="0">
                          <a:effectLst/>
                        </a:rPr>
                        <a:t>(x)</a:t>
                      </a:r>
                    </a:p>
                  </a:txBody>
                  <a:tcPr marL="67351" marR="33675" marT="33675" marB="336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Returns the cube root of x</a:t>
                      </a:r>
                    </a:p>
                  </a:txBody>
                  <a:tcPr marL="33675" marR="33675" marT="33675" marB="336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ceil(x)</a:t>
                      </a:r>
                    </a:p>
                  </a:txBody>
                  <a:tcPr marL="67351" marR="33675" marT="33675" marB="336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Returns the value of x rounded up to its nearest integer</a:t>
                      </a:r>
                    </a:p>
                  </a:txBody>
                  <a:tcPr marL="33675" marR="33675" marT="33675" marB="336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cos(x)</a:t>
                      </a:r>
                    </a:p>
                  </a:txBody>
                  <a:tcPr marL="67351" marR="33675" marT="33675" marB="336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Returns the cosine of x, in radians</a:t>
                      </a:r>
                    </a:p>
                  </a:txBody>
                  <a:tcPr marL="33675" marR="33675" marT="33675" marB="336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err="1">
                          <a:effectLst/>
                        </a:rPr>
                        <a:t>fabs</a:t>
                      </a:r>
                      <a:r>
                        <a:rPr lang="en-US" sz="2000" dirty="0">
                          <a:effectLst/>
                        </a:rPr>
                        <a:t>(x)</a:t>
                      </a:r>
                    </a:p>
                  </a:txBody>
                  <a:tcPr marL="67351" marR="33675" marT="33675" marB="336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Returns </a:t>
                      </a:r>
                      <a:r>
                        <a:rPr lang="en-US" sz="2000" dirty="0">
                          <a:effectLst/>
                        </a:rPr>
                        <a:t>the absolute value of a floating x</a:t>
                      </a:r>
                    </a:p>
                  </a:txBody>
                  <a:tcPr marL="33675" marR="33675" marT="33675" marB="336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err="1" smtClean="0">
                          <a:effectLst/>
                        </a:rPr>
                        <a:t>sqrt</a:t>
                      </a:r>
                      <a:r>
                        <a:rPr lang="en-US" sz="2000" dirty="0" smtClean="0">
                          <a:effectLst/>
                        </a:rPr>
                        <a:t>(x)</a:t>
                      </a:r>
                      <a:endParaRPr lang="en-US" sz="2000" dirty="0">
                        <a:effectLst/>
                      </a:endParaRPr>
                    </a:p>
                  </a:txBody>
                  <a:tcPr marL="67351" marR="33675" marT="33675" marB="336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Returns the square root of x</a:t>
                      </a:r>
                    </a:p>
                  </a:txBody>
                  <a:tcPr marL="33675" marR="33675" marT="33675" marB="336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2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Math </a:t>
            </a:r>
            <a:r>
              <a:rPr lang="en-US" dirty="0" smtClean="0"/>
              <a:t>Functions(cont'd</a:t>
            </a:r>
            <a:r>
              <a:rPr lang="en-US" dirty="0"/>
              <a:t>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18</a:t>
            </a:fld>
            <a:endParaRPr lang="ar-SA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733707"/>
              </p:ext>
            </p:extLst>
          </p:nvPr>
        </p:nvGraphicFramePr>
        <p:xfrm>
          <a:off x="1403648" y="1268760"/>
          <a:ext cx="6480720" cy="4804045"/>
        </p:xfrm>
        <a:graphic>
          <a:graphicData uri="http://schemas.openxmlformats.org/drawingml/2006/table">
            <a:tbl>
              <a:tblPr/>
              <a:tblGrid>
                <a:gridCol w="1800200"/>
                <a:gridCol w="4680520"/>
              </a:tblGrid>
              <a:tr h="68627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err="1">
                          <a:effectLst/>
                        </a:rPr>
                        <a:t>fdim</a:t>
                      </a:r>
                      <a:r>
                        <a:rPr lang="en-US" sz="2000" dirty="0">
                          <a:effectLst/>
                        </a:rPr>
                        <a:t>(x, y)</a:t>
                      </a:r>
                    </a:p>
                  </a:txBody>
                  <a:tcPr marL="107551" marR="53776" marT="53776" marB="537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Returns the positive difference between x and y</a:t>
                      </a:r>
                    </a:p>
                  </a:txBody>
                  <a:tcPr marL="53776" marR="53776" marT="53776" marB="537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627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floor(x)</a:t>
                      </a:r>
                    </a:p>
                  </a:txBody>
                  <a:tcPr marL="107551" marR="53776" marT="53776" marB="537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Returns the value of x rounded down to its nearest integer</a:t>
                      </a:r>
                    </a:p>
                  </a:txBody>
                  <a:tcPr marL="53776" marR="53776" marT="53776" marB="537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68627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err="1">
                          <a:effectLst/>
                        </a:rPr>
                        <a:t>fmax</a:t>
                      </a:r>
                      <a:r>
                        <a:rPr lang="en-US" sz="2000" dirty="0">
                          <a:effectLst/>
                        </a:rPr>
                        <a:t>(x, y)</a:t>
                      </a:r>
                    </a:p>
                  </a:txBody>
                  <a:tcPr marL="107551" marR="53776" marT="53776" marB="537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Returns the highest value of a floating x and y</a:t>
                      </a:r>
                    </a:p>
                  </a:txBody>
                  <a:tcPr marL="53776" marR="53776" marT="53776" marB="537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627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err="1">
                          <a:effectLst/>
                        </a:rPr>
                        <a:t>fmin</a:t>
                      </a:r>
                      <a:r>
                        <a:rPr lang="en-US" sz="2000" dirty="0">
                          <a:effectLst/>
                        </a:rPr>
                        <a:t>(x, y)</a:t>
                      </a:r>
                    </a:p>
                  </a:txBody>
                  <a:tcPr marL="107551" marR="53776" marT="53776" marB="537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Returns the lowest value of a floating x and y</a:t>
                      </a:r>
                    </a:p>
                  </a:txBody>
                  <a:tcPr marL="53776" marR="53776" marT="53776" marB="537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68627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err="1">
                          <a:effectLst/>
                        </a:rPr>
                        <a:t>fmod</a:t>
                      </a:r>
                      <a:r>
                        <a:rPr lang="en-US" sz="2000" dirty="0">
                          <a:effectLst/>
                        </a:rPr>
                        <a:t>(x, y)</a:t>
                      </a:r>
                    </a:p>
                  </a:txBody>
                  <a:tcPr marL="107551" marR="53776" marT="53776" marB="537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Returns the floating point remainder of x/y</a:t>
                      </a:r>
                    </a:p>
                  </a:txBody>
                  <a:tcPr marL="53776" marR="53776" marT="53776" marB="537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38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pow(x, y)</a:t>
                      </a:r>
                    </a:p>
                  </a:txBody>
                  <a:tcPr marL="107551" marR="53776" marT="53776" marB="537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Returns the value of x to the power of y</a:t>
                      </a:r>
                    </a:p>
                  </a:txBody>
                  <a:tcPr marL="53776" marR="53776" marT="53776" marB="537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1638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sin(x)</a:t>
                      </a:r>
                    </a:p>
                  </a:txBody>
                  <a:tcPr marL="107551" marR="53776" marT="53776" marB="537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Returns the sine of x (x is in radians)</a:t>
                      </a:r>
                    </a:p>
                  </a:txBody>
                  <a:tcPr marL="53776" marR="53776" marT="53776" marB="537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38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tan(x)</a:t>
                      </a:r>
                    </a:p>
                  </a:txBody>
                  <a:tcPr marL="107551" marR="53776" marT="53776" marB="537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Returns the tangent of an angle</a:t>
                      </a:r>
                    </a:p>
                  </a:txBody>
                  <a:tcPr marL="53776" marR="53776" marT="53776" marB="537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19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Other Math Functions(cont'd.)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Example:</a:t>
            </a:r>
          </a:p>
          <a:p>
            <a:pPr marL="0" indent="0" algn="l" rtl="0">
              <a:buNone/>
            </a:pPr>
            <a:r>
              <a:rPr lang="en-US" dirty="0"/>
              <a:t>	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 &lt;</a:t>
            </a:r>
            <a:r>
              <a:rPr lang="en-US" dirty="0" err="1"/>
              <a:t>cmath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	{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&lt;&lt;abs(-64)&lt;&lt;"\n";</a:t>
            </a:r>
          </a:p>
          <a:p>
            <a:pPr marL="0" indent="0" algn="l" rtl="0">
              <a:buNone/>
            </a:pPr>
            <a:r>
              <a:rPr lang="en-US" dirty="0"/>
              <a:t>  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</a:t>
            </a:r>
            <a:r>
              <a:rPr lang="en-US" dirty="0" err="1"/>
              <a:t>cbrt</a:t>
            </a:r>
            <a:r>
              <a:rPr lang="en-US" dirty="0"/>
              <a:t>(64)&lt;&lt;"\n";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&lt;&lt;ceil(5.6)&lt;&lt;"\n";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&lt;&lt;cos(0)&lt;&lt;"\n";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</a:t>
            </a:r>
            <a:r>
              <a:rPr lang="en-US" dirty="0" err="1"/>
              <a:t>fabs</a:t>
            </a:r>
            <a:r>
              <a:rPr lang="en-US" dirty="0"/>
              <a:t>(-1.5)&lt;&lt;"\n";</a:t>
            </a:r>
          </a:p>
          <a:p>
            <a:pPr marL="0" indent="0" algn="l" rtl="0">
              <a:buNone/>
            </a:pPr>
            <a:r>
              <a:rPr lang="en-US" dirty="0"/>
              <a:t>  	</a:t>
            </a:r>
            <a:r>
              <a:rPr lang="en-US" dirty="0" smtClean="0"/>
              <a:t>	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620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C++ string class and its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/>
          <a:lstStyle/>
          <a:p>
            <a:pPr algn="l" rtl="0"/>
            <a:r>
              <a:rPr lang="en-US" dirty="0"/>
              <a:t>We can declare any string by another way as </a:t>
            </a:r>
            <a:r>
              <a:rPr lang="en-US" dirty="0" smtClean="0"/>
              <a:t>below.</a:t>
            </a:r>
          </a:p>
          <a:p>
            <a:pPr algn="l" rtl="0"/>
            <a:r>
              <a:rPr lang="en-US" dirty="0"/>
              <a:t>initialization by raw </a:t>
            </a:r>
            <a:r>
              <a:rPr lang="en-US" dirty="0" smtClean="0"/>
              <a:t>string: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string </a:t>
            </a:r>
            <a:r>
              <a:rPr lang="en-US" dirty="0">
                <a:solidFill>
                  <a:srgbClr val="FF0000"/>
                </a:solidFill>
              </a:rPr>
              <a:t>str1("John Wick"); 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/>
              <a:t>initialization by another </a:t>
            </a:r>
            <a:r>
              <a:rPr lang="en-US" dirty="0" smtClean="0"/>
              <a:t>string: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string str2(str1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</a:p>
          <a:p>
            <a:pPr algn="l" rtl="0"/>
            <a:r>
              <a:rPr lang="en-US" dirty="0"/>
              <a:t>initialization by character with number of </a:t>
            </a:r>
            <a:r>
              <a:rPr lang="en-US" dirty="0" smtClean="0"/>
              <a:t>occurrence: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string str3(5</a:t>
            </a:r>
            <a:r>
              <a:rPr lang="en-US" dirty="0" smtClean="0">
                <a:solidFill>
                  <a:srgbClr val="FF0000"/>
                </a:solidFill>
              </a:rPr>
              <a:t>,'#'); </a:t>
            </a:r>
          </a:p>
          <a:p>
            <a:pPr algn="l" rtl="0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63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dirty="0"/>
              <a:t>Other Math Functions(cont'd.)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algn="l" rtl="0"/>
            <a:r>
              <a:rPr lang="en-US" dirty="0"/>
              <a:t>Example: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 &lt;</a:t>
            </a:r>
            <a:r>
              <a:rPr lang="en-US" dirty="0" err="1"/>
              <a:t>cmath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 algn="l" rtl="0">
              <a:buNone/>
            </a:pPr>
            <a:r>
              <a:rPr lang="en-US" dirty="0" smtClean="0"/>
              <a:t>	 </a:t>
            </a:r>
            <a:r>
              <a:rPr lang="en-US" dirty="0"/>
              <a:t>{</a:t>
            </a:r>
          </a:p>
          <a:p>
            <a:pPr marL="0" indent="0" algn="l" rtl="0">
              <a:buNone/>
            </a:pPr>
            <a:r>
              <a:rPr lang="en-US" dirty="0"/>
              <a:t>  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</a:t>
            </a:r>
            <a:r>
              <a:rPr lang="en-US" dirty="0" err="1"/>
              <a:t>sqrt</a:t>
            </a:r>
            <a:r>
              <a:rPr lang="en-US" dirty="0"/>
              <a:t>(64)&lt;&lt;"\n";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</a:t>
            </a:r>
            <a:r>
              <a:rPr lang="en-US" dirty="0" err="1"/>
              <a:t>fdim</a:t>
            </a:r>
            <a:r>
              <a:rPr lang="en-US" dirty="0"/>
              <a:t>(5,3 )&lt;&lt;"\n";</a:t>
            </a:r>
          </a:p>
          <a:p>
            <a:pPr marL="0" indent="0" algn="l" rtl="0">
              <a:buNone/>
            </a:pPr>
            <a:r>
              <a:rPr lang="en-US" dirty="0"/>
              <a:t>  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&lt;&lt;floor(2.65)&lt;&lt;"\n";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</a:t>
            </a:r>
            <a:r>
              <a:rPr lang="en-US" dirty="0" err="1"/>
              <a:t>fmax</a:t>
            </a:r>
            <a:r>
              <a:rPr lang="en-US" dirty="0"/>
              <a:t>(2.9, 1.2)&lt;&lt;"\n";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</a:t>
            </a:r>
            <a:r>
              <a:rPr lang="en-US" dirty="0" err="1"/>
              <a:t>fmin</a:t>
            </a:r>
            <a:r>
              <a:rPr lang="en-US" dirty="0"/>
              <a:t>(2.9, 1.2)&lt;&lt;"\n";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</a:t>
            </a:r>
            <a:r>
              <a:rPr lang="en-US" dirty="0" err="1"/>
              <a:t>fmod</a:t>
            </a:r>
            <a:r>
              <a:rPr lang="en-US" dirty="0"/>
              <a:t>(6.5, 3.1)&lt;&lt;"\n";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&lt;&lt;pow(10, 2)&lt;&lt;"\n";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&lt;&lt;sin(-23)&lt;&lt;"\n";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&lt;&lt;tan(-12.6)&lt;&lt;"\n";</a:t>
            </a:r>
          </a:p>
          <a:p>
            <a:pPr marL="0" indent="0" algn="l" rtl="0">
              <a:buNone/>
            </a:pPr>
            <a:r>
              <a:rPr lang="en-US" dirty="0"/>
              <a:t>  	</a:t>
            </a:r>
            <a:r>
              <a:rPr lang="en-US" dirty="0" smtClean="0"/>
              <a:t>	return </a:t>
            </a:r>
            <a:r>
              <a:rPr lang="en-US" dirty="0"/>
              <a:t>0;</a:t>
            </a:r>
          </a:p>
          <a:p>
            <a:pPr marL="0" indent="0" algn="l" rtl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826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en-US" dirty="0" smtClean="0"/>
              <a:t>tring </a:t>
            </a:r>
            <a:r>
              <a:rPr lang="en-US" dirty="0"/>
              <a:t>class and </a:t>
            </a:r>
            <a:r>
              <a:rPr lang="en-US" dirty="0" smtClean="0"/>
              <a:t>its applications(cont'd</a:t>
            </a:r>
            <a:r>
              <a:rPr lang="en-US" dirty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initialization by part of another string </a:t>
            </a:r>
            <a:r>
              <a:rPr lang="en-US" dirty="0" smtClean="0"/>
              <a:t>from </a:t>
            </a:r>
            <a:r>
              <a:rPr lang="en-US" dirty="0"/>
              <a:t>6th index (second parameter</a:t>
            </a:r>
            <a:r>
              <a:rPr lang="en-US" dirty="0" smtClean="0"/>
              <a:t>) and </a:t>
            </a:r>
            <a:r>
              <a:rPr lang="en-US" dirty="0"/>
              <a:t>6 characters (third parameter):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string </a:t>
            </a:r>
            <a:r>
              <a:rPr lang="en-US" dirty="0" smtClean="0">
                <a:solidFill>
                  <a:srgbClr val="FF0000"/>
                </a:solidFill>
              </a:rPr>
              <a:t>str4(str1,6,6);</a:t>
            </a:r>
          </a:p>
          <a:p>
            <a:pPr algn="l" rtl="0"/>
            <a:r>
              <a:rPr lang="en-US" dirty="0" smtClean="0"/>
              <a:t>initialization </a:t>
            </a:r>
            <a:r>
              <a:rPr lang="en-US" dirty="0"/>
              <a:t>by part of another </a:t>
            </a:r>
            <a:r>
              <a:rPr lang="en-US" dirty="0" smtClean="0"/>
              <a:t>string: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string </a:t>
            </a:r>
            <a:r>
              <a:rPr lang="en-US" dirty="0">
                <a:solidFill>
                  <a:srgbClr val="FF0000"/>
                </a:solidFill>
              </a:rPr>
              <a:t>str5(str2.begin(), str2.begin() + 5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</a:p>
          <a:p>
            <a:pPr algn="l" rtl="0"/>
            <a:r>
              <a:rPr lang="en-US" dirty="0"/>
              <a:t>We can see the output by example </a:t>
            </a:r>
            <a:r>
              <a:rPr lang="en-US" dirty="0" smtClean="0"/>
              <a:t>below to understand.</a:t>
            </a:r>
          </a:p>
          <a:p>
            <a:pPr algn="l" rtl="0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6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>
            <a:normAutofit fontScale="90000"/>
          </a:bodyPr>
          <a:lstStyle/>
          <a:p>
            <a:r>
              <a:rPr lang="en-US" dirty="0"/>
              <a:t>String class and its applications(cont'd.)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1600" b="1" dirty="0"/>
              <a:t>#include&lt;</a:t>
            </a:r>
            <a:r>
              <a:rPr lang="en-US" sz="1600" b="1" dirty="0" err="1"/>
              <a:t>iostream</a:t>
            </a:r>
            <a:r>
              <a:rPr lang="en-US" sz="1600" b="1" dirty="0"/>
              <a:t>&gt;</a:t>
            </a:r>
          </a:p>
          <a:p>
            <a:pPr marL="0" indent="0" algn="l" rtl="0">
              <a:buNone/>
            </a:pPr>
            <a:r>
              <a:rPr lang="en-US" sz="1600" b="1" dirty="0"/>
              <a:t>#include&lt;string&gt;</a:t>
            </a:r>
          </a:p>
          <a:p>
            <a:pPr marL="0" indent="0" algn="l" rtl="0">
              <a:buNone/>
            </a:pPr>
            <a:r>
              <a:rPr lang="en-US" sz="1600" b="1" dirty="0"/>
              <a:t>using namespace </a:t>
            </a:r>
            <a:r>
              <a:rPr lang="en-US" sz="1600" b="1" dirty="0" err="1"/>
              <a:t>std</a:t>
            </a:r>
            <a:r>
              <a:rPr lang="en-US" sz="1600" b="1" dirty="0"/>
              <a:t>; </a:t>
            </a:r>
          </a:p>
          <a:p>
            <a:pPr marL="0" indent="0" algn="l" rtl="0">
              <a:buNone/>
            </a:pPr>
            <a:r>
              <a:rPr lang="en-US" sz="1600" b="1" dirty="0" err="1"/>
              <a:t>int</a:t>
            </a:r>
            <a:r>
              <a:rPr lang="en-US" sz="1600" b="1" dirty="0"/>
              <a:t> main() </a:t>
            </a:r>
          </a:p>
          <a:p>
            <a:pPr marL="0" indent="0" algn="l" rtl="0">
              <a:buNone/>
            </a:pPr>
            <a:r>
              <a:rPr lang="en-US" sz="1600" b="1" dirty="0"/>
              <a:t>{ </a:t>
            </a:r>
          </a:p>
          <a:p>
            <a:pPr marL="0" indent="0" algn="l" rtl="0">
              <a:buNone/>
            </a:pPr>
            <a:r>
              <a:rPr lang="en-US" sz="1600" b="1" dirty="0"/>
              <a:t>    string str1("John Wick Resurrection"); </a:t>
            </a:r>
          </a:p>
          <a:p>
            <a:pPr marL="0" indent="0" algn="l" rtl="0">
              <a:buNone/>
            </a:pPr>
            <a:r>
              <a:rPr lang="en-US" sz="1600" b="1" dirty="0"/>
              <a:t>    string str2(str1); </a:t>
            </a:r>
          </a:p>
          <a:p>
            <a:pPr marL="0" indent="0" algn="l" rtl="0">
              <a:buNone/>
            </a:pPr>
            <a:r>
              <a:rPr lang="en-US" sz="1600" b="1" dirty="0"/>
              <a:t>    string str3(5,'$'); </a:t>
            </a:r>
          </a:p>
          <a:p>
            <a:pPr marL="0" indent="0" algn="l" rtl="0">
              <a:buNone/>
            </a:pPr>
            <a:r>
              <a:rPr lang="en-US" sz="1600" b="1" dirty="0"/>
              <a:t>    string str4(str1,6,6);</a:t>
            </a:r>
          </a:p>
          <a:p>
            <a:pPr marL="0" indent="0" algn="l" rtl="0">
              <a:buNone/>
            </a:pPr>
            <a:r>
              <a:rPr lang="en-US" sz="1600" b="1" dirty="0"/>
              <a:t>    string str5(str2.begin(),str2.begin()+5); </a:t>
            </a:r>
          </a:p>
          <a:p>
            <a:pPr marL="0" indent="0" algn="l" rtl="0">
              <a:buNone/>
            </a:pPr>
            <a:r>
              <a:rPr lang="en-US" sz="1600" b="1" dirty="0"/>
              <a:t>    </a:t>
            </a:r>
            <a:r>
              <a:rPr lang="en-US" sz="1600" b="1" dirty="0" err="1"/>
              <a:t>cout</a:t>
            </a:r>
            <a:r>
              <a:rPr lang="en-US" sz="1600" b="1" dirty="0"/>
              <a:t>&lt;&lt;str1&lt;&lt;</a:t>
            </a:r>
            <a:r>
              <a:rPr lang="en-US" sz="1600" b="1" dirty="0" err="1"/>
              <a:t>endl</a:t>
            </a:r>
            <a:r>
              <a:rPr lang="en-US" sz="1600" b="1" dirty="0"/>
              <a:t>; </a:t>
            </a:r>
          </a:p>
          <a:p>
            <a:pPr marL="0" indent="0" algn="l" rtl="0">
              <a:buNone/>
            </a:pPr>
            <a:r>
              <a:rPr lang="en-US" sz="1600" b="1" dirty="0"/>
              <a:t>    </a:t>
            </a:r>
            <a:r>
              <a:rPr lang="en-US" sz="1600" b="1" dirty="0" err="1"/>
              <a:t>cout</a:t>
            </a:r>
            <a:r>
              <a:rPr lang="en-US" sz="1600" b="1" dirty="0"/>
              <a:t>&lt;&lt;str2&lt;&lt;</a:t>
            </a:r>
            <a:r>
              <a:rPr lang="en-US" sz="1600" b="1" dirty="0" err="1"/>
              <a:t>endl</a:t>
            </a:r>
            <a:r>
              <a:rPr lang="en-US" sz="1600" b="1" dirty="0"/>
              <a:t>; </a:t>
            </a:r>
          </a:p>
          <a:p>
            <a:pPr marL="0" indent="0" algn="l" rtl="0">
              <a:buNone/>
            </a:pPr>
            <a:r>
              <a:rPr lang="en-US" sz="1600" b="1" dirty="0"/>
              <a:t>    </a:t>
            </a:r>
            <a:r>
              <a:rPr lang="en-US" sz="1600" b="1" dirty="0" err="1"/>
              <a:t>cout</a:t>
            </a:r>
            <a:r>
              <a:rPr lang="en-US" sz="1600" b="1" dirty="0"/>
              <a:t>&lt;&lt;str3&lt;&lt;</a:t>
            </a:r>
            <a:r>
              <a:rPr lang="en-US" sz="1600" b="1" dirty="0" err="1"/>
              <a:t>endl</a:t>
            </a:r>
            <a:r>
              <a:rPr lang="en-US" sz="1600" b="1" dirty="0"/>
              <a:t>; </a:t>
            </a:r>
          </a:p>
          <a:p>
            <a:pPr marL="0" indent="0" algn="l" rtl="0">
              <a:buNone/>
            </a:pPr>
            <a:r>
              <a:rPr lang="en-US" sz="1600" b="1" dirty="0"/>
              <a:t>    </a:t>
            </a:r>
            <a:r>
              <a:rPr lang="en-US" sz="1600" b="1" dirty="0" err="1"/>
              <a:t>cout</a:t>
            </a:r>
            <a:r>
              <a:rPr lang="en-US" sz="1600" b="1" dirty="0"/>
              <a:t>&lt;&lt;str4&lt;&lt;</a:t>
            </a:r>
            <a:r>
              <a:rPr lang="en-US" sz="1600" b="1" dirty="0" err="1"/>
              <a:t>endl</a:t>
            </a:r>
            <a:r>
              <a:rPr lang="en-US" sz="1600" b="1" dirty="0"/>
              <a:t>; </a:t>
            </a:r>
          </a:p>
          <a:p>
            <a:pPr marL="0" indent="0" algn="l" rtl="0">
              <a:buNone/>
            </a:pPr>
            <a:r>
              <a:rPr lang="en-US" sz="1600" b="1" dirty="0"/>
              <a:t>    </a:t>
            </a:r>
            <a:r>
              <a:rPr lang="en-US" sz="1600" b="1" dirty="0" err="1"/>
              <a:t>cout</a:t>
            </a:r>
            <a:r>
              <a:rPr lang="en-US" sz="1600" b="1" dirty="0"/>
              <a:t>&lt;&lt;str5&lt;&lt;</a:t>
            </a:r>
            <a:r>
              <a:rPr lang="en-US" sz="1600" b="1" dirty="0" err="1"/>
              <a:t>endl</a:t>
            </a:r>
            <a:r>
              <a:rPr lang="en-US" sz="1600" b="1" dirty="0"/>
              <a:t>;</a:t>
            </a:r>
          </a:p>
          <a:p>
            <a:pPr marL="0" indent="0" algn="l" rtl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system</a:t>
            </a:r>
            <a:r>
              <a:rPr lang="en-US" sz="1600" b="1" dirty="0"/>
              <a:t>("pause");</a:t>
            </a:r>
          </a:p>
          <a:p>
            <a:pPr marL="0" indent="0" algn="l" rtl="0">
              <a:buNone/>
            </a:pPr>
            <a:r>
              <a:rPr lang="en-US" sz="1600" b="1" dirty="0"/>
              <a:t>    return 0;</a:t>
            </a:r>
          </a:p>
          <a:p>
            <a:pPr marL="0" indent="0" algn="l" rtl="0">
              <a:buNone/>
            </a:pPr>
            <a:r>
              <a:rPr lang="en-US" sz="1600" b="1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220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>
            <a:normAutofit fontScale="90000"/>
          </a:bodyPr>
          <a:lstStyle/>
          <a:p>
            <a:r>
              <a:rPr lang="en-US" dirty="0"/>
              <a:t>String class and its applications(cont'd.)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We </a:t>
            </a:r>
            <a:r>
              <a:rPr lang="en-US" dirty="0"/>
              <a:t>can use </a:t>
            </a:r>
            <a:r>
              <a:rPr lang="en-US" dirty="0">
                <a:solidFill>
                  <a:srgbClr val="FF0000"/>
                </a:solidFill>
              </a:rPr>
              <a:t>clear</a:t>
            </a:r>
            <a:r>
              <a:rPr lang="en-US" dirty="0"/>
              <a:t> function to delete all character from </a:t>
            </a:r>
            <a:r>
              <a:rPr lang="en-US" dirty="0" smtClean="0"/>
              <a:t>string:</a:t>
            </a:r>
          </a:p>
          <a:p>
            <a:pPr marL="0" indent="0" algn="l" rtl="0">
              <a:buNone/>
            </a:pPr>
            <a:r>
              <a:rPr lang="en-US" dirty="0"/>
              <a:t>	str4.clear</a:t>
            </a:r>
            <a:r>
              <a:rPr lang="en-US" dirty="0" smtClean="0"/>
              <a:t>();</a:t>
            </a:r>
          </a:p>
          <a:p>
            <a:pPr algn="l" rtl="0"/>
            <a:r>
              <a:rPr lang="en-US" dirty="0" smtClean="0"/>
              <a:t>A </a:t>
            </a:r>
            <a:r>
              <a:rPr lang="en-US" dirty="0"/>
              <a:t>particular character can be accessed using </a:t>
            </a:r>
            <a:r>
              <a:rPr lang="en-US" dirty="0" smtClean="0">
                <a:solidFill>
                  <a:srgbClr val="FF0000"/>
                </a:solidFill>
              </a:rPr>
              <a:t>at</a:t>
            </a:r>
            <a:r>
              <a:rPr lang="en-US" dirty="0" smtClean="0"/>
              <a:t> which is the same as </a:t>
            </a:r>
            <a:r>
              <a:rPr lang="en-US" dirty="0">
                <a:solidFill>
                  <a:srgbClr val="FF0000"/>
                </a:solidFill>
              </a:rPr>
              <a:t>[]</a:t>
            </a:r>
            <a:r>
              <a:rPr lang="en-US" dirty="0"/>
              <a:t> </a:t>
            </a:r>
            <a:r>
              <a:rPr lang="en-US" dirty="0" smtClean="0"/>
              <a:t>operator: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/>
              <a:t>ch</a:t>
            </a:r>
            <a:r>
              <a:rPr lang="en-US" dirty="0"/>
              <a:t> = </a:t>
            </a:r>
            <a:r>
              <a:rPr lang="en-US" dirty="0" smtClean="0"/>
              <a:t>str6.at(2);</a:t>
            </a:r>
          </a:p>
          <a:p>
            <a:pPr algn="l" rtl="0"/>
            <a:r>
              <a:rPr lang="en-US" dirty="0"/>
              <a:t>Another version of </a:t>
            </a:r>
            <a:r>
              <a:rPr lang="en-US" dirty="0">
                <a:solidFill>
                  <a:srgbClr val="FF0000"/>
                </a:solidFill>
              </a:rPr>
              <a:t>append</a:t>
            </a:r>
            <a:r>
              <a:rPr lang="en-US" dirty="0"/>
              <a:t>, which appends part of other string:</a:t>
            </a:r>
          </a:p>
          <a:p>
            <a:pPr marL="0" indent="0" algn="l" rtl="0">
              <a:buNone/>
            </a:pPr>
            <a:r>
              <a:rPr lang="en-US" dirty="0" smtClean="0"/>
              <a:t>	str4.append(str6</a:t>
            </a:r>
            <a:r>
              <a:rPr lang="en-US" dirty="0"/>
              <a:t>, 0, 6);</a:t>
            </a:r>
          </a:p>
          <a:p>
            <a:pPr algn="l" rtl="0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739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01608" cy="720080"/>
          </a:xfrm>
        </p:spPr>
        <p:txBody>
          <a:bodyPr>
            <a:normAutofit fontScale="90000"/>
          </a:bodyPr>
          <a:lstStyle/>
          <a:p>
            <a:r>
              <a:rPr lang="en-US" dirty="0"/>
              <a:t>String class and its applications(cont'd.)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/>
          <a:lstStyle/>
          <a:p>
            <a:pPr algn="l" rtl="0"/>
            <a:r>
              <a:rPr lang="en-US" dirty="0" smtClean="0"/>
              <a:t>We </a:t>
            </a:r>
            <a:r>
              <a:rPr lang="en-US" dirty="0"/>
              <a:t>can use </a:t>
            </a:r>
            <a:r>
              <a:rPr lang="en-US" dirty="0">
                <a:solidFill>
                  <a:srgbClr val="FF0000"/>
                </a:solidFill>
              </a:rPr>
              <a:t>find</a:t>
            </a:r>
            <a:r>
              <a:rPr lang="en-US" dirty="0"/>
              <a:t> to returns index where pattern is </a:t>
            </a:r>
            <a:r>
              <a:rPr lang="en-US" dirty="0" smtClean="0"/>
              <a:t>found:</a:t>
            </a:r>
          </a:p>
          <a:p>
            <a:pPr marL="0" indent="0" algn="l" rtl="0">
              <a:buNone/>
            </a:pPr>
            <a:r>
              <a:rPr lang="en-US" dirty="0"/>
              <a:t>	str6.find(str4</a:t>
            </a:r>
            <a:r>
              <a:rPr lang="en-US" dirty="0" smtClean="0"/>
              <a:t>);</a:t>
            </a:r>
          </a:p>
          <a:p>
            <a:pPr algn="l" rtl="0"/>
            <a:r>
              <a:rPr lang="en-US" dirty="0"/>
              <a:t>We can use </a:t>
            </a:r>
            <a:r>
              <a:rPr lang="en-US" dirty="0" err="1">
                <a:solidFill>
                  <a:srgbClr val="FF0000"/>
                </a:solidFill>
              </a:rPr>
              <a:t>substr</a:t>
            </a:r>
            <a:r>
              <a:rPr lang="en-US" dirty="0">
                <a:solidFill>
                  <a:srgbClr val="FF0000"/>
                </a:solidFill>
              </a:rPr>
              <a:t>(a, b) </a:t>
            </a:r>
            <a:r>
              <a:rPr lang="en-US" dirty="0"/>
              <a:t>function </a:t>
            </a:r>
            <a:r>
              <a:rPr lang="en-US" dirty="0" smtClean="0"/>
              <a:t>to returns </a:t>
            </a:r>
            <a:r>
              <a:rPr lang="en-US" dirty="0"/>
              <a:t>a substring of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 </a:t>
            </a:r>
            <a:r>
              <a:rPr lang="en-US" dirty="0" smtClean="0"/>
              <a:t>length </a:t>
            </a:r>
            <a:r>
              <a:rPr lang="en-US" dirty="0"/>
              <a:t>starting from index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str6.substr(7</a:t>
            </a:r>
            <a:r>
              <a:rPr lang="en-US" dirty="0"/>
              <a:t>, </a:t>
            </a:r>
            <a:r>
              <a:rPr lang="en-US" dirty="0" smtClean="0"/>
              <a:t>3); </a:t>
            </a:r>
          </a:p>
          <a:p>
            <a:pPr algn="l" rtl="0"/>
            <a:r>
              <a:rPr lang="en-US" dirty="0"/>
              <a:t>We can use </a:t>
            </a:r>
            <a:r>
              <a:rPr lang="en-US" dirty="0">
                <a:solidFill>
                  <a:srgbClr val="FF0000"/>
                </a:solidFill>
              </a:rPr>
              <a:t>erase(a, b)</a:t>
            </a:r>
            <a:r>
              <a:rPr lang="en-US" dirty="0"/>
              <a:t> to delete b characters at index a: </a:t>
            </a:r>
          </a:p>
          <a:p>
            <a:pPr marL="0" indent="0" algn="l" rtl="0">
              <a:buNone/>
            </a:pPr>
            <a:r>
              <a:rPr lang="en-US" dirty="0" smtClean="0"/>
              <a:t>	str6.erase(7</a:t>
            </a:r>
            <a:r>
              <a:rPr lang="en-US" dirty="0"/>
              <a:t>, 4);</a:t>
            </a:r>
          </a:p>
          <a:p>
            <a:pPr algn="l" rt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256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>
            <a:normAutofit fontScale="90000"/>
          </a:bodyPr>
          <a:lstStyle/>
          <a:p>
            <a:r>
              <a:rPr lang="en-US" dirty="0"/>
              <a:t>String class and its applications(cont'd.)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We can use </a:t>
            </a:r>
            <a:r>
              <a:rPr lang="en-US" dirty="0" smtClean="0">
                <a:solidFill>
                  <a:srgbClr val="FF0000"/>
                </a:solidFill>
              </a:rPr>
              <a:t>replace(a</a:t>
            </a:r>
            <a:r>
              <a:rPr lang="en-US" dirty="0">
                <a:solidFill>
                  <a:srgbClr val="FF0000"/>
                </a:solidFill>
              </a:rPr>
              <a:t>, b, </a:t>
            </a:r>
            <a:r>
              <a:rPr lang="en-US" dirty="0" err="1">
                <a:solidFill>
                  <a:srgbClr val="FF0000"/>
                </a:solidFill>
              </a:rPr>
              <a:t>str</a:t>
            </a:r>
            <a:r>
              <a:rPr lang="en-US" dirty="0">
                <a:solidFill>
                  <a:srgbClr val="FF0000"/>
                </a:solidFill>
              </a:rPr>
              <a:t>)  </a:t>
            </a:r>
            <a:r>
              <a:rPr lang="en-US" dirty="0" smtClean="0"/>
              <a:t>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replace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 characters from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index by </a:t>
            </a:r>
            <a:r>
              <a:rPr lang="en-US" dirty="0" err="1" smtClean="0">
                <a:solidFill>
                  <a:srgbClr val="FF0000"/>
                </a:solidFill>
              </a:rPr>
              <a:t>str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/>
              <a:t>	str6.replace(2, 7</a:t>
            </a:r>
            <a:r>
              <a:rPr lang="en-US" dirty="0" smtClean="0"/>
              <a:t>,"</a:t>
            </a:r>
            <a:r>
              <a:rPr lang="en-US" dirty="0"/>
              <a:t>ese are test"); </a:t>
            </a:r>
            <a:endParaRPr lang="en-US" dirty="0" smtClean="0"/>
          </a:p>
          <a:p>
            <a:pPr algn="l" rtl="0"/>
            <a:r>
              <a:rPr lang="en-US" dirty="0"/>
              <a:t>We can use </a:t>
            </a:r>
            <a:r>
              <a:rPr lang="en-US" dirty="0" smtClean="0">
                <a:solidFill>
                  <a:srgbClr val="FF0000"/>
                </a:solidFill>
              </a:rPr>
              <a:t>swap(</a:t>
            </a:r>
            <a:r>
              <a:rPr lang="en-US" dirty="0" err="1" smtClean="0">
                <a:solidFill>
                  <a:srgbClr val="FF0000"/>
                </a:solidFill>
              </a:rPr>
              <a:t>str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to swap values of two strings:</a:t>
            </a:r>
          </a:p>
          <a:p>
            <a:pPr marL="0" indent="0" algn="l" rtl="0">
              <a:buNone/>
            </a:pPr>
            <a:r>
              <a:rPr lang="en-US" dirty="0"/>
              <a:t>	str2.swap(str3</a:t>
            </a:r>
            <a:r>
              <a:rPr lang="en-US" dirty="0" smtClean="0"/>
              <a:t>);</a:t>
            </a:r>
          </a:p>
          <a:p>
            <a:pPr algn="l" rtl="0"/>
            <a:r>
              <a:rPr lang="en-US" dirty="0"/>
              <a:t>We can use </a:t>
            </a:r>
            <a:r>
              <a:rPr lang="en-US" dirty="0">
                <a:solidFill>
                  <a:srgbClr val="FF0000"/>
                </a:solidFill>
              </a:rPr>
              <a:t>insert(a, </a:t>
            </a:r>
            <a:r>
              <a:rPr lang="en-US" dirty="0" err="1">
                <a:solidFill>
                  <a:srgbClr val="FF0000"/>
                </a:solidFill>
              </a:rPr>
              <a:t>str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/>
              <a:t>to insert </a:t>
            </a:r>
            <a:r>
              <a:rPr lang="en-US" dirty="0" smtClean="0"/>
              <a:t>string </a:t>
            </a:r>
            <a:r>
              <a:rPr lang="en-US" dirty="0"/>
              <a:t>from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dirty="0" smtClean="0"/>
              <a:t>index: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str1.insert(0, “Welcome to  </a:t>
            </a:r>
            <a:r>
              <a:rPr lang="en-US" dirty="0"/>
              <a:t>");</a:t>
            </a: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94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>
            <a:normAutofit fontScale="90000"/>
          </a:bodyPr>
          <a:lstStyle/>
          <a:p>
            <a:r>
              <a:rPr lang="en-US" dirty="0"/>
              <a:t>String class and its applications(cont'd.)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We can see the output by example below to understand.</a:t>
            </a:r>
          </a:p>
          <a:p>
            <a:pPr algn="l" rtl="0"/>
            <a:r>
              <a:rPr lang="en-US" dirty="0"/>
              <a:t>Example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/>
              <a:t>	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 algn="l" rtl="0">
              <a:buNone/>
            </a:pPr>
            <a:r>
              <a:rPr lang="en-US" dirty="0" smtClean="0"/>
              <a:t>	#</a:t>
            </a:r>
            <a:r>
              <a:rPr lang="en-US" dirty="0"/>
              <a:t>include&lt;string&gt;</a:t>
            </a:r>
          </a:p>
          <a:p>
            <a:pPr marL="0" indent="0" algn="l" rtl="0">
              <a:buNone/>
            </a:pPr>
            <a:r>
              <a:rPr lang="en-US" dirty="0" smtClean="0"/>
              <a:t>	using </a:t>
            </a:r>
            <a:r>
              <a:rPr lang="en-US" dirty="0"/>
              <a:t>namespace </a:t>
            </a:r>
            <a:r>
              <a:rPr lang="en-US" dirty="0" err="1"/>
              <a:t>std</a:t>
            </a:r>
            <a:r>
              <a:rPr lang="en-US" dirty="0"/>
              <a:t>; </a:t>
            </a:r>
          </a:p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 </a:t>
            </a:r>
          </a:p>
          <a:p>
            <a:pPr marL="0" indent="0" algn="l" rtl="0">
              <a:buNone/>
            </a:pPr>
            <a:r>
              <a:rPr lang="en-US" dirty="0" smtClean="0"/>
              <a:t>	{ 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		string </a:t>
            </a:r>
            <a:r>
              <a:rPr lang="en-US" dirty="0"/>
              <a:t>str1("John Wick Resurrection");</a:t>
            </a:r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		string </a:t>
            </a:r>
            <a:r>
              <a:rPr lang="en-US" dirty="0"/>
              <a:t>str4(str1,6,6);</a:t>
            </a:r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		string </a:t>
            </a:r>
            <a:r>
              <a:rPr lang="en-US" dirty="0"/>
              <a:t>str6(str4);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str4.clear</a:t>
            </a:r>
            <a:r>
              <a:rPr lang="en-US" dirty="0"/>
              <a:t>();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81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>
            <a:normAutofit fontScale="90000"/>
          </a:bodyPr>
          <a:lstStyle/>
          <a:p>
            <a:r>
              <a:rPr lang="en-US" dirty="0"/>
              <a:t>String class and its applications(cont'd.)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84576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&lt;&lt;str4&lt;&lt;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	char </a:t>
            </a:r>
            <a:r>
              <a:rPr lang="en-US" dirty="0" err="1"/>
              <a:t>ch</a:t>
            </a:r>
            <a:r>
              <a:rPr lang="en-US" dirty="0"/>
              <a:t>=str6.at(2);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&lt;&lt;"third character of string is : </a:t>
            </a:r>
            <a:r>
              <a:rPr lang="en-US" dirty="0" smtClean="0"/>
              <a:t>	"&lt;&lt;</a:t>
            </a:r>
            <a:r>
              <a:rPr lang="en-US" dirty="0" err="1"/>
              <a:t>ch</a:t>
            </a:r>
            <a:r>
              <a:rPr lang="en-US" dirty="0"/>
              <a:t>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	str4.append(str6,0,6); 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&lt;&lt;str6&lt;&lt;</a:t>
            </a:r>
            <a:r>
              <a:rPr lang="en-US" dirty="0" err="1"/>
              <a:t>endl</a:t>
            </a:r>
            <a:r>
              <a:rPr lang="en-US" dirty="0"/>
              <a:t>; </a:t>
            </a:r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&lt;&lt;str4&lt;&lt;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	str6=str1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&lt;&lt;str6.find(str4)&lt;&lt;</a:t>
            </a:r>
            <a:r>
              <a:rPr lang="en-US" dirty="0" err="1"/>
              <a:t>endl</a:t>
            </a:r>
            <a:r>
              <a:rPr lang="en-US" dirty="0"/>
              <a:t>; 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&lt;&lt;str6.substr(7,3)&lt;&lt;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&lt;&lt;str6.substr(7)&lt;&lt;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85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DocID Value="https://cws.connectedpdf.com/cDocID/ABAFC2AB5FE13CCE8DE8313C7AFC6368~E0F9FC065DC311EBB13C20869C24280EC87D53DC3B51C38E-97899B5A7F4B9D63-D4BDA105590CDCCC4B628600"/>
</file>

<file path=customXml/item2.xml><?xml version="1.0" encoding="utf-8"?>
<VersionID Value="https://cws.connectedpdf.com/cVersionID/ABAFC2AB5FE13CCE8DE8313C7AFC6368~CED013F479C411EBB13C2FCC3EBB930A5B79FBF8582B31F7-241C520308C15ECC-F8549320D55EE58E92EC8600"/>
</file>

<file path=customXml/itemProps1.xml><?xml version="1.0" encoding="utf-8"?>
<ds:datastoreItem xmlns:ds="http://schemas.openxmlformats.org/officeDocument/2006/customXml" ds:itemID="{6698A9F2-BA17-4C84-8539-C706BA98DF94}">
  <ds:schemaRefs/>
</ds:datastoreItem>
</file>

<file path=customXml/itemProps2.xml><?xml version="1.0" encoding="utf-8"?>
<ds:datastoreItem xmlns:ds="http://schemas.openxmlformats.org/officeDocument/2006/customXml" ds:itemID="{3D3D5060-E99D-4744-B13A-C0AEC0C7658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777</Words>
  <Application>Microsoft Office PowerPoint</Application>
  <PresentationFormat>On-screen Show (4:3)</PresentationFormat>
  <Paragraphs>280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سمة Office</vt:lpstr>
      <vt:lpstr>Introduction to programming with C++</vt:lpstr>
      <vt:lpstr>C++ string class and its applications</vt:lpstr>
      <vt:lpstr>String class and its applications(cont'd.)</vt:lpstr>
      <vt:lpstr>String class and its applications(cont'd.)</vt:lpstr>
      <vt:lpstr>String class and its applications(cont'd.)</vt:lpstr>
      <vt:lpstr>String class and its applications(cont'd.)</vt:lpstr>
      <vt:lpstr>String class and its applications(cont'd.)</vt:lpstr>
      <vt:lpstr>String class and its applications(cont'd.)</vt:lpstr>
      <vt:lpstr>String class and its applications(cont'd.)</vt:lpstr>
      <vt:lpstr>String class and its applications(cont'd.)</vt:lpstr>
      <vt:lpstr>Operators that are used to compare strings in C ++</vt:lpstr>
      <vt:lpstr>Operators that are used to compare strings in C ++ (cont'd.)</vt:lpstr>
      <vt:lpstr>Operators that are used to compare strings in C ++ (cont'd.)</vt:lpstr>
      <vt:lpstr>C++ Math</vt:lpstr>
      <vt:lpstr>C++ Math(cont'd.)</vt:lpstr>
      <vt:lpstr>C++ &lt;cmath&gt; Header</vt:lpstr>
      <vt:lpstr>Other Math Functions</vt:lpstr>
      <vt:lpstr>Other Math Functions(cont'd.)</vt:lpstr>
      <vt:lpstr>Other Math Functions(cont'd.)</vt:lpstr>
      <vt:lpstr>Other Math Functions(cont'd.)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 with C++</dc:title>
  <dc:creator>Yasser Almadany</dc:creator>
  <cp:lastModifiedBy>Maher</cp:lastModifiedBy>
  <cp:revision>181</cp:revision>
  <dcterms:created xsi:type="dcterms:W3CDTF">2020-12-15T09:22:32Z</dcterms:created>
  <dcterms:modified xsi:type="dcterms:W3CDTF">2021-02-28T12:59:50Z</dcterms:modified>
</cp:coreProperties>
</file>