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3"/>
  </p:sldMasterIdLst>
  <p:notesMasterIdLst>
    <p:notesMasterId r:id="rId25"/>
  </p:notesMasterIdLst>
  <p:sldIdLst>
    <p:sldId id="256" r:id="rId4"/>
    <p:sldId id="278" r:id="rId5"/>
    <p:sldId id="279" r:id="rId6"/>
    <p:sldId id="280" r:id="rId7"/>
    <p:sldId id="281" r:id="rId8"/>
    <p:sldId id="282" r:id="rId9"/>
    <p:sldId id="283" r:id="rId10"/>
    <p:sldId id="284" r:id="rId11"/>
    <p:sldId id="285" r:id="rId12"/>
    <p:sldId id="286" r:id="rId13"/>
    <p:sldId id="289" r:id="rId14"/>
    <p:sldId id="287" r:id="rId15"/>
    <p:sldId id="288" r:id="rId16"/>
    <p:sldId id="290" r:id="rId17"/>
    <p:sldId id="291" r:id="rId18"/>
    <p:sldId id="292" r:id="rId19"/>
    <p:sldId id="293" r:id="rId20"/>
    <p:sldId id="294" r:id="rId21"/>
    <p:sldId id="295" r:id="rId22"/>
    <p:sldId id="296" r:id="rId23"/>
    <p:sldId id="297" r:id="rId2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0" d="100"/>
          <a:sy n="70" d="100"/>
        </p:scale>
        <p:origin x="-138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2B73F1-681D-49E7-982F-C5EF7AC99AFC}" type="datetimeFigureOut">
              <a:rPr lang="en-US" smtClean="0"/>
              <a:t>3/7/2021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A98482-0B8C-40BC-BD78-AFE65958AF47}" type="slidenum">
              <a:rPr lang="en-US" smtClean="0"/>
              <a:t>‹#›</a:t>
            </a:fld>
            <a:endParaRPr lang="en-US"/>
          </a:p>
        </p:txBody>
      </p:sp>
    </p:spTree>
    <p:extLst>
      <p:ext uri="{BB962C8B-B14F-4D97-AF65-F5344CB8AC3E}">
        <p14:creationId xmlns:p14="http://schemas.microsoft.com/office/powerpoint/2010/main" val="1295515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744A4CD8-F657-490C-B96F-A62F1AEADBF4}" type="datetime1">
              <a:rPr lang="ar-SA" smtClean="0"/>
              <a:t>24/07/1442</a:t>
            </a:fld>
            <a:endParaRPr lang="ar-SA"/>
          </a:p>
        </p:txBody>
      </p:sp>
      <p:sp>
        <p:nvSpPr>
          <p:cNvPr id="5" name="عنصر نائب للتذييل 4"/>
          <p:cNvSpPr>
            <a:spLocks noGrp="1"/>
          </p:cNvSpPr>
          <p:nvPr>
            <p:ph type="ftr" sz="quarter" idx="11"/>
          </p:nvPr>
        </p:nvSpPr>
        <p:spPr/>
        <p:txBody>
          <a:bodyPr/>
          <a:lstStyle/>
          <a:p>
            <a:r>
              <a:rPr lang="en-US" smtClean="0"/>
              <a:t>Yasser Abdulhaleem Abdulkareem Almadany</a:t>
            </a:r>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1DADED1-D3EE-4C30-BFED-9488390AD98A}" type="datetime1">
              <a:rPr lang="ar-SA" smtClean="0"/>
              <a:t>24/07/1442</a:t>
            </a:fld>
            <a:endParaRPr lang="ar-SA"/>
          </a:p>
        </p:txBody>
      </p:sp>
      <p:sp>
        <p:nvSpPr>
          <p:cNvPr id="5" name="عنصر نائب للتذييل 4"/>
          <p:cNvSpPr>
            <a:spLocks noGrp="1"/>
          </p:cNvSpPr>
          <p:nvPr>
            <p:ph type="ftr" sz="quarter" idx="11"/>
          </p:nvPr>
        </p:nvSpPr>
        <p:spPr/>
        <p:txBody>
          <a:bodyPr/>
          <a:lstStyle/>
          <a:p>
            <a:r>
              <a:rPr lang="en-US" smtClean="0"/>
              <a:t>Yasser Abdulhaleem Abdulkareem Almadany</a:t>
            </a:r>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D972D90-DEE3-4270-A6F0-E819D5230D9C}" type="datetime1">
              <a:rPr lang="ar-SA" smtClean="0"/>
              <a:t>24/07/1442</a:t>
            </a:fld>
            <a:endParaRPr lang="ar-SA"/>
          </a:p>
        </p:txBody>
      </p:sp>
      <p:sp>
        <p:nvSpPr>
          <p:cNvPr id="5" name="عنصر نائب للتذييل 4"/>
          <p:cNvSpPr>
            <a:spLocks noGrp="1"/>
          </p:cNvSpPr>
          <p:nvPr>
            <p:ph type="ftr" sz="quarter" idx="11"/>
          </p:nvPr>
        </p:nvSpPr>
        <p:spPr/>
        <p:txBody>
          <a:bodyPr/>
          <a:lstStyle/>
          <a:p>
            <a:r>
              <a:rPr lang="en-US" smtClean="0"/>
              <a:t>Yasser Abdulhaleem Abdulkareem Almadany</a:t>
            </a:r>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8D2DF7A-3D0F-4A57-8E1F-E538D3A3AB03}" type="datetime1">
              <a:rPr lang="ar-SA" smtClean="0"/>
              <a:t>24/07/1442</a:t>
            </a:fld>
            <a:endParaRPr lang="ar-SA"/>
          </a:p>
        </p:txBody>
      </p:sp>
      <p:sp>
        <p:nvSpPr>
          <p:cNvPr id="5" name="عنصر نائب للتذييل 4"/>
          <p:cNvSpPr>
            <a:spLocks noGrp="1"/>
          </p:cNvSpPr>
          <p:nvPr>
            <p:ph type="ftr" sz="quarter" idx="11"/>
          </p:nvPr>
        </p:nvSpPr>
        <p:spPr/>
        <p:txBody>
          <a:bodyPr/>
          <a:lstStyle/>
          <a:p>
            <a:r>
              <a:rPr lang="en-US" smtClean="0"/>
              <a:t>Yasser Abdulhaleem Abdulkareem Almadany</a:t>
            </a:r>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777A93A-54E9-4CA5-8391-01D3751DF519}" type="datetime1">
              <a:rPr lang="ar-SA" smtClean="0"/>
              <a:t>24/07/1442</a:t>
            </a:fld>
            <a:endParaRPr lang="ar-SA"/>
          </a:p>
        </p:txBody>
      </p:sp>
      <p:sp>
        <p:nvSpPr>
          <p:cNvPr id="5" name="عنصر نائب للتذييل 4"/>
          <p:cNvSpPr>
            <a:spLocks noGrp="1"/>
          </p:cNvSpPr>
          <p:nvPr>
            <p:ph type="ftr" sz="quarter" idx="11"/>
          </p:nvPr>
        </p:nvSpPr>
        <p:spPr/>
        <p:txBody>
          <a:bodyPr/>
          <a:lstStyle/>
          <a:p>
            <a:r>
              <a:rPr lang="en-US" smtClean="0"/>
              <a:t>Yasser Abdulhaleem Abdulkareem Almadany</a:t>
            </a:r>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ACE14C4B-F548-4BAA-AC25-B008E03AB0F6}" type="datetime1">
              <a:rPr lang="ar-SA" smtClean="0"/>
              <a:t>24/07/1442</a:t>
            </a:fld>
            <a:endParaRPr lang="ar-SA"/>
          </a:p>
        </p:txBody>
      </p:sp>
      <p:sp>
        <p:nvSpPr>
          <p:cNvPr id="6" name="عنصر نائب للتذييل 5"/>
          <p:cNvSpPr>
            <a:spLocks noGrp="1"/>
          </p:cNvSpPr>
          <p:nvPr>
            <p:ph type="ftr" sz="quarter" idx="11"/>
          </p:nvPr>
        </p:nvSpPr>
        <p:spPr/>
        <p:txBody>
          <a:bodyPr/>
          <a:lstStyle/>
          <a:p>
            <a:r>
              <a:rPr lang="en-US" smtClean="0"/>
              <a:t>Yasser Abdulhaleem Abdulkareem Almadany</a:t>
            </a:r>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BCEADB8-7C0A-4186-81A5-A9A52A457413}" type="datetime1">
              <a:rPr lang="ar-SA" smtClean="0"/>
              <a:t>24/07/1442</a:t>
            </a:fld>
            <a:endParaRPr lang="ar-SA"/>
          </a:p>
        </p:txBody>
      </p:sp>
      <p:sp>
        <p:nvSpPr>
          <p:cNvPr id="8" name="عنصر نائب للتذييل 7"/>
          <p:cNvSpPr>
            <a:spLocks noGrp="1"/>
          </p:cNvSpPr>
          <p:nvPr>
            <p:ph type="ftr" sz="quarter" idx="11"/>
          </p:nvPr>
        </p:nvSpPr>
        <p:spPr/>
        <p:txBody>
          <a:bodyPr/>
          <a:lstStyle/>
          <a:p>
            <a:r>
              <a:rPr lang="en-US" smtClean="0"/>
              <a:t>Yasser Abdulhaleem Abdulkareem Almadany</a:t>
            </a:r>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4B4D4336-C603-4287-8C42-5025EC122CBB}" type="datetime1">
              <a:rPr lang="ar-SA" smtClean="0"/>
              <a:t>24/07/1442</a:t>
            </a:fld>
            <a:endParaRPr lang="ar-SA"/>
          </a:p>
        </p:txBody>
      </p:sp>
      <p:sp>
        <p:nvSpPr>
          <p:cNvPr id="4" name="عنصر نائب للتذييل 3"/>
          <p:cNvSpPr>
            <a:spLocks noGrp="1"/>
          </p:cNvSpPr>
          <p:nvPr>
            <p:ph type="ftr" sz="quarter" idx="11"/>
          </p:nvPr>
        </p:nvSpPr>
        <p:spPr/>
        <p:txBody>
          <a:bodyPr/>
          <a:lstStyle/>
          <a:p>
            <a:r>
              <a:rPr lang="en-US" smtClean="0"/>
              <a:t>Yasser Abdulhaleem Abdulkareem Almadany</a:t>
            </a:r>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E9EE3EC-86A0-44D0-8F71-51BF422EC847}" type="datetime1">
              <a:rPr lang="ar-SA" smtClean="0"/>
              <a:t>24/07/1442</a:t>
            </a:fld>
            <a:endParaRPr lang="ar-SA"/>
          </a:p>
        </p:txBody>
      </p:sp>
      <p:sp>
        <p:nvSpPr>
          <p:cNvPr id="3" name="عنصر نائب للتذييل 2"/>
          <p:cNvSpPr>
            <a:spLocks noGrp="1"/>
          </p:cNvSpPr>
          <p:nvPr>
            <p:ph type="ftr" sz="quarter" idx="11"/>
          </p:nvPr>
        </p:nvSpPr>
        <p:spPr/>
        <p:txBody>
          <a:bodyPr/>
          <a:lstStyle/>
          <a:p>
            <a:r>
              <a:rPr lang="en-US" smtClean="0"/>
              <a:t>Yasser Abdulhaleem Abdulkareem Almadany</a:t>
            </a:r>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AF43F1A-D18C-4C85-AC20-6E77EF363740}" type="datetime1">
              <a:rPr lang="ar-SA" smtClean="0"/>
              <a:t>24/07/1442</a:t>
            </a:fld>
            <a:endParaRPr lang="ar-SA"/>
          </a:p>
        </p:txBody>
      </p:sp>
      <p:sp>
        <p:nvSpPr>
          <p:cNvPr id="6" name="عنصر نائب للتذييل 5"/>
          <p:cNvSpPr>
            <a:spLocks noGrp="1"/>
          </p:cNvSpPr>
          <p:nvPr>
            <p:ph type="ftr" sz="quarter" idx="11"/>
          </p:nvPr>
        </p:nvSpPr>
        <p:spPr/>
        <p:txBody>
          <a:bodyPr/>
          <a:lstStyle/>
          <a:p>
            <a:r>
              <a:rPr lang="en-US" smtClean="0"/>
              <a:t>Yasser Abdulhaleem Abdulkareem Almadany</a:t>
            </a:r>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2673FA6-673D-4BF6-84E6-DD0293DAAC13}" type="datetime1">
              <a:rPr lang="ar-SA" smtClean="0"/>
              <a:t>24/07/1442</a:t>
            </a:fld>
            <a:endParaRPr lang="ar-SA"/>
          </a:p>
        </p:txBody>
      </p:sp>
      <p:sp>
        <p:nvSpPr>
          <p:cNvPr id="6" name="عنصر نائب للتذييل 5"/>
          <p:cNvSpPr>
            <a:spLocks noGrp="1"/>
          </p:cNvSpPr>
          <p:nvPr>
            <p:ph type="ftr" sz="quarter" idx="11"/>
          </p:nvPr>
        </p:nvSpPr>
        <p:spPr/>
        <p:txBody>
          <a:bodyPr/>
          <a:lstStyle/>
          <a:p>
            <a:r>
              <a:rPr lang="en-US" smtClean="0"/>
              <a:t>Yasser Abdulhaleem Abdulkareem Almadany</a:t>
            </a:r>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4B5EB61-4236-429B-B27E-B2DCBF34C69C}" type="datetime1">
              <a:rPr lang="ar-SA" smtClean="0"/>
              <a:t>24/07/1442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en-US" smtClean="0"/>
              <a:t>Yasser Abdulhaleem Abdulkareem Almadany</a:t>
            </a:r>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15816" y="2132856"/>
            <a:ext cx="3240360" cy="2232248"/>
          </a:xfrm>
          <a:prstGeom prst="rect">
            <a:avLst/>
          </a:prstGeom>
        </p:spPr>
      </p:pic>
      <p:sp>
        <p:nvSpPr>
          <p:cNvPr id="2" name="Title 1"/>
          <p:cNvSpPr>
            <a:spLocks noGrp="1"/>
          </p:cNvSpPr>
          <p:nvPr>
            <p:ph type="ctrTitle"/>
          </p:nvPr>
        </p:nvSpPr>
        <p:spPr>
          <a:xfrm>
            <a:off x="611560" y="476672"/>
            <a:ext cx="7772400" cy="1470025"/>
          </a:xfrm>
        </p:spPr>
        <p:txBody>
          <a:bodyPr/>
          <a:lstStyle/>
          <a:p>
            <a:r>
              <a:rPr lang="en-US" dirty="0"/>
              <a:t>Introduction to programming with C++</a:t>
            </a:r>
          </a:p>
        </p:txBody>
      </p:sp>
      <p:sp>
        <p:nvSpPr>
          <p:cNvPr id="3" name="Subtitle 2"/>
          <p:cNvSpPr>
            <a:spLocks noGrp="1"/>
          </p:cNvSpPr>
          <p:nvPr>
            <p:ph type="subTitle" idx="1"/>
          </p:nvPr>
        </p:nvSpPr>
        <p:spPr>
          <a:xfrm>
            <a:off x="1371600" y="4424908"/>
            <a:ext cx="6400800" cy="1752600"/>
          </a:xfrm>
        </p:spPr>
        <p:txBody>
          <a:bodyPr/>
          <a:lstStyle/>
          <a:p>
            <a:r>
              <a:rPr lang="en-US" dirty="0">
                <a:solidFill>
                  <a:srgbClr val="000000"/>
                </a:solidFill>
                <a:latin typeface="Segoe UI"/>
              </a:rPr>
              <a:t>C++ Introduction</a:t>
            </a:r>
          </a:p>
          <a:p>
            <a:r>
              <a:rPr lang="en-US" dirty="0">
                <a:solidFill>
                  <a:srgbClr val="000000"/>
                </a:solidFill>
                <a:latin typeface="Segoe UI"/>
              </a:rPr>
              <a:t>Chapter </a:t>
            </a:r>
            <a:r>
              <a:rPr lang="en-US" dirty="0" smtClean="0">
                <a:solidFill>
                  <a:srgbClr val="000000"/>
                </a:solidFill>
                <a:latin typeface="Segoe UI"/>
              </a:rPr>
              <a:t>Six</a:t>
            </a:r>
            <a:endParaRPr lang="en-US" dirty="0">
              <a:solidFill>
                <a:srgbClr val="000000"/>
              </a:solidFill>
              <a:latin typeface="Segoe UI"/>
            </a:endParaRPr>
          </a:p>
        </p:txBody>
      </p:sp>
      <p:sp>
        <p:nvSpPr>
          <p:cNvPr id="5" name="Footer Placeholder 4"/>
          <p:cNvSpPr>
            <a:spLocks noGrp="1"/>
          </p:cNvSpPr>
          <p:nvPr>
            <p:ph type="ftr" sz="quarter" idx="11"/>
          </p:nvPr>
        </p:nvSpPr>
        <p:spPr/>
        <p:txBody>
          <a:bodyPr/>
          <a:lstStyle/>
          <a:p>
            <a:r>
              <a:rPr lang="en-US" dirty="0" smtClean="0"/>
              <a:t>Yasser </a:t>
            </a:r>
            <a:r>
              <a:rPr lang="en-US" dirty="0" err="1" smtClean="0"/>
              <a:t>Abdulhaleem</a:t>
            </a:r>
            <a:r>
              <a:rPr lang="en-US" dirty="0" smtClean="0"/>
              <a:t> </a:t>
            </a:r>
            <a:r>
              <a:rPr lang="en-US" dirty="0" err="1" smtClean="0"/>
              <a:t>Abdulkareem</a:t>
            </a:r>
            <a:r>
              <a:rPr lang="en-US" dirty="0" smtClean="0"/>
              <a:t> </a:t>
            </a:r>
            <a:r>
              <a:rPr lang="en-US" dirty="0" err="1" smtClean="0"/>
              <a:t>Almadany</a:t>
            </a:r>
            <a:endParaRPr lang="ar-SA" dirty="0"/>
          </a:p>
        </p:txBody>
      </p:sp>
      <p:sp>
        <p:nvSpPr>
          <p:cNvPr id="4" name="Slide Number Placeholder 3"/>
          <p:cNvSpPr>
            <a:spLocks noGrp="1"/>
          </p:cNvSpPr>
          <p:nvPr>
            <p:ph type="sldNum" sz="quarter" idx="12"/>
          </p:nvPr>
        </p:nvSpPr>
        <p:spPr/>
        <p:txBody>
          <a:bodyPr/>
          <a:lstStyle/>
          <a:p>
            <a:fld id="{0B34F065-1154-456A-91E3-76DE8E75E17B}" type="slidenum">
              <a:rPr lang="ar-SA" smtClean="0"/>
              <a:t>1</a:t>
            </a:fld>
            <a:endParaRPr lang="ar-SA"/>
          </a:p>
        </p:txBody>
      </p:sp>
    </p:spTree>
    <p:extLst>
      <p:ext uri="{BB962C8B-B14F-4D97-AF65-F5344CB8AC3E}">
        <p14:creationId xmlns:p14="http://schemas.microsoft.com/office/powerpoint/2010/main" val="20792755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pPr rtl="0"/>
            <a:r>
              <a:rPr lang="en-US" dirty="0"/>
              <a:t>C++ else Statement(cont'd.)</a:t>
            </a:r>
          </a:p>
        </p:txBody>
      </p:sp>
      <p:sp>
        <p:nvSpPr>
          <p:cNvPr id="3" name="Content Placeholder 2"/>
          <p:cNvSpPr>
            <a:spLocks noGrp="1"/>
          </p:cNvSpPr>
          <p:nvPr>
            <p:ph idx="1"/>
          </p:nvPr>
        </p:nvSpPr>
        <p:spPr>
          <a:xfrm>
            <a:off x="457200" y="980728"/>
            <a:ext cx="8229600" cy="5400600"/>
          </a:xfrm>
        </p:spPr>
        <p:txBody>
          <a:bodyPr>
            <a:normAutofit fontScale="70000" lnSpcReduction="20000"/>
          </a:bodyPr>
          <a:lstStyle/>
          <a:p>
            <a:pPr algn="l" rtl="0"/>
            <a:r>
              <a:rPr lang="en-US" dirty="0" smtClean="0"/>
              <a:t>Example:</a:t>
            </a:r>
          </a:p>
          <a:p>
            <a:pPr marL="400050" lvl="1" indent="0" algn="l" rtl="0">
              <a:buNone/>
            </a:pPr>
            <a:r>
              <a:rPr lang="en-US" dirty="0"/>
              <a:t>#include &lt;</a:t>
            </a:r>
            <a:r>
              <a:rPr lang="en-US" dirty="0" err="1"/>
              <a:t>iostream</a:t>
            </a:r>
            <a:r>
              <a:rPr lang="en-US" dirty="0"/>
              <a:t>&gt;</a:t>
            </a:r>
          </a:p>
          <a:p>
            <a:pPr marL="400050" lvl="1" indent="0" algn="l" rtl="0">
              <a:buNone/>
            </a:pPr>
            <a:r>
              <a:rPr lang="en-US" dirty="0"/>
              <a:t>using namespace </a:t>
            </a:r>
            <a:r>
              <a:rPr lang="en-US" dirty="0" err="1"/>
              <a:t>std</a:t>
            </a:r>
            <a:r>
              <a:rPr lang="en-US" dirty="0"/>
              <a:t>;</a:t>
            </a:r>
          </a:p>
          <a:p>
            <a:pPr marL="400050" lvl="1" indent="0" algn="l" rtl="0">
              <a:buNone/>
            </a:pPr>
            <a:r>
              <a:rPr lang="en-US" dirty="0" err="1" smtClean="0"/>
              <a:t>int</a:t>
            </a:r>
            <a:r>
              <a:rPr lang="en-US" dirty="0" smtClean="0"/>
              <a:t> </a:t>
            </a:r>
            <a:r>
              <a:rPr lang="en-US" dirty="0"/>
              <a:t>main</a:t>
            </a:r>
            <a:r>
              <a:rPr lang="en-US" dirty="0" smtClean="0"/>
              <a:t>()</a:t>
            </a:r>
          </a:p>
          <a:p>
            <a:pPr marL="400050" lvl="1" indent="0" algn="l" rtl="0">
              <a:buNone/>
            </a:pPr>
            <a:r>
              <a:rPr lang="en-US" dirty="0" smtClean="0"/>
              <a:t>{</a:t>
            </a:r>
            <a:endParaRPr lang="en-US" dirty="0"/>
          </a:p>
          <a:p>
            <a:pPr marL="400050" lvl="1" indent="0" algn="l" rtl="0">
              <a:buNone/>
            </a:pPr>
            <a:r>
              <a:rPr lang="en-US" dirty="0"/>
              <a:t>  </a:t>
            </a:r>
            <a:r>
              <a:rPr lang="en-US" dirty="0" err="1"/>
              <a:t>int</a:t>
            </a:r>
            <a:r>
              <a:rPr lang="en-US" dirty="0"/>
              <a:t> time = 20;</a:t>
            </a:r>
          </a:p>
          <a:p>
            <a:pPr marL="400050" lvl="1" indent="0" algn="l" rtl="0">
              <a:buNone/>
            </a:pPr>
            <a:r>
              <a:rPr lang="en-US" dirty="0"/>
              <a:t>  if (time &lt; 18) </a:t>
            </a:r>
            <a:endParaRPr lang="en-US" dirty="0" smtClean="0"/>
          </a:p>
          <a:p>
            <a:pPr marL="400050" lvl="1" indent="0" algn="l" rtl="0">
              <a:buNone/>
            </a:pPr>
            <a:r>
              <a:rPr lang="en-US" dirty="0"/>
              <a:t> </a:t>
            </a:r>
            <a:r>
              <a:rPr lang="en-US" dirty="0" smtClean="0"/>
              <a:t>{</a:t>
            </a:r>
            <a:endParaRPr lang="en-US" dirty="0"/>
          </a:p>
          <a:p>
            <a:pPr marL="400050" lvl="1" indent="0" algn="l" rtl="0">
              <a:buNone/>
            </a:pPr>
            <a:r>
              <a:rPr lang="en-US" dirty="0"/>
              <a:t>    </a:t>
            </a:r>
            <a:r>
              <a:rPr lang="en-US" dirty="0" err="1"/>
              <a:t>cout</a:t>
            </a:r>
            <a:r>
              <a:rPr lang="en-US" dirty="0"/>
              <a:t> &lt;&lt; "Good day.";</a:t>
            </a:r>
          </a:p>
          <a:p>
            <a:pPr marL="400050" lvl="1" indent="0" algn="l" rtl="0">
              <a:buNone/>
            </a:pPr>
            <a:r>
              <a:rPr lang="en-US" dirty="0"/>
              <a:t> </a:t>
            </a:r>
            <a:r>
              <a:rPr lang="en-US" dirty="0" smtClean="0"/>
              <a:t>} </a:t>
            </a:r>
          </a:p>
          <a:p>
            <a:pPr marL="400050" lvl="1" indent="0" algn="l" rtl="0">
              <a:buNone/>
            </a:pPr>
            <a:r>
              <a:rPr lang="en-US" dirty="0"/>
              <a:t> </a:t>
            </a:r>
            <a:r>
              <a:rPr lang="en-US" dirty="0" smtClean="0"/>
              <a:t>else</a:t>
            </a:r>
          </a:p>
          <a:p>
            <a:pPr marL="400050" lvl="1" indent="0" algn="l" rtl="0">
              <a:buNone/>
            </a:pPr>
            <a:r>
              <a:rPr lang="en-US" dirty="0" smtClean="0"/>
              <a:t> </a:t>
            </a:r>
            <a:r>
              <a:rPr lang="en-US" dirty="0"/>
              <a:t>{</a:t>
            </a:r>
          </a:p>
          <a:p>
            <a:pPr marL="400050" lvl="1" indent="0" algn="l" rtl="0">
              <a:buNone/>
            </a:pPr>
            <a:r>
              <a:rPr lang="en-US" dirty="0"/>
              <a:t>    </a:t>
            </a:r>
            <a:r>
              <a:rPr lang="en-US" dirty="0" err="1"/>
              <a:t>cout</a:t>
            </a:r>
            <a:r>
              <a:rPr lang="en-US" dirty="0"/>
              <a:t> &lt;&lt; "Good evening.";</a:t>
            </a:r>
          </a:p>
          <a:p>
            <a:pPr marL="400050" lvl="1" indent="0" algn="l" rtl="0">
              <a:buNone/>
            </a:pPr>
            <a:r>
              <a:rPr lang="en-US" dirty="0"/>
              <a:t> </a:t>
            </a:r>
            <a:r>
              <a:rPr lang="en-US" dirty="0" smtClean="0"/>
              <a:t>}</a:t>
            </a:r>
            <a:endParaRPr lang="en-US" dirty="0"/>
          </a:p>
          <a:p>
            <a:pPr marL="400050" lvl="1" indent="0" algn="l" rtl="0">
              <a:buNone/>
            </a:pPr>
            <a:r>
              <a:rPr lang="en-US" dirty="0"/>
              <a:t> </a:t>
            </a:r>
            <a:r>
              <a:rPr lang="en-US" dirty="0" smtClean="0"/>
              <a:t>return </a:t>
            </a:r>
            <a:r>
              <a:rPr lang="en-US" dirty="0"/>
              <a:t>0;</a:t>
            </a:r>
          </a:p>
          <a:p>
            <a:pPr marL="400050" lvl="1" indent="0" algn="l" rtl="0">
              <a:buNone/>
            </a:pPr>
            <a:r>
              <a:rPr lang="en-US" dirty="0"/>
              <a:t>}</a:t>
            </a:r>
          </a:p>
          <a:p>
            <a:pPr marL="0" indent="0" algn="l" rtl="0">
              <a:buNone/>
            </a:pPr>
            <a:endParaRPr lang="en-US" dirty="0"/>
          </a:p>
        </p:txBody>
      </p:sp>
      <p:sp>
        <p:nvSpPr>
          <p:cNvPr id="4" name="Footer Placeholder 3"/>
          <p:cNvSpPr>
            <a:spLocks noGrp="1"/>
          </p:cNvSpPr>
          <p:nvPr>
            <p:ph type="ftr" sz="quarter" idx="11"/>
          </p:nvPr>
        </p:nvSpPr>
        <p:spPr/>
        <p:txBody>
          <a:bodyPr/>
          <a:lstStyle/>
          <a:p>
            <a:r>
              <a:rPr lang="en-US" smtClean="0"/>
              <a:t>Yasser Abdulhaleem Abdulkareem Almadany</a:t>
            </a:r>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10</a:t>
            </a:fld>
            <a:endParaRPr lang="ar-SA"/>
          </a:p>
        </p:txBody>
      </p:sp>
    </p:spTree>
    <p:extLst>
      <p:ext uri="{BB962C8B-B14F-4D97-AF65-F5344CB8AC3E}">
        <p14:creationId xmlns:p14="http://schemas.microsoft.com/office/powerpoint/2010/main" val="10552884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a:t>C++ else Statement(cont'd.)</a:t>
            </a:r>
          </a:p>
        </p:txBody>
      </p:sp>
      <p:sp>
        <p:nvSpPr>
          <p:cNvPr id="3" name="Content Placeholder 2"/>
          <p:cNvSpPr>
            <a:spLocks noGrp="1"/>
          </p:cNvSpPr>
          <p:nvPr>
            <p:ph idx="1"/>
          </p:nvPr>
        </p:nvSpPr>
        <p:spPr/>
        <p:txBody>
          <a:bodyPr/>
          <a:lstStyle/>
          <a:p>
            <a:pPr algn="l" rtl="0"/>
            <a:r>
              <a:rPr lang="en-US" sz="3600" dirty="0"/>
              <a:t>Example explained.</a:t>
            </a:r>
          </a:p>
          <a:p>
            <a:pPr algn="l" rtl="0"/>
            <a:r>
              <a:rPr lang="en-US" sz="3600" dirty="0"/>
              <a:t>In the example above, time (20) is greater than 18, so the condition is false. Because of this, we move on to the else condition and print to the screen "Good evening". If the time was less than 18, the program would print "Good day".</a:t>
            </a:r>
          </a:p>
          <a:p>
            <a:pPr marL="0" indent="0" algn="l" rtl="0">
              <a:buNone/>
            </a:pPr>
            <a:endParaRPr lang="en-US" dirty="0"/>
          </a:p>
        </p:txBody>
      </p:sp>
      <p:sp>
        <p:nvSpPr>
          <p:cNvPr id="4" name="Footer Placeholder 3"/>
          <p:cNvSpPr>
            <a:spLocks noGrp="1"/>
          </p:cNvSpPr>
          <p:nvPr>
            <p:ph type="ftr" sz="quarter" idx="11"/>
          </p:nvPr>
        </p:nvSpPr>
        <p:spPr/>
        <p:txBody>
          <a:bodyPr/>
          <a:lstStyle/>
          <a:p>
            <a:r>
              <a:rPr lang="en-US" smtClean="0"/>
              <a:t>Yasser Abdulhaleem Abdulkareem Almadany</a:t>
            </a:r>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11</a:t>
            </a:fld>
            <a:endParaRPr lang="ar-SA"/>
          </a:p>
        </p:txBody>
      </p:sp>
    </p:spTree>
    <p:extLst>
      <p:ext uri="{BB962C8B-B14F-4D97-AF65-F5344CB8AC3E}">
        <p14:creationId xmlns:p14="http://schemas.microsoft.com/office/powerpoint/2010/main" val="4889426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US" dirty="0"/>
              <a:t>C++ else if Statement</a:t>
            </a:r>
          </a:p>
        </p:txBody>
      </p:sp>
      <p:sp>
        <p:nvSpPr>
          <p:cNvPr id="3" name="Content Placeholder 2"/>
          <p:cNvSpPr>
            <a:spLocks noGrp="1"/>
          </p:cNvSpPr>
          <p:nvPr>
            <p:ph idx="1"/>
          </p:nvPr>
        </p:nvSpPr>
        <p:spPr>
          <a:xfrm>
            <a:off x="457200" y="980728"/>
            <a:ext cx="8229600" cy="5328592"/>
          </a:xfrm>
        </p:spPr>
        <p:txBody>
          <a:bodyPr>
            <a:normAutofit fontScale="85000" lnSpcReduction="10000"/>
          </a:bodyPr>
          <a:lstStyle/>
          <a:p>
            <a:pPr algn="l" rtl="0"/>
            <a:r>
              <a:rPr lang="en-US" dirty="0"/>
              <a:t>Use the </a:t>
            </a:r>
            <a:r>
              <a:rPr lang="en-US" dirty="0">
                <a:solidFill>
                  <a:srgbClr val="FF0000"/>
                </a:solidFill>
              </a:rPr>
              <a:t>else if statement </a:t>
            </a:r>
            <a:r>
              <a:rPr lang="en-US" dirty="0"/>
              <a:t>to specify a new condition if the </a:t>
            </a:r>
            <a:r>
              <a:rPr lang="en-US" dirty="0">
                <a:solidFill>
                  <a:srgbClr val="FF0000"/>
                </a:solidFill>
              </a:rPr>
              <a:t>first condition </a:t>
            </a:r>
            <a:r>
              <a:rPr lang="en-US" dirty="0"/>
              <a:t>is </a:t>
            </a:r>
            <a:r>
              <a:rPr lang="en-US" dirty="0">
                <a:solidFill>
                  <a:srgbClr val="FF0000"/>
                </a:solidFill>
              </a:rPr>
              <a:t>false</a:t>
            </a:r>
            <a:r>
              <a:rPr lang="en-US" dirty="0" smtClean="0"/>
              <a:t>.</a:t>
            </a:r>
          </a:p>
          <a:p>
            <a:pPr algn="l" rtl="0"/>
            <a:r>
              <a:rPr lang="en-US" dirty="0" smtClean="0"/>
              <a:t>Syntax:</a:t>
            </a:r>
          </a:p>
          <a:p>
            <a:pPr marL="0" indent="0" algn="l" rtl="0">
              <a:buNone/>
            </a:pPr>
            <a:r>
              <a:rPr lang="en-US" dirty="0"/>
              <a:t>if (condition1) {</a:t>
            </a:r>
          </a:p>
          <a:p>
            <a:pPr marL="0" indent="0" algn="l" rtl="0">
              <a:buNone/>
            </a:pPr>
            <a:r>
              <a:rPr lang="en-US" dirty="0"/>
              <a:t>  // block of code to be executed if condition1 is true</a:t>
            </a:r>
          </a:p>
          <a:p>
            <a:pPr marL="0" indent="0" algn="l" rtl="0">
              <a:buNone/>
            </a:pPr>
            <a:r>
              <a:rPr lang="en-US" dirty="0"/>
              <a:t>} else if (condition2) {</a:t>
            </a:r>
          </a:p>
          <a:p>
            <a:pPr marL="0" indent="0" algn="l" rtl="0">
              <a:buNone/>
            </a:pPr>
            <a:r>
              <a:rPr lang="en-US" dirty="0"/>
              <a:t>  // block of code to be executed if the condition1 is false and condition2 is true</a:t>
            </a:r>
          </a:p>
          <a:p>
            <a:pPr marL="0" indent="0" algn="l" rtl="0">
              <a:buNone/>
            </a:pPr>
            <a:r>
              <a:rPr lang="en-US" dirty="0"/>
              <a:t>} else {</a:t>
            </a:r>
          </a:p>
          <a:p>
            <a:pPr marL="0" indent="0" algn="l" rtl="0">
              <a:buNone/>
            </a:pPr>
            <a:r>
              <a:rPr lang="en-US" dirty="0"/>
              <a:t>  // block of code to be executed if the condition1 is false and condition2 is false</a:t>
            </a:r>
          </a:p>
          <a:p>
            <a:pPr marL="0" indent="0" algn="l" rtl="0">
              <a:buNone/>
            </a:pPr>
            <a:r>
              <a:rPr lang="en-US" dirty="0"/>
              <a:t>}</a:t>
            </a:r>
          </a:p>
        </p:txBody>
      </p:sp>
      <p:sp>
        <p:nvSpPr>
          <p:cNvPr id="4" name="Footer Placeholder 3"/>
          <p:cNvSpPr>
            <a:spLocks noGrp="1"/>
          </p:cNvSpPr>
          <p:nvPr>
            <p:ph type="ftr" sz="quarter" idx="11"/>
          </p:nvPr>
        </p:nvSpPr>
        <p:spPr/>
        <p:txBody>
          <a:bodyPr/>
          <a:lstStyle/>
          <a:p>
            <a:r>
              <a:rPr lang="en-US" smtClean="0"/>
              <a:t>Yasser Abdulhaleem Abdulkareem Almadany</a:t>
            </a:r>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12</a:t>
            </a:fld>
            <a:endParaRPr lang="ar-SA"/>
          </a:p>
        </p:txBody>
      </p:sp>
    </p:spTree>
    <p:extLst>
      <p:ext uri="{BB962C8B-B14F-4D97-AF65-F5344CB8AC3E}">
        <p14:creationId xmlns:p14="http://schemas.microsoft.com/office/powerpoint/2010/main" val="18241888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pPr rtl="0"/>
            <a:r>
              <a:rPr lang="en-US" dirty="0"/>
              <a:t>C++ else if Statement(cont'd.)</a:t>
            </a:r>
          </a:p>
        </p:txBody>
      </p:sp>
      <p:sp>
        <p:nvSpPr>
          <p:cNvPr id="3" name="Content Placeholder 2"/>
          <p:cNvSpPr>
            <a:spLocks noGrp="1"/>
          </p:cNvSpPr>
          <p:nvPr>
            <p:ph idx="1"/>
          </p:nvPr>
        </p:nvSpPr>
        <p:spPr>
          <a:xfrm>
            <a:off x="467544" y="908720"/>
            <a:ext cx="8229600" cy="5544616"/>
          </a:xfrm>
        </p:spPr>
        <p:txBody>
          <a:bodyPr>
            <a:normAutofit fontScale="70000" lnSpcReduction="20000"/>
          </a:bodyPr>
          <a:lstStyle/>
          <a:p>
            <a:pPr algn="l" rtl="0"/>
            <a:r>
              <a:rPr lang="en-US" dirty="0" smtClean="0"/>
              <a:t>Example:</a:t>
            </a:r>
          </a:p>
          <a:p>
            <a:pPr marL="400050" lvl="1" indent="0" algn="l" rtl="0">
              <a:buNone/>
            </a:pPr>
            <a:r>
              <a:rPr lang="en-US" dirty="0"/>
              <a:t>#include &lt;</a:t>
            </a:r>
            <a:r>
              <a:rPr lang="en-US" dirty="0" err="1"/>
              <a:t>iostream</a:t>
            </a:r>
            <a:r>
              <a:rPr lang="en-US" dirty="0"/>
              <a:t>&gt;</a:t>
            </a:r>
          </a:p>
          <a:p>
            <a:pPr marL="400050" lvl="1" indent="0" algn="l" rtl="0">
              <a:buNone/>
            </a:pPr>
            <a:r>
              <a:rPr lang="en-US" dirty="0"/>
              <a:t>using namespace </a:t>
            </a:r>
            <a:r>
              <a:rPr lang="en-US" dirty="0" err="1"/>
              <a:t>std</a:t>
            </a:r>
            <a:r>
              <a:rPr lang="en-US" dirty="0"/>
              <a:t>;</a:t>
            </a:r>
          </a:p>
          <a:p>
            <a:pPr marL="400050" lvl="1" indent="0" algn="l" rtl="0">
              <a:buNone/>
            </a:pPr>
            <a:r>
              <a:rPr lang="en-US" dirty="0" err="1" smtClean="0"/>
              <a:t>int</a:t>
            </a:r>
            <a:r>
              <a:rPr lang="en-US" dirty="0" smtClean="0"/>
              <a:t> </a:t>
            </a:r>
            <a:r>
              <a:rPr lang="en-US" dirty="0"/>
              <a:t>main</a:t>
            </a:r>
            <a:r>
              <a:rPr lang="en-US" dirty="0" smtClean="0"/>
              <a:t>()</a:t>
            </a:r>
          </a:p>
          <a:p>
            <a:pPr marL="400050" lvl="1" indent="0" algn="l" rtl="0">
              <a:buNone/>
            </a:pPr>
            <a:r>
              <a:rPr lang="en-US" dirty="0" smtClean="0"/>
              <a:t>{</a:t>
            </a:r>
            <a:endParaRPr lang="en-US" dirty="0"/>
          </a:p>
          <a:p>
            <a:pPr marL="400050" lvl="1" indent="0" algn="l" rtl="0">
              <a:buNone/>
            </a:pPr>
            <a:r>
              <a:rPr lang="en-US" dirty="0"/>
              <a:t>  </a:t>
            </a:r>
            <a:r>
              <a:rPr lang="en-US" dirty="0" err="1"/>
              <a:t>int</a:t>
            </a:r>
            <a:r>
              <a:rPr lang="en-US" dirty="0"/>
              <a:t> time = 22;</a:t>
            </a:r>
          </a:p>
          <a:p>
            <a:pPr marL="400050" lvl="1" indent="0" algn="l" rtl="0">
              <a:buNone/>
            </a:pPr>
            <a:r>
              <a:rPr lang="en-US" dirty="0"/>
              <a:t>  if (time &lt; 10</a:t>
            </a:r>
            <a:r>
              <a:rPr lang="en-US" dirty="0" smtClean="0"/>
              <a:t>)</a:t>
            </a:r>
          </a:p>
          <a:p>
            <a:pPr marL="400050" lvl="1" indent="0" algn="l" rtl="0">
              <a:buNone/>
            </a:pPr>
            <a:r>
              <a:rPr lang="en-US" dirty="0" smtClean="0"/>
              <a:t>  {</a:t>
            </a:r>
            <a:endParaRPr lang="en-US" dirty="0"/>
          </a:p>
          <a:p>
            <a:pPr marL="400050" lvl="1" indent="0" algn="l" rtl="0">
              <a:buNone/>
            </a:pPr>
            <a:r>
              <a:rPr lang="en-US" dirty="0"/>
              <a:t>    </a:t>
            </a:r>
            <a:r>
              <a:rPr lang="en-US" dirty="0" err="1"/>
              <a:t>cout</a:t>
            </a:r>
            <a:r>
              <a:rPr lang="en-US" dirty="0"/>
              <a:t> &lt;&lt; "Good morning.";</a:t>
            </a:r>
          </a:p>
          <a:p>
            <a:pPr marL="400050" lvl="1" indent="0" algn="l" rtl="0">
              <a:buNone/>
            </a:pPr>
            <a:r>
              <a:rPr lang="en-US" dirty="0"/>
              <a:t>  } </a:t>
            </a:r>
            <a:endParaRPr lang="en-US" dirty="0" smtClean="0"/>
          </a:p>
          <a:p>
            <a:pPr marL="400050" lvl="1" indent="0" algn="l" rtl="0">
              <a:buNone/>
            </a:pPr>
            <a:r>
              <a:rPr lang="en-US" dirty="0" smtClean="0"/>
              <a:t>else </a:t>
            </a:r>
            <a:r>
              <a:rPr lang="en-US" dirty="0"/>
              <a:t>if (time &lt; 20</a:t>
            </a:r>
            <a:r>
              <a:rPr lang="en-US" dirty="0" smtClean="0"/>
              <a:t>) </a:t>
            </a:r>
            <a:r>
              <a:rPr lang="en-US" dirty="0"/>
              <a:t>{</a:t>
            </a:r>
          </a:p>
          <a:p>
            <a:pPr marL="400050" lvl="1" indent="0" algn="l" rtl="0">
              <a:buNone/>
            </a:pPr>
            <a:r>
              <a:rPr lang="en-US" dirty="0"/>
              <a:t>    </a:t>
            </a:r>
            <a:r>
              <a:rPr lang="en-US" dirty="0" err="1"/>
              <a:t>cout</a:t>
            </a:r>
            <a:r>
              <a:rPr lang="en-US" dirty="0"/>
              <a:t> &lt;&lt; "Good day.";</a:t>
            </a:r>
          </a:p>
          <a:p>
            <a:pPr marL="400050" lvl="1" indent="0" algn="l" rtl="0">
              <a:buNone/>
            </a:pPr>
            <a:r>
              <a:rPr lang="en-US" dirty="0"/>
              <a:t> </a:t>
            </a:r>
            <a:r>
              <a:rPr lang="en-US" dirty="0" smtClean="0"/>
              <a:t> } else {</a:t>
            </a:r>
            <a:endParaRPr lang="en-US" dirty="0"/>
          </a:p>
          <a:p>
            <a:pPr marL="400050" lvl="1" indent="0" algn="l" rtl="0">
              <a:buNone/>
            </a:pPr>
            <a:r>
              <a:rPr lang="en-US" dirty="0"/>
              <a:t>    </a:t>
            </a:r>
            <a:r>
              <a:rPr lang="en-US" dirty="0" err="1"/>
              <a:t>cout</a:t>
            </a:r>
            <a:r>
              <a:rPr lang="en-US" dirty="0"/>
              <a:t> &lt;&lt; "Good evening</a:t>
            </a:r>
            <a:r>
              <a:rPr lang="en-US" dirty="0" smtClean="0"/>
              <a:t>.";</a:t>
            </a:r>
          </a:p>
          <a:p>
            <a:pPr marL="400050" lvl="1" indent="0" algn="l" rtl="0">
              <a:buNone/>
            </a:pPr>
            <a:r>
              <a:rPr lang="en-US" dirty="0" smtClean="0"/>
              <a:t>  }</a:t>
            </a:r>
          </a:p>
          <a:p>
            <a:pPr marL="400050" lvl="1" indent="0" algn="l" rtl="0">
              <a:buNone/>
            </a:pPr>
            <a:r>
              <a:rPr lang="en-US" dirty="0" smtClean="0"/>
              <a:t>  </a:t>
            </a:r>
            <a:r>
              <a:rPr lang="en-US" dirty="0"/>
              <a:t>return 0</a:t>
            </a:r>
            <a:r>
              <a:rPr lang="en-US" dirty="0" smtClean="0"/>
              <a:t>;</a:t>
            </a:r>
          </a:p>
          <a:p>
            <a:pPr marL="400050" lvl="1" indent="0" algn="l" rtl="0">
              <a:buNone/>
            </a:pPr>
            <a:r>
              <a:rPr lang="en-US" dirty="0" smtClean="0"/>
              <a:t>}</a:t>
            </a:r>
          </a:p>
          <a:p>
            <a:pPr marL="0" indent="0" algn="l" rtl="0">
              <a:buNone/>
            </a:pPr>
            <a:endParaRPr lang="en-US" dirty="0"/>
          </a:p>
        </p:txBody>
      </p:sp>
      <p:sp>
        <p:nvSpPr>
          <p:cNvPr id="4" name="Footer Placeholder 3"/>
          <p:cNvSpPr>
            <a:spLocks noGrp="1"/>
          </p:cNvSpPr>
          <p:nvPr>
            <p:ph type="ftr" sz="quarter" idx="11"/>
          </p:nvPr>
        </p:nvSpPr>
        <p:spPr/>
        <p:txBody>
          <a:bodyPr/>
          <a:lstStyle/>
          <a:p>
            <a:r>
              <a:rPr lang="en-US" smtClean="0"/>
              <a:t>Yasser Abdulhaleem Abdulkareem Almadany</a:t>
            </a:r>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13</a:t>
            </a:fld>
            <a:endParaRPr lang="ar-SA"/>
          </a:p>
        </p:txBody>
      </p:sp>
    </p:spTree>
    <p:extLst>
      <p:ext uri="{BB962C8B-B14F-4D97-AF65-F5344CB8AC3E}">
        <p14:creationId xmlns:p14="http://schemas.microsoft.com/office/powerpoint/2010/main" val="13217619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a:t>C++ else if Statement(cont'd.)</a:t>
            </a:r>
          </a:p>
        </p:txBody>
      </p:sp>
      <p:sp>
        <p:nvSpPr>
          <p:cNvPr id="3" name="Content Placeholder 2"/>
          <p:cNvSpPr>
            <a:spLocks noGrp="1"/>
          </p:cNvSpPr>
          <p:nvPr>
            <p:ph idx="1"/>
          </p:nvPr>
        </p:nvSpPr>
        <p:spPr/>
        <p:txBody>
          <a:bodyPr>
            <a:normAutofit lnSpcReduction="10000"/>
          </a:bodyPr>
          <a:lstStyle/>
          <a:p>
            <a:pPr algn="l" rtl="0"/>
            <a:r>
              <a:rPr lang="en-US" dirty="0"/>
              <a:t>Example explained</a:t>
            </a:r>
          </a:p>
          <a:p>
            <a:pPr algn="l" rtl="0"/>
            <a:r>
              <a:rPr lang="en-US" dirty="0"/>
              <a:t>In the example above, time (22) is greater than 10, so the first condition is false. The next condition, in the else if statement, is also false, so we move on to the else condition since condition1 and condition2 is both false - and print to the screen "Good evening".</a:t>
            </a:r>
          </a:p>
          <a:p>
            <a:pPr algn="l" rtl="0"/>
            <a:r>
              <a:rPr lang="en-US" dirty="0"/>
              <a:t>However, if the time was 14, our program would print "Good day."</a:t>
            </a:r>
          </a:p>
          <a:p>
            <a:pPr algn="l" rtl="0"/>
            <a:endParaRPr lang="en-US" dirty="0"/>
          </a:p>
        </p:txBody>
      </p:sp>
      <p:sp>
        <p:nvSpPr>
          <p:cNvPr id="4" name="Footer Placeholder 3"/>
          <p:cNvSpPr>
            <a:spLocks noGrp="1"/>
          </p:cNvSpPr>
          <p:nvPr>
            <p:ph type="ftr" sz="quarter" idx="11"/>
          </p:nvPr>
        </p:nvSpPr>
        <p:spPr/>
        <p:txBody>
          <a:bodyPr/>
          <a:lstStyle/>
          <a:p>
            <a:r>
              <a:rPr lang="en-US" smtClean="0"/>
              <a:t>Yasser Abdulhaleem Abdulkareem Almadany</a:t>
            </a:r>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14</a:t>
            </a:fld>
            <a:endParaRPr lang="ar-SA"/>
          </a:p>
        </p:txBody>
      </p:sp>
    </p:spTree>
    <p:extLst>
      <p:ext uri="{BB962C8B-B14F-4D97-AF65-F5344CB8AC3E}">
        <p14:creationId xmlns:p14="http://schemas.microsoft.com/office/powerpoint/2010/main" val="2450459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pPr rtl="0"/>
            <a:r>
              <a:rPr lang="en-US" dirty="0"/>
              <a:t>C++ Switch Statements</a:t>
            </a:r>
          </a:p>
        </p:txBody>
      </p:sp>
      <p:sp>
        <p:nvSpPr>
          <p:cNvPr id="3" name="Content Placeholder 2"/>
          <p:cNvSpPr>
            <a:spLocks noGrp="1"/>
          </p:cNvSpPr>
          <p:nvPr>
            <p:ph idx="1"/>
          </p:nvPr>
        </p:nvSpPr>
        <p:spPr>
          <a:xfrm>
            <a:off x="457200" y="980728"/>
            <a:ext cx="8229600" cy="5328592"/>
          </a:xfrm>
        </p:spPr>
        <p:txBody>
          <a:bodyPr>
            <a:normAutofit fontScale="92500" lnSpcReduction="20000"/>
          </a:bodyPr>
          <a:lstStyle/>
          <a:p>
            <a:pPr algn="l" rtl="0"/>
            <a:r>
              <a:rPr lang="en-US" dirty="0"/>
              <a:t>Use the </a:t>
            </a:r>
            <a:r>
              <a:rPr lang="en-US" dirty="0">
                <a:solidFill>
                  <a:srgbClr val="FF0000"/>
                </a:solidFill>
              </a:rPr>
              <a:t>switch statement </a:t>
            </a:r>
            <a:r>
              <a:rPr lang="en-US" dirty="0"/>
              <a:t>to select one of many code blocks to be executed</a:t>
            </a:r>
            <a:r>
              <a:rPr lang="en-US" dirty="0" smtClean="0"/>
              <a:t>.</a:t>
            </a:r>
          </a:p>
          <a:p>
            <a:pPr algn="l" rtl="0"/>
            <a:r>
              <a:rPr lang="en-US" dirty="0" smtClean="0"/>
              <a:t>Syntax:</a:t>
            </a:r>
          </a:p>
          <a:p>
            <a:pPr marL="400050" lvl="1" indent="0" algn="l" rtl="0">
              <a:buNone/>
            </a:pPr>
            <a:r>
              <a:rPr lang="en-US" dirty="0"/>
              <a:t>switch(expression) {</a:t>
            </a:r>
          </a:p>
          <a:p>
            <a:pPr marL="400050" lvl="1" indent="0" algn="l" rtl="0">
              <a:buNone/>
            </a:pPr>
            <a:r>
              <a:rPr lang="en-US" dirty="0"/>
              <a:t>  case x:</a:t>
            </a:r>
          </a:p>
          <a:p>
            <a:pPr marL="400050" lvl="1" indent="0" algn="l" rtl="0">
              <a:buNone/>
            </a:pPr>
            <a:r>
              <a:rPr lang="en-US" dirty="0"/>
              <a:t>    // code block</a:t>
            </a:r>
          </a:p>
          <a:p>
            <a:pPr marL="400050" lvl="1" indent="0" algn="l" rtl="0">
              <a:buNone/>
            </a:pPr>
            <a:r>
              <a:rPr lang="en-US" dirty="0"/>
              <a:t>    break;</a:t>
            </a:r>
          </a:p>
          <a:p>
            <a:pPr marL="400050" lvl="1" indent="0" algn="l" rtl="0">
              <a:buNone/>
            </a:pPr>
            <a:r>
              <a:rPr lang="en-US" dirty="0"/>
              <a:t>  case y:</a:t>
            </a:r>
          </a:p>
          <a:p>
            <a:pPr marL="400050" lvl="1" indent="0" algn="l" rtl="0">
              <a:buNone/>
            </a:pPr>
            <a:r>
              <a:rPr lang="en-US" dirty="0"/>
              <a:t>    // code block</a:t>
            </a:r>
          </a:p>
          <a:p>
            <a:pPr marL="400050" lvl="1" indent="0" algn="l" rtl="0">
              <a:buNone/>
            </a:pPr>
            <a:r>
              <a:rPr lang="en-US" dirty="0"/>
              <a:t>    break;</a:t>
            </a:r>
          </a:p>
          <a:p>
            <a:pPr marL="400050" lvl="1" indent="0" algn="l" rtl="0">
              <a:buNone/>
            </a:pPr>
            <a:r>
              <a:rPr lang="en-US" dirty="0"/>
              <a:t>  default:</a:t>
            </a:r>
          </a:p>
          <a:p>
            <a:pPr marL="400050" lvl="1" indent="0" algn="l" rtl="0">
              <a:buNone/>
            </a:pPr>
            <a:r>
              <a:rPr lang="en-US" dirty="0"/>
              <a:t>    // code block</a:t>
            </a:r>
          </a:p>
          <a:p>
            <a:pPr marL="400050" lvl="1" indent="0" algn="l" rtl="0">
              <a:buNone/>
            </a:pPr>
            <a:r>
              <a:rPr lang="en-US" dirty="0"/>
              <a:t>}</a:t>
            </a:r>
          </a:p>
        </p:txBody>
      </p:sp>
      <p:sp>
        <p:nvSpPr>
          <p:cNvPr id="4" name="Footer Placeholder 3"/>
          <p:cNvSpPr>
            <a:spLocks noGrp="1"/>
          </p:cNvSpPr>
          <p:nvPr>
            <p:ph type="ftr" sz="quarter" idx="11"/>
          </p:nvPr>
        </p:nvSpPr>
        <p:spPr/>
        <p:txBody>
          <a:bodyPr/>
          <a:lstStyle/>
          <a:p>
            <a:r>
              <a:rPr lang="en-US" smtClean="0"/>
              <a:t>Yasser Abdulhaleem Abdulkareem Almadany</a:t>
            </a:r>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15</a:t>
            </a:fld>
            <a:endParaRPr lang="ar-SA"/>
          </a:p>
        </p:txBody>
      </p:sp>
    </p:spTree>
    <p:extLst>
      <p:ext uri="{BB962C8B-B14F-4D97-AF65-F5344CB8AC3E}">
        <p14:creationId xmlns:p14="http://schemas.microsoft.com/office/powerpoint/2010/main" val="27888878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a:t>C++ Switch Statements(cont'd.)</a:t>
            </a:r>
          </a:p>
        </p:txBody>
      </p:sp>
      <p:sp>
        <p:nvSpPr>
          <p:cNvPr id="3" name="Content Placeholder 2"/>
          <p:cNvSpPr>
            <a:spLocks noGrp="1"/>
          </p:cNvSpPr>
          <p:nvPr>
            <p:ph idx="1"/>
          </p:nvPr>
        </p:nvSpPr>
        <p:spPr>
          <a:xfrm>
            <a:off x="457200" y="1196752"/>
            <a:ext cx="8229600" cy="5112568"/>
          </a:xfrm>
        </p:spPr>
        <p:txBody>
          <a:bodyPr/>
          <a:lstStyle/>
          <a:p>
            <a:pPr algn="l" rtl="0"/>
            <a:r>
              <a:rPr lang="en-US" dirty="0"/>
              <a:t>This is how it works</a:t>
            </a:r>
            <a:r>
              <a:rPr lang="en-US" dirty="0" smtClean="0"/>
              <a:t>:</a:t>
            </a:r>
          </a:p>
          <a:p>
            <a:pPr lvl="1" algn="l" rtl="0"/>
            <a:r>
              <a:rPr lang="en-US" sz="3200" dirty="0"/>
              <a:t>The </a:t>
            </a:r>
            <a:r>
              <a:rPr lang="en-US" sz="3200" dirty="0">
                <a:solidFill>
                  <a:srgbClr val="FF0000"/>
                </a:solidFill>
              </a:rPr>
              <a:t>switch</a:t>
            </a:r>
            <a:r>
              <a:rPr lang="en-US" sz="3200" dirty="0"/>
              <a:t> expression is evaluated </a:t>
            </a:r>
            <a:r>
              <a:rPr lang="en-US" sz="3200" dirty="0" smtClean="0"/>
              <a:t>once.</a:t>
            </a:r>
            <a:endParaRPr lang="en-US" sz="3200" dirty="0"/>
          </a:p>
          <a:p>
            <a:pPr lvl="1" algn="l" rtl="0"/>
            <a:r>
              <a:rPr lang="en-US" sz="3200" dirty="0"/>
              <a:t>The value of the expression is compared with the values of each </a:t>
            </a:r>
            <a:r>
              <a:rPr lang="en-US" sz="3200" dirty="0" smtClean="0">
                <a:solidFill>
                  <a:srgbClr val="FF0000"/>
                </a:solidFill>
              </a:rPr>
              <a:t>case</a:t>
            </a:r>
            <a:r>
              <a:rPr lang="en-US" sz="3200" dirty="0" smtClean="0"/>
              <a:t>.</a:t>
            </a:r>
            <a:endParaRPr lang="en-US" sz="3200" dirty="0"/>
          </a:p>
          <a:p>
            <a:pPr lvl="1" algn="l" rtl="0"/>
            <a:r>
              <a:rPr lang="en-US" sz="3200" dirty="0"/>
              <a:t>If there is a match, the associated block of code is </a:t>
            </a:r>
            <a:r>
              <a:rPr lang="en-US" sz="3200" dirty="0" smtClean="0"/>
              <a:t>executed.</a:t>
            </a:r>
            <a:endParaRPr lang="en-US" sz="3200" dirty="0"/>
          </a:p>
          <a:p>
            <a:pPr lvl="1" algn="l" rtl="0"/>
            <a:r>
              <a:rPr lang="en-US" sz="3200" dirty="0"/>
              <a:t>The </a:t>
            </a:r>
            <a:r>
              <a:rPr lang="en-US" sz="3200" dirty="0">
                <a:solidFill>
                  <a:srgbClr val="FF0000"/>
                </a:solidFill>
              </a:rPr>
              <a:t>break</a:t>
            </a:r>
            <a:r>
              <a:rPr lang="en-US" sz="3200" dirty="0"/>
              <a:t> and </a:t>
            </a:r>
            <a:r>
              <a:rPr lang="en-US" sz="3200" dirty="0">
                <a:solidFill>
                  <a:srgbClr val="FF0000"/>
                </a:solidFill>
              </a:rPr>
              <a:t>default</a:t>
            </a:r>
            <a:r>
              <a:rPr lang="en-US" sz="3200" dirty="0"/>
              <a:t> keywords are optional, and will be described later in this </a:t>
            </a:r>
            <a:r>
              <a:rPr lang="en-US" sz="3200" dirty="0" smtClean="0"/>
              <a:t>chapter.</a:t>
            </a:r>
            <a:endParaRPr lang="en-US" sz="3200" dirty="0"/>
          </a:p>
        </p:txBody>
      </p:sp>
      <p:sp>
        <p:nvSpPr>
          <p:cNvPr id="4" name="Footer Placeholder 3"/>
          <p:cNvSpPr>
            <a:spLocks noGrp="1"/>
          </p:cNvSpPr>
          <p:nvPr>
            <p:ph type="ftr" sz="quarter" idx="11"/>
          </p:nvPr>
        </p:nvSpPr>
        <p:spPr/>
        <p:txBody>
          <a:bodyPr/>
          <a:lstStyle/>
          <a:p>
            <a:r>
              <a:rPr lang="en-US" smtClean="0"/>
              <a:t>Yasser Abdulhaleem Abdulkareem Almadany</a:t>
            </a:r>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16</a:t>
            </a:fld>
            <a:endParaRPr lang="ar-SA"/>
          </a:p>
        </p:txBody>
      </p:sp>
    </p:spTree>
    <p:extLst>
      <p:ext uri="{BB962C8B-B14F-4D97-AF65-F5344CB8AC3E}">
        <p14:creationId xmlns:p14="http://schemas.microsoft.com/office/powerpoint/2010/main" val="14826536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US" dirty="0"/>
              <a:t>C++ Switch Statements(cont'd.)</a:t>
            </a:r>
          </a:p>
        </p:txBody>
      </p:sp>
      <p:sp>
        <p:nvSpPr>
          <p:cNvPr id="3" name="Content Placeholder 2"/>
          <p:cNvSpPr>
            <a:spLocks noGrp="1"/>
          </p:cNvSpPr>
          <p:nvPr>
            <p:ph idx="1"/>
          </p:nvPr>
        </p:nvSpPr>
        <p:spPr>
          <a:xfrm>
            <a:off x="457200" y="1052736"/>
            <a:ext cx="8229600" cy="5256584"/>
          </a:xfrm>
        </p:spPr>
        <p:txBody>
          <a:bodyPr>
            <a:normAutofit fontScale="70000" lnSpcReduction="20000"/>
          </a:bodyPr>
          <a:lstStyle/>
          <a:p>
            <a:pPr algn="l" rtl="0"/>
            <a:r>
              <a:rPr lang="en-US" dirty="0"/>
              <a:t>The example below uses the weekday number to calculate the weekday name</a:t>
            </a:r>
            <a:r>
              <a:rPr lang="en-US" dirty="0" smtClean="0"/>
              <a:t>:</a:t>
            </a:r>
          </a:p>
          <a:p>
            <a:pPr marL="0" indent="0" algn="l" rtl="0">
              <a:buNone/>
            </a:pPr>
            <a:r>
              <a:rPr lang="en-US" dirty="0"/>
              <a:t>#include &lt;</a:t>
            </a:r>
            <a:r>
              <a:rPr lang="en-US" dirty="0" err="1"/>
              <a:t>iostream</a:t>
            </a:r>
            <a:r>
              <a:rPr lang="en-US" dirty="0"/>
              <a:t>&gt;</a:t>
            </a:r>
          </a:p>
          <a:p>
            <a:pPr marL="0" indent="0" algn="l" rtl="0">
              <a:buNone/>
            </a:pPr>
            <a:r>
              <a:rPr lang="en-US" dirty="0"/>
              <a:t>using namespace </a:t>
            </a:r>
            <a:r>
              <a:rPr lang="en-US" dirty="0" err="1"/>
              <a:t>std</a:t>
            </a:r>
            <a:r>
              <a:rPr lang="en-US" dirty="0"/>
              <a:t>;</a:t>
            </a:r>
          </a:p>
          <a:p>
            <a:pPr marL="0" indent="0" algn="l" rtl="0">
              <a:buNone/>
            </a:pPr>
            <a:r>
              <a:rPr lang="en-US" dirty="0" err="1" smtClean="0"/>
              <a:t>int</a:t>
            </a:r>
            <a:r>
              <a:rPr lang="en-US" dirty="0" smtClean="0"/>
              <a:t> </a:t>
            </a:r>
            <a:r>
              <a:rPr lang="en-US" dirty="0"/>
              <a:t>main</a:t>
            </a:r>
            <a:r>
              <a:rPr lang="en-US" dirty="0" smtClean="0"/>
              <a:t>()</a:t>
            </a:r>
          </a:p>
          <a:p>
            <a:pPr marL="0" indent="0" algn="l" rtl="0">
              <a:buNone/>
            </a:pPr>
            <a:r>
              <a:rPr lang="en-US" dirty="0" smtClean="0"/>
              <a:t>{</a:t>
            </a:r>
            <a:endParaRPr lang="en-US" dirty="0"/>
          </a:p>
          <a:p>
            <a:pPr marL="0" indent="0" algn="l" rtl="0">
              <a:buNone/>
            </a:pPr>
            <a:r>
              <a:rPr lang="en-US" dirty="0"/>
              <a:t>  </a:t>
            </a:r>
            <a:r>
              <a:rPr lang="en-US" dirty="0" err="1"/>
              <a:t>int</a:t>
            </a:r>
            <a:r>
              <a:rPr lang="en-US" dirty="0"/>
              <a:t> day = 4;</a:t>
            </a:r>
          </a:p>
          <a:p>
            <a:pPr marL="0" indent="0" algn="l" rtl="0">
              <a:buNone/>
            </a:pPr>
            <a:r>
              <a:rPr lang="en-US" dirty="0"/>
              <a:t>  switch (day</a:t>
            </a:r>
            <a:r>
              <a:rPr lang="en-US" dirty="0" smtClean="0"/>
              <a:t>)</a:t>
            </a:r>
          </a:p>
          <a:p>
            <a:pPr marL="0" indent="0" algn="l" rtl="0">
              <a:buNone/>
            </a:pPr>
            <a:r>
              <a:rPr lang="en-US" dirty="0" smtClean="0"/>
              <a:t> </a:t>
            </a:r>
            <a:r>
              <a:rPr lang="en-US" dirty="0"/>
              <a:t>{</a:t>
            </a:r>
          </a:p>
          <a:p>
            <a:pPr marL="0" indent="0" algn="l" rtl="0">
              <a:buNone/>
            </a:pPr>
            <a:r>
              <a:rPr lang="en-US" dirty="0"/>
              <a:t>  case 1:</a:t>
            </a:r>
          </a:p>
          <a:p>
            <a:pPr marL="0" indent="0" algn="l" rtl="0">
              <a:buNone/>
            </a:pPr>
            <a:r>
              <a:rPr lang="en-US" dirty="0"/>
              <a:t>    </a:t>
            </a:r>
            <a:r>
              <a:rPr lang="en-US" dirty="0" err="1"/>
              <a:t>cout</a:t>
            </a:r>
            <a:r>
              <a:rPr lang="en-US" dirty="0"/>
              <a:t> &lt;&lt; "Monday";</a:t>
            </a:r>
          </a:p>
          <a:p>
            <a:pPr marL="0" indent="0" algn="l" rtl="0">
              <a:buNone/>
            </a:pPr>
            <a:r>
              <a:rPr lang="en-US" dirty="0"/>
              <a:t>    break;</a:t>
            </a:r>
          </a:p>
          <a:p>
            <a:pPr marL="0" indent="0" algn="l" rtl="0">
              <a:buNone/>
            </a:pPr>
            <a:r>
              <a:rPr lang="en-US" dirty="0"/>
              <a:t>  case 2:</a:t>
            </a:r>
          </a:p>
          <a:p>
            <a:pPr marL="0" indent="0" algn="l" rtl="0">
              <a:buNone/>
            </a:pPr>
            <a:r>
              <a:rPr lang="en-US" dirty="0"/>
              <a:t>    </a:t>
            </a:r>
            <a:r>
              <a:rPr lang="en-US" dirty="0" err="1"/>
              <a:t>cout</a:t>
            </a:r>
            <a:r>
              <a:rPr lang="en-US" dirty="0"/>
              <a:t> &lt;&lt; "Tuesday";</a:t>
            </a:r>
          </a:p>
          <a:p>
            <a:pPr marL="0" indent="0" algn="l" rtl="0">
              <a:buNone/>
            </a:pPr>
            <a:r>
              <a:rPr lang="en-US" dirty="0"/>
              <a:t>    break;</a:t>
            </a:r>
          </a:p>
        </p:txBody>
      </p:sp>
      <p:sp>
        <p:nvSpPr>
          <p:cNvPr id="4" name="Footer Placeholder 3"/>
          <p:cNvSpPr>
            <a:spLocks noGrp="1"/>
          </p:cNvSpPr>
          <p:nvPr>
            <p:ph type="ftr" sz="quarter" idx="11"/>
          </p:nvPr>
        </p:nvSpPr>
        <p:spPr/>
        <p:txBody>
          <a:bodyPr/>
          <a:lstStyle/>
          <a:p>
            <a:r>
              <a:rPr lang="en-US" smtClean="0"/>
              <a:t>Yasser Abdulhaleem Abdulkareem Almadany</a:t>
            </a:r>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17</a:t>
            </a:fld>
            <a:endParaRPr lang="ar-SA"/>
          </a:p>
        </p:txBody>
      </p:sp>
    </p:spTree>
    <p:extLst>
      <p:ext uri="{BB962C8B-B14F-4D97-AF65-F5344CB8AC3E}">
        <p14:creationId xmlns:p14="http://schemas.microsoft.com/office/powerpoint/2010/main" val="15986538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pPr rtl="0"/>
            <a:r>
              <a:rPr lang="en-US" dirty="0"/>
              <a:t>C++ Switch Statements(cont'd.)</a:t>
            </a:r>
          </a:p>
        </p:txBody>
      </p:sp>
      <p:sp>
        <p:nvSpPr>
          <p:cNvPr id="3" name="Content Placeholder 2"/>
          <p:cNvSpPr>
            <a:spLocks noGrp="1"/>
          </p:cNvSpPr>
          <p:nvPr>
            <p:ph idx="1"/>
          </p:nvPr>
        </p:nvSpPr>
        <p:spPr>
          <a:xfrm>
            <a:off x="457200" y="1124744"/>
            <a:ext cx="8229600" cy="5184576"/>
          </a:xfrm>
        </p:spPr>
        <p:txBody>
          <a:bodyPr>
            <a:normAutofit fontScale="55000" lnSpcReduction="20000"/>
          </a:bodyPr>
          <a:lstStyle/>
          <a:p>
            <a:pPr marL="0" indent="0" algn="l" rtl="0">
              <a:buNone/>
            </a:pPr>
            <a:r>
              <a:rPr lang="en-US" dirty="0"/>
              <a:t>case 3:</a:t>
            </a:r>
          </a:p>
          <a:p>
            <a:pPr marL="0" indent="0" algn="l" rtl="0">
              <a:buNone/>
            </a:pPr>
            <a:r>
              <a:rPr lang="en-US" dirty="0"/>
              <a:t>    </a:t>
            </a:r>
            <a:r>
              <a:rPr lang="en-US" dirty="0" err="1"/>
              <a:t>cout</a:t>
            </a:r>
            <a:r>
              <a:rPr lang="en-US" dirty="0"/>
              <a:t> &lt;&lt; "Wednesday";</a:t>
            </a:r>
          </a:p>
          <a:p>
            <a:pPr marL="0" indent="0" algn="l" rtl="0">
              <a:buNone/>
            </a:pPr>
            <a:r>
              <a:rPr lang="en-US" dirty="0"/>
              <a:t>    break;</a:t>
            </a:r>
          </a:p>
          <a:p>
            <a:pPr marL="0" indent="0" algn="l" rtl="0">
              <a:buNone/>
            </a:pPr>
            <a:r>
              <a:rPr lang="en-US" dirty="0"/>
              <a:t>  case 4:</a:t>
            </a:r>
          </a:p>
          <a:p>
            <a:pPr marL="0" indent="0" algn="l" rtl="0">
              <a:buNone/>
            </a:pPr>
            <a:r>
              <a:rPr lang="en-US" dirty="0"/>
              <a:t>    </a:t>
            </a:r>
            <a:r>
              <a:rPr lang="en-US" dirty="0" err="1"/>
              <a:t>cout</a:t>
            </a:r>
            <a:r>
              <a:rPr lang="en-US" dirty="0"/>
              <a:t> &lt;&lt; "Thursday";</a:t>
            </a:r>
          </a:p>
          <a:p>
            <a:pPr marL="0" indent="0" algn="l" rtl="0">
              <a:buNone/>
            </a:pPr>
            <a:r>
              <a:rPr lang="en-US" dirty="0"/>
              <a:t>    break;</a:t>
            </a:r>
          </a:p>
          <a:p>
            <a:pPr marL="0" indent="0" algn="l" rtl="0">
              <a:buNone/>
            </a:pPr>
            <a:r>
              <a:rPr lang="en-US" dirty="0"/>
              <a:t>  case 5:</a:t>
            </a:r>
          </a:p>
          <a:p>
            <a:pPr marL="0" indent="0" algn="l" rtl="0">
              <a:buNone/>
            </a:pPr>
            <a:r>
              <a:rPr lang="en-US" dirty="0"/>
              <a:t>    </a:t>
            </a:r>
            <a:r>
              <a:rPr lang="en-US" dirty="0" err="1"/>
              <a:t>cout</a:t>
            </a:r>
            <a:r>
              <a:rPr lang="en-US" dirty="0"/>
              <a:t> &lt;&lt; "Friday";</a:t>
            </a:r>
          </a:p>
          <a:p>
            <a:pPr marL="0" indent="0" algn="l" rtl="0">
              <a:buNone/>
            </a:pPr>
            <a:r>
              <a:rPr lang="en-US" dirty="0"/>
              <a:t>    break;</a:t>
            </a:r>
          </a:p>
          <a:p>
            <a:pPr marL="0" indent="0" algn="l" rtl="0">
              <a:buNone/>
            </a:pPr>
            <a:r>
              <a:rPr lang="en-US" dirty="0"/>
              <a:t>  case 6:</a:t>
            </a:r>
          </a:p>
          <a:p>
            <a:pPr marL="0" indent="0" algn="l" rtl="0">
              <a:buNone/>
            </a:pPr>
            <a:r>
              <a:rPr lang="en-US" dirty="0"/>
              <a:t>    </a:t>
            </a:r>
            <a:r>
              <a:rPr lang="en-US" dirty="0" err="1"/>
              <a:t>cout</a:t>
            </a:r>
            <a:r>
              <a:rPr lang="en-US" dirty="0"/>
              <a:t> &lt;&lt; "Saturday";</a:t>
            </a:r>
          </a:p>
          <a:p>
            <a:pPr marL="0" indent="0" algn="l" rtl="0">
              <a:buNone/>
            </a:pPr>
            <a:r>
              <a:rPr lang="en-US" dirty="0"/>
              <a:t>   break;</a:t>
            </a:r>
          </a:p>
          <a:p>
            <a:pPr marL="0" indent="0" algn="l" rtl="0">
              <a:buNone/>
            </a:pPr>
            <a:r>
              <a:rPr lang="en-US" dirty="0"/>
              <a:t>  case 7:</a:t>
            </a:r>
          </a:p>
          <a:p>
            <a:pPr marL="0" indent="0" algn="l" rtl="0">
              <a:buNone/>
            </a:pPr>
            <a:r>
              <a:rPr lang="en-US" dirty="0"/>
              <a:t>    </a:t>
            </a:r>
            <a:r>
              <a:rPr lang="en-US" dirty="0" err="1"/>
              <a:t>cout</a:t>
            </a:r>
            <a:r>
              <a:rPr lang="en-US" dirty="0"/>
              <a:t> &lt;&lt; "Sunday";</a:t>
            </a:r>
          </a:p>
          <a:p>
            <a:pPr marL="0" indent="0" algn="l" rtl="0">
              <a:buNone/>
            </a:pPr>
            <a:r>
              <a:rPr lang="en-US" dirty="0"/>
              <a:t>    break;</a:t>
            </a:r>
          </a:p>
          <a:p>
            <a:pPr marL="0" indent="0" algn="l" rtl="0">
              <a:buNone/>
            </a:pPr>
            <a:r>
              <a:rPr lang="en-US" dirty="0"/>
              <a:t>  }</a:t>
            </a:r>
          </a:p>
          <a:p>
            <a:pPr marL="0" indent="0" algn="l" rtl="0">
              <a:buNone/>
            </a:pPr>
            <a:r>
              <a:rPr lang="en-US" dirty="0"/>
              <a:t>  return 0;</a:t>
            </a:r>
          </a:p>
          <a:p>
            <a:pPr marL="0" indent="0" algn="l" rtl="0">
              <a:buNone/>
            </a:pPr>
            <a:r>
              <a:rPr lang="en-US" dirty="0"/>
              <a:t>}</a:t>
            </a:r>
          </a:p>
          <a:p>
            <a:pPr marL="0" indent="0" algn="l" rtl="0">
              <a:buNone/>
            </a:pPr>
            <a:endParaRPr lang="en-US" dirty="0"/>
          </a:p>
        </p:txBody>
      </p:sp>
      <p:sp>
        <p:nvSpPr>
          <p:cNvPr id="4" name="Footer Placeholder 3"/>
          <p:cNvSpPr>
            <a:spLocks noGrp="1"/>
          </p:cNvSpPr>
          <p:nvPr>
            <p:ph type="ftr" sz="quarter" idx="11"/>
          </p:nvPr>
        </p:nvSpPr>
        <p:spPr/>
        <p:txBody>
          <a:bodyPr/>
          <a:lstStyle/>
          <a:p>
            <a:r>
              <a:rPr lang="en-US" smtClean="0"/>
              <a:t>Yasser Abdulhaleem Abdulkareem Almadany</a:t>
            </a:r>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18</a:t>
            </a:fld>
            <a:endParaRPr lang="ar-SA"/>
          </a:p>
        </p:txBody>
      </p:sp>
    </p:spTree>
    <p:extLst>
      <p:ext uri="{BB962C8B-B14F-4D97-AF65-F5344CB8AC3E}">
        <p14:creationId xmlns:p14="http://schemas.microsoft.com/office/powerpoint/2010/main" val="345916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US" dirty="0"/>
              <a:t>The break Keyword</a:t>
            </a:r>
          </a:p>
        </p:txBody>
      </p:sp>
      <p:sp>
        <p:nvSpPr>
          <p:cNvPr id="3" name="Content Placeholder 2"/>
          <p:cNvSpPr>
            <a:spLocks noGrp="1"/>
          </p:cNvSpPr>
          <p:nvPr>
            <p:ph idx="1"/>
          </p:nvPr>
        </p:nvSpPr>
        <p:spPr>
          <a:xfrm>
            <a:off x="457200" y="980728"/>
            <a:ext cx="8229600" cy="5400600"/>
          </a:xfrm>
        </p:spPr>
        <p:txBody>
          <a:bodyPr>
            <a:normAutofit/>
          </a:bodyPr>
          <a:lstStyle/>
          <a:p>
            <a:pPr algn="l" rtl="0"/>
            <a:r>
              <a:rPr lang="en-US" dirty="0"/>
              <a:t>When C++ reaches a </a:t>
            </a:r>
            <a:r>
              <a:rPr lang="en-US" dirty="0">
                <a:solidFill>
                  <a:srgbClr val="FF0000"/>
                </a:solidFill>
              </a:rPr>
              <a:t>break</a:t>
            </a:r>
            <a:r>
              <a:rPr lang="en-US" dirty="0"/>
              <a:t> keyword, it breaks out of the switch block.</a:t>
            </a:r>
          </a:p>
          <a:p>
            <a:pPr algn="l" rtl="0"/>
            <a:r>
              <a:rPr lang="en-US" dirty="0" smtClean="0"/>
              <a:t>This </a:t>
            </a:r>
            <a:r>
              <a:rPr lang="en-US" dirty="0"/>
              <a:t>will stop the execution of more code and case testing inside the block.</a:t>
            </a:r>
          </a:p>
          <a:p>
            <a:pPr algn="l" rtl="0"/>
            <a:r>
              <a:rPr lang="en-US" dirty="0" smtClean="0"/>
              <a:t>When </a:t>
            </a:r>
            <a:r>
              <a:rPr lang="en-US" dirty="0"/>
              <a:t>a match is found, and the job is done, it's time for a break. There is no need for more testing.</a:t>
            </a:r>
          </a:p>
          <a:p>
            <a:pPr algn="l" rtl="0"/>
            <a:r>
              <a:rPr lang="en-US" dirty="0" smtClean="0"/>
              <a:t>A </a:t>
            </a:r>
            <a:r>
              <a:rPr lang="en-US" dirty="0"/>
              <a:t>break can save a lot of execution time because it "ignores" the execution of all the rest of the code in the switch block.</a:t>
            </a:r>
          </a:p>
        </p:txBody>
      </p:sp>
      <p:sp>
        <p:nvSpPr>
          <p:cNvPr id="4" name="Footer Placeholder 3"/>
          <p:cNvSpPr>
            <a:spLocks noGrp="1"/>
          </p:cNvSpPr>
          <p:nvPr>
            <p:ph type="ftr" sz="quarter" idx="11"/>
          </p:nvPr>
        </p:nvSpPr>
        <p:spPr/>
        <p:txBody>
          <a:bodyPr/>
          <a:lstStyle/>
          <a:p>
            <a:r>
              <a:rPr lang="en-US" smtClean="0"/>
              <a:t>Yasser Abdulhaleem Abdulkareem Almadany</a:t>
            </a:r>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19</a:t>
            </a:fld>
            <a:endParaRPr lang="ar-SA"/>
          </a:p>
        </p:txBody>
      </p:sp>
    </p:spTree>
    <p:extLst>
      <p:ext uri="{BB962C8B-B14F-4D97-AF65-F5344CB8AC3E}">
        <p14:creationId xmlns:p14="http://schemas.microsoft.com/office/powerpoint/2010/main" val="25883180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784976" cy="850106"/>
          </a:xfrm>
        </p:spPr>
        <p:txBody>
          <a:bodyPr>
            <a:normAutofit/>
          </a:bodyPr>
          <a:lstStyle/>
          <a:p>
            <a:pPr rtl="0"/>
            <a:r>
              <a:rPr lang="en-US" dirty="0"/>
              <a:t>C++ Conditions and If </a:t>
            </a:r>
            <a:r>
              <a:rPr lang="en-US" dirty="0" smtClean="0"/>
              <a:t>Statements</a:t>
            </a:r>
            <a:endParaRPr lang="en-US" dirty="0"/>
          </a:p>
        </p:txBody>
      </p:sp>
      <p:sp>
        <p:nvSpPr>
          <p:cNvPr id="3" name="Content Placeholder 2"/>
          <p:cNvSpPr>
            <a:spLocks noGrp="1"/>
          </p:cNvSpPr>
          <p:nvPr>
            <p:ph idx="1"/>
          </p:nvPr>
        </p:nvSpPr>
        <p:spPr>
          <a:xfrm>
            <a:off x="457200" y="1268760"/>
            <a:ext cx="8229600" cy="4968552"/>
          </a:xfrm>
        </p:spPr>
        <p:txBody>
          <a:bodyPr>
            <a:normAutofit lnSpcReduction="10000"/>
          </a:bodyPr>
          <a:lstStyle/>
          <a:p>
            <a:pPr algn="l" rtl="0"/>
            <a:r>
              <a:rPr lang="en-US" dirty="0"/>
              <a:t>C++ supports the usual logical conditions from mathematics</a:t>
            </a:r>
            <a:r>
              <a:rPr lang="en-US" dirty="0" smtClean="0"/>
              <a:t>:</a:t>
            </a:r>
          </a:p>
          <a:p>
            <a:pPr marL="857250" lvl="1" indent="-457200" algn="l" rtl="0">
              <a:buFont typeface="Courier New" panose="02070309020205020404" pitchFamily="49" charset="0"/>
              <a:buChar char="o"/>
            </a:pPr>
            <a:r>
              <a:rPr lang="en-US" dirty="0"/>
              <a:t>Less than: a &lt; b</a:t>
            </a:r>
          </a:p>
          <a:p>
            <a:pPr marL="857250" lvl="1" indent="-457200" algn="l" rtl="0">
              <a:buFont typeface="Courier New" panose="02070309020205020404" pitchFamily="49" charset="0"/>
              <a:buChar char="o"/>
            </a:pPr>
            <a:r>
              <a:rPr lang="en-US" dirty="0"/>
              <a:t>Less than or equal to: a &lt;= b</a:t>
            </a:r>
          </a:p>
          <a:p>
            <a:pPr marL="857250" lvl="1" indent="-457200" algn="l" rtl="0">
              <a:buFont typeface="Courier New" panose="02070309020205020404" pitchFamily="49" charset="0"/>
              <a:buChar char="o"/>
            </a:pPr>
            <a:r>
              <a:rPr lang="en-US" dirty="0"/>
              <a:t>Greater than: a &gt; b</a:t>
            </a:r>
          </a:p>
          <a:p>
            <a:pPr marL="857250" lvl="1" indent="-457200" algn="l" rtl="0">
              <a:buFont typeface="Courier New" panose="02070309020205020404" pitchFamily="49" charset="0"/>
              <a:buChar char="o"/>
            </a:pPr>
            <a:r>
              <a:rPr lang="en-US" dirty="0"/>
              <a:t>Greater than or equal to: a &gt;= b</a:t>
            </a:r>
          </a:p>
          <a:p>
            <a:pPr marL="857250" lvl="1" indent="-457200" algn="l" rtl="0">
              <a:buFont typeface="Courier New" panose="02070309020205020404" pitchFamily="49" charset="0"/>
              <a:buChar char="o"/>
            </a:pPr>
            <a:r>
              <a:rPr lang="en-US" dirty="0"/>
              <a:t>Equal to a == b</a:t>
            </a:r>
          </a:p>
          <a:p>
            <a:pPr marL="857250" lvl="1" indent="-457200" algn="l" rtl="0">
              <a:buFont typeface="Courier New" panose="02070309020205020404" pitchFamily="49" charset="0"/>
              <a:buChar char="o"/>
            </a:pPr>
            <a:r>
              <a:rPr lang="en-US" dirty="0" smtClean="0"/>
              <a:t>Not </a:t>
            </a:r>
            <a:r>
              <a:rPr lang="en-US" dirty="0"/>
              <a:t>Equal to: a != </a:t>
            </a:r>
            <a:r>
              <a:rPr lang="en-US" dirty="0" smtClean="0"/>
              <a:t>b</a:t>
            </a:r>
          </a:p>
          <a:p>
            <a:pPr marL="342900" lvl="1" indent="-342900" algn="l" rtl="0">
              <a:buFont typeface="Arial" pitchFamily="34" charset="0"/>
              <a:buChar char="•"/>
            </a:pPr>
            <a:r>
              <a:rPr lang="en-US" sz="3200" dirty="0"/>
              <a:t>You can use these conditions to perform different actions for different decisions.</a:t>
            </a:r>
          </a:p>
        </p:txBody>
      </p:sp>
      <p:sp>
        <p:nvSpPr>
          <p:cNvPr id="4" name="Footer Placeholder 3"/>
          <p:cNvSpPr>
            <a:spLocks noGrp="1"/>
          </p:cNvSpPr>
          <p:nvPr>
            <p:ph type="ftr" sz="quarter" idx="11"/>
          </p:nvPr>
        </p:nvSpPr>
        <p:spPr/>
        <p:txBody>
          <a:bodyPr/>
          <a:lstStyle/>
          <a:p>
            <a:r>
              <a:rPr lang="en-US" smtClean="0"/>
              <a:t>Yasser Abdulhaleem Abdulkareem Almadany</a:t>
            </a:r>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2</a:t>
            </a:fld>
            <a:endParaRPr lang="ar-SA"/>
          </a:p>
        </p:txBody>
      </p:sp>
    </p:spTree>
    <p:extLst>
      <p:ext uri="{BB962C8B-B14F-4D97-AF65-F5344CB8AC3E}">
        <p14:creationId xmlns:p14="http://schemas.microsoft.com/office/powerpoint/2010/main" val="14189438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pPr rtl="0"/>
            <a:r>
              <a:rPr lang="en-US" dirty="0"/>
              <a:t>The default Keyword</a:t>
            </a:r>
          </a:p>
        </p:txBody>
      </p:sp>
      <p:sp>
        <p:nvSpPr>
          <p:cNvPr id="3" name="Content Placeholder 2"/>
          <p:cNvSpPr>
            <a:spLocks noGrp="1"/>
          </p:cNvSpPr>
          <p:nvPr>
            <p:ph idx="1"/>
          </p:nvPr>
        </p:nvSpPr>
        <p:spPr>
          <a:xfrm>
            <a:off x="457200" y="980728"/>
            <a:ext cx="8229600" cy="5328592"/>
          </a:xfrm>
        </p:spPr>
        <p:txBody>
          <a:bodyPr>
            <a:normAutofit fontScale="92500" lnSpcReduction="10000"/>
          </a:bodyPr>
          <a:lstStyle/>
          <a:p>
            <a:pPr algn="l" rtl="0"/>
            <a:r>
              <a:rPr lang="en-US" dirty="0"/>
              <a:t>The </a:t>
            </a:r>
            <a:r>
              <a:rPr lang="en-US" dirty="0">
                <a:solidFill>
                  <a:srgbClr val="FF0000"/>
                </a:solidFill>
              </a:rPr>
              <a:t>default</a:t>
            </a:r>
            <a:r>
              <a:rPr lang="en-US" dirty="0"/>
              <a:t> keyword specifies some code to run if there is no case match</a:t>
            </a:r>
            <a:r>
              <a:rPr lang="en-US" dirty="0" smtClean="0"/>
              <a:t>:</a:t>
            </a:r>
          </a:p>
          <a:p>
            <a:pPr algn="l" rtl="0"/>
            <a:r>
              <a:rPr lang="en-US" dirty="0"/>
              <a:t>Note: The default keyword must be used as the last statement in the switch, and it does not need a break</a:t>
            </a:r>
            <a:r>
              <a:rPr lang="en-US" dirty="0" smtClean="0"/>
              <a:t>.</a:t>
            </a:r>
          </a:p>
          <a:p>
            <a:pPr algn="l" rtl="0"/>
            <a:r>
              <a:rPr lang="en-US" dirty="0" smtClean="0"/>
              <a:t>Example:</a:t>
            </a:r>
          </a:p>
          <a:p>
            <a:pPr marL="0" indent="0" algn="l" rtl="0">
              <a:buNone/>
            </a:pPr>
            <a:r>
              <a:rPr lang="en-US" dirty="0"/>
              <a:t>#include &lt;</a:t>
            </a:r>
            <a:r>
              <a:rPr lang="en-US" dirty="0" err="1"/>
              <a:t>iostream</a:t>
            </a:r>
            <a:r>
              <a:rPr lang="en-US" dirty="0"/>
              <a:t>&gt;</a:t>
            </a:r>
          </a:p>
          <a:p>
            <a:pPr marL="0" indent="0" algn="l" rtl="0">
              <a:buNone/>
            </a:pPr>
            <a:r>
              <a:rPr lang="en-US" dirty="0"/>
              <a:t>using namespace </a:t>
            </a:r>
            <a:r>
              <a:rPr lang="en-US" dirty="0" err="1"/>
              <a:t>std</a:t>
            </a:r>
            <a:r>
              <a:rPr lang="en-US" dirty="0"/>
              <a:t>;</a:t>
            </a:r>
          </a:p>
          <a:p>
            <a:pPr marL="0" indent="0" algn="l" rtl="0">
              <a:buNone/>
            </a:pPr>
            <a:r>
              <a:rPr lang="en-US" dirty="0" err="1" smtClean="0"/>
              <a:t>int</a:t>
            </a:r>
            <a:r>
              <a:rPr lang="en-US" dirty="0" smtClean="0"/>
              <a:t> </a:t>
            </a:r>
            <a:r>
              <a:rPr lang="en-US" dirty="0"/>
              <a:t>main() </a:t>
            </a:r>
            <a:endParaRPr lang="en-US" dirty="0" smtClean="0"/>
          </a:p>
          <a:p>
            <a:pPr marL="0" indent="0" algn="l" rtl="0">
              <a:buNone/>
            </a:pPr>
            <a:r>
              <a:rPr lang="en-US" dirty="0" smtClean="0"/>
              <a:t>{</a:t>
            </a:r>
            <a:endParaRPr lang="en-US" dirty="0"/>
          </a:p>
          <a:p>
            <a:pPr marL="0" indent="0" algn="l" rtl="0">
              <a:buNone/>
            </a:pPr>
            <a:r>
              <a:rPr lang="en-US" dirty="0"/>
              <a:t>  </a:t>
            </a:r>
            <a:r>
              <a:rPr lang="en-US" dirty="0" err="1"/>
              <a:t>int</a:t>
            </a:r>
            <a:r>
              <a:rPr lang="en-US" dirty="0"/>
              <a:t> day = 4;</a:t>
            </a:r>
          </a:p>
        </p:txBody>
      </p:sp>
      <p:sp>
        <p:nvSpPr>
          <p:cNvPr id="4" name="Footer Placeholder 3"/>
          <p:cNvSpPr>
            <a:spLocks noGrp="1"/>
          </p:cNvSpPr>
          <p:nvPr>
            <p:ph type="ftr" sz="quarter" idx="11"/>
          </p:nvPr>
        </p:nvSpPr>
        <p:spPr/>
        <p:txBody>
          <a:bodyPr/>
          <a:lstStyle/>
          <a:p>
            <a:r>
              <a:rPr lang="en-US" smtClean="0"/>
              <a:t>Yasser Abdulhaleem Abdulkareem Almadany</a:t>
            </a:r>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20</a:t>
            </a:fld>
            <a:endParaRPr lang="ar-SA"/>
          </a:p>
        </p:txBody>
      </p:sp>
    </p:spTree>
    <p:extLst>
      <p:ext uri="{BB962C8B-B14F-4D97-AF65-F5344CB8AC3E}">
        <p14:creationId xmlns:p14="http://schemas.microsoft.com/office/powerpoint/2010/main" val="36854509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pPr rtl="0"/>
            <a:r>
              <a:rPr lang="en-US" dirty="0"/>
              <a:t>The default Keyword(cont'd.)</a:t>
            </a:r>
          </a:p>
        </p:txBody>
      </p:sp>
      <p:sp>
        <p:nvSpPr>
          <p:cNvPr id="3" name="Content Placeholder 2"/>
          <p:cNvSpPr>
            <a:spLocks noGrp="1"/>
          </p:cNvSpPr>
          <p:nvPr>
            <p:ph idx="1"/>
          </p:nvPr>
        </p:nvSpPr>
        <p:spPr>
          <a:xfrm>
            <a:off x="457200" y="980728"/>
            <a:ext cx="8229600" cy="5145435"/>
          </a:xfrm>
        </p:spPr>
        <p:txBody>
          <a:bodyPr>
            <a:normAutofit fontScale="85000" lnSpcReduction="20000"/>
          </a:bodyPr>
          <a:lstStyle/>
          <a:p>
            <a:pPr marL="0" indent="0" algn="l" rtl="0">
              <a:buNone/>
            </a:pPr>
            <a:r>
              <a:rPr lang="en-US" dirty="0"/>
              <a:t>switch (day) {</a:t>
            </a:r>
          </a:p>
          <a:p>
            <a:pPr marL="0" indent="0" algn="l" rtl="0">
              <a:buNone/>
            </a:pPr>
            <a:r>
              <a:rPr lang="en-US" dirty="0"/>
              <a:t>    case 6:</a:t>
            </a:r>
          </a:p>
          <a:p>
            <a:pPr marL="0" indent="0" algn="l" rtl="0">
              <a:buNone/>
            </a:pPr>
            <a:r>
              <a:rPr lang="en-US" dirty="0"/>
              <a:t>      </a:t>
            </a:r>
            <a:r>
              <a:rPr lang="en-US" dirty="0" err="1"/>
              <a:t>cout</a:t>
            </a:r>
            <a:r>
              <a:rPr lang="en-US" dirty="0"/>
              <a:t> &lt;&lt; "Today is Saturday";</a:t>
            </a:r>
          </a:p>
          <a:p>
            <a:pPr marL="0" indent="0" algn="l" rtl="0">
              <a:buNone/>
            </a:pPr>
            <a:r>
              <a:rPr lang="en-US" dirty="0"/>
              <a:t>      break;</a:t>
            </a:r>
          </a:p>
          <a:p>
            <a:pPr marL="0" indent="0" algn="l" rtl="0">
              <a:buNone/>
            </a:pPr>
            <a:r>
              <a:rPr lang="en-US" dirty="0"/>
              <a:t>    case 7:</a:t>
            </a:r>
          </a:p>
          <a:p>
            <a:pPr marL="0" indent="0" algn="l" rtl="0">
              <a:buNone/>
            </a:pPr>
            <a:r>
              <a:rPr lang="en-US" dirty="0"/>
              <a:t>      </a:t>
            </a:r>
            <a:r>
              <a:rPr lang="en-US" dirty="0" err="1"/>
              <a:t>cout</a:t>
            </a:r>
            <a:r>
              <a:rPr lang="en-US" dirty="0"/>
              <a:t> &lt;&lt; "Today is Sunday";</a:t>
            </a:r>
          </a:p>
          <a:p>
            <a:pPr marL="0" indent="0" algn="l" rtl="0">
              <a:buNone/>
            </a:pPr>
            <a:r>
              <a:rPr lang="en-US" dirty="0"/>
              <a:t>      break;</a:t>
            </a:r>
          </a:p>
          <a:p>
            <a:pPr marL="0" indent="0" algn="l" rtl="0">
              <a:buNone/>
            </a:pPr>
            <a:r>
              <a:rPr lang="en-US" dirty="0"/>
              <a:t>    default:</a:t>
            </a:r>
          </a:p>
          <a:p>
            <a:pPr marL="0" indent="0" algn="l" rtl="0">
              <a:buNone/>
            </a:pPr>
            <a:r>
              <a:rPr lang="en-US" dirty="0"/>
              <a:t>      </a:t>
            </a:r>
            <a:r>
              <a:rPr lang="en-US" dirty="0" err="1"/>
              <a:t>cout</a:t>
            </a:r>
            <a:r>
              <a:rPr lang="en-US" dirty="0"/>
              <a:t> &lt;&lt; "Looking forward to the Weekend";</a:t>
            </a:r>
          </a:p>
          <a:p>
            <a:pPr marL="0" indent="0" algn="l" rtl="0">
              <a:buNone/>
            </a:pPr>
            <a:r>
              <a:rPr lang="en-US" dirty="0"/>
              <a:t>  }</a:t>
            </a:r>
          </a:p>
          <a:p>
            <a:pPr marL="0" indent="0" algn="l" rtl="0">
              <a:buNone/>
            </a:pPr>
            <a:r>
              <a:rPr lang="en-US" dirty="0"/>
              <a:t>  return 0;</a:t>
            </a:r>
          </a:p>
          <a:p>
            <a:pPr marL="0" indent="0" algn="l" rtl="0">
              <a:buNone/>
            </a:pPr>
            <a:r>
              <a:rPr lang="en-US" dirty="0"/>
              <a:t>}</a:t>
            </a:r>
          </a:p>
          <a:p>
            <a:pPr marL="0" indent="0" algn="l" rtl="0">
              <a:buNone/>
            </a:pPr>
            <a:endParaRPr lang="en-US" dirty="0"/>
          </a:p>
        </p:txBody>
      </p:sp>
      <p:sp>
        <p:nvSpPr>
          <p:cNvPr id="4" name="Footer Placeholder 3"/>
          <p:cNvSpPr>
            <a:spLocks noGrp="1"/>
          </p:cNvSpPr>
          <p:nvPr>
            <p:ph type="ftr" sz="quarter" idx="11"/>
          </p:nvPr>
        </p:nvSpPr>
        <p:spPr/>
        <p:txBody>
          <a:bodyPr/>
          <a:lstStyle/>
          <a:p>
            <a:r>
              <a:rPr lang="en-US" smtClean="0"/>
              <a:t>Yasser Abdulhaleem Abdulkareem Almadany</a:t>
            </a:r>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21</a:t>
            </a:fld>
            <a:endParaRPr lang="ar-SA"/>
          </a:p>
        </p:txBody>
      </p:sp>
    </p:spTree>
    <p:extLst>
      <p:ext uri="{BB962C8B-B14F-4D97-AF65-F5344CB8AC3E}">
        <p14:creationId xmlns:p14="http://schemas.microsoft.com/office/powerpoint/2010/main" val="20421964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778098"/>
          </a:xfrm>
        </p:spPr>
        <p:txBody>
          <a:bodyPr>
            <a:normAutofit fontScale="90000"/>
          </a:bodyPr>
          <a:lstStyle/>
          <a:p>
            <a:pPr rtl="0"/>
            <a:r>
              <a:rPr lang="en-US" dirty="0" smtClean="0"/>
              <a:t>C</a:t>
            </a:r>
            <a:r>
              <a:rPr lang="en-US" dirty="0"/>
              <a:t>++ Conditions and If Statements(cont'd.)</a:t>
            </a:r>
          </a:p>
        </p:txBody>
      </p:sp>
      <p:sp>
        <p:nvSpPr>
          <p:cNvPr id="3" name="Content Placeholder 2"/>
          <p:cNvSpPr>
            <a:spLocks noGrp="1"/>
          </p:cNvSpPr>
          <p:nvPr>
            <p:ph idx="1"/>
          </p:nvPr>
        </p:nvSpPr>
        <p:spPr>
          <a:xfrm>
            <a:off x="457200" y="1052736"/>
            <a:ext cx="8229600" cy="5184576"/>
          </a:xfrm>
        </p:spPr>
        <p:txBody>
          <a:bodyPr/>
          <a:lstStyle/>
          <a:p>
            <a:pPr algn="l" rtl="0"/>
            <a:r>
              <a:rPr lang="en-US" b="1" dirty="0"/>
              <a:t>C++ has the following conditional statements</a:t>
            </a:r>
            <a:r>
              <a:rPr lang="en-US" b="1" dirty="0" smtClean="0"/>
              <a:t>:</a:t>
            </a:r>
          </a:p>
          <a:p>
            <a:pPr algn="l" rtl="0">
              <a:buFont typeface="Courier New" panose="02070309020205020404" pitchFamily="49" charset="0"/>
              <a:buChar char="o"/>
            </a:pPr>
            <a:r>
              <a:rPr lang="en-US" dirty="0"/>
              <a:t>Use </a:t>
            </a:r>
            <a:r>
              <a:rPr lang="en-US" dirty="0">
                <a:solidFill>
                  <a:srgbClr val="FF0000"/>
                </a:solidFill>
              </a:rPr>
              <a:t>if</a:t>
            </a:r>
            <a:r>
              <a:rPr lang="en-US" dirty="0"/>
              <a:t> to specify a block of code to be executed, if a specified condition is </a:t>
            </a:r>
            <a:r>
              <a:rPr lang="en-US" dirty="0" smtClean="0">
                <a:solidFill>
                  <a:srgbClr val="FF0000"/>
                </a:solidFill>
              </a:rPr>
              <a:t>true</a:t>
            </a:r>
            <a:r>
              <a:rPr lang="en-US" dirty="0" smtClean="0"/>
              <a:t>.</a:t>
            </a:r>
            <a:endParaRPr lang="en-US" dirty="0"/>
          </a:p>
          <a:p>
            <a:pPr algn="l" rtl="0">
              <a:buFont typeface="Courier New" panose="02070309020205020404" pitchFamily="49" charset="0"/>
              <a:buChar char="o"/>
            </a:pPr>
            <a:r>
              <a:rPr lang="en-US" dirty="0"/>
              <a:t>Use </a:t>
            </a:r>
            <a:r>
              <a:rPr lang="en-US" dirty="0">
                <a:solidFill>
                  <a:srgbClr val="FF0000"/>
                </a:solidFill>
              </a:rPr>
              <a:t>else</a:t>
            </a:r>
            <a:r>
              <a:rPr lang="en-US" dirty="0"/>
              <a:t> to specify a block of code to be executed, if the same condition is </a:t>
            </a:r>
            <a:r>
              <a:rPr lang="en-US" dirty="0" smtClean="0">
                <a:solidFill>
                  <a:srgbClr val="FF0000"/>
                </a:solidFill>
              </a:rPr>
              <a:t>false</a:t>
            </a:r>
            <a:r>
              <a:rPr lang="en-US" dirty="0" smtClean="0"/>
              <a:t>.</a:t>
            </a:r>
            <a:endParaRPr lang="en-US" dirty="0"/>
          </a:p>
          <a:p>
            <a:pPr algn="l" rtl="0">
              <a:buFont typeface="Courier New" panose="02070309020205020404" pitchFamily="49" charset="0"/>
              <a:buChar char="o"/>
            </a:pPr>
            <a:r>
              <a:rPr lang="en-US" dirty="0"/>
              <a:t>Use </a:t>
            </a:r>
            <a:r>
              <a:rPr lang="en-US" dirty="0">
                <a:solidFill>
                  <a:srgbClr val="FF0000"/>
                </a:solidFill>
              </a:rPr>
              <a:t>else</a:t>
            </a:r>
            <a:r>
              <a:rPr lang="en-US" dirty="0"/>
              <a:t> if to specify a new condition to test, if the first condition is </a:t>
            </a:r>
            <a:r>
              <a:rPr lang="en-US" dirty="0" smtClean="0">
                <a:solidFill>
                  <a:srgbClr val="FF0000"/>
                </a:solidFill>
              </a:rPr>
              <a:t>false</a:t>
            </a:r>
            <a:r>
              <a:rPr lang="en-US" dirty="0" smtClean="0"/>
              <a:t>.</a:t>
            </a:r>
            <a:endParaRPr lang="en-US" dirty="0"/>
          </a:p>
          <a:p>
            <a:pPr algn="l" rtl="0">
              <a:buFont typeface="Courier New" panose="02070309020205020404" pitchFamily="49" charset="0"/>
              <a:buChar char="o"/>
            </a:pPr>
            <a:r>
              <a:rPr lang="en-US" dirty="0"/>
              <a:t>Use </a:t>
            </a:r>
            <a:r>
              <a:rPr lang="en-US" dirty="0">
                <a:solidFill>
                  <a:srgbClr val="FF0000"/>
                </a:solidFill>
              </a:rPr>
              <a:t>switch</a:t>
            </a:r>
            <a:r>
              <a:rPr lang="en-US" dirty="0"/>
              <a:t> to specify many alternative blocks of code to be </a:t>
            </a:r>
            <a:r>
              <a:rPr lang="en-US" dirty="0" smtClean="0"/>
              <a:t>executed.</a:t>
            </a:r>
            <a:endParaRPr lang="en-US" dirty="0"/>
          </a:p>
        </p:txBody>
      </p:sp>
      <p:sp>
        <p:nvSpPr>
          <p:cNvPr id="4" name="Footer Placeholder 3"/>
          <p:cNvSpPr>
            <a:spLocks noGrp="1"/>
          </p:cNvSpPr>
          <p:nvPr>
            <p:ph type="ftr" sz="quarter" idx="11"/>
          </p:nvPr>
        </p:nvSpPr>
        <p:spPr/>
        <p:txBody>
          <a:bodyPr/>
          <a:lstStyle/>
          <a:p>
            <a:r>
              <a:rPr lang="en-US" smtClean="0"/>
              <a:t>Yasser Abdulhaleem Abdulkareem Almadany</a:t>
            </a:r>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3</a:t>
            </a:fld>
            <a:endParaRPr lang="ar-SA"/>
          </a:p>
        </p:txBody>
      </p:sp>
    </p:spTree>
    <p:extLst>
      <p:ext uri="{BB962C8B-B14F-4D97-AF65-F5344CB8AC3E}">
        <p14:creationId xmlns:p14="http://schemas.microsoft.com/office/powerpoint/2010/main" val="1668163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pPr rtl="0"/>
            <a:r>
              <a:rPr lang="en-US" dirty="0"/>
              <a:t>The if </a:t>
            </a:r>
            <a:r>
              <a:rPr lang="en-US" dirty="0" smtClean="0"/>
              <a:t>Statement</a:t>
            </a:r>
            <a:endParaRPr lang="en-US" dirty="0"/>
          </a:p>
        </p:txBody>
      </p:sp>
      <p:sp>
        <p:nvSpPr>
          <p:cNvPr id="3" name="Content Placeholder 2"/>
          <p:cNvSpPr>
            <a:spLocks noGrp="1"/>
          </p:cNvSpPr>
          <p:nvPr>
            <p:ph idx="1"/>
          </p:nvPr>
        </p:nvSpPr>
        <p:spPr>
          <a:xfrm>
            <a:off x="457200" y="908720"/>
            <a:ext cx="8229600" cy="5400600"/>
          </a:xfrm>
        </p:spPr>
        <p:txBody>
          <a:bodyPr>
            <a:normAutofit fontScale="92500" lnSpcReduction="10000"/>
          </a:bodyPr>
          <a:lstStyle/>
          <a:p>
            <a:pPr algn="l" rtl="0"/>
            <a:r>
              <a:rPr lang="en-US" dirty="0"/>
              <a:t>Use the </a:t>
            </a:r>
            <a:r>
              <a:rPr lang="en-US" dirty="0">
                <a:solidFill>
                  <a:srgbClr val="FF0000"/>
                </a:solidFill>
              </a:rPr>
              <a:t>if</a:t>
            </a:r>
            <a:r>
              <a:rPr lang="en-US" dirty="0"/>
              <a:t> statement to specify a block of C++ code to be executed if a condition is </a:t>
            </a:r>
            <a:r>
              <a:rPr lang="en-US" dirty="0">
                <a:solidFill>
                  <a:srgbClr val="FF0000"/>
                </a:solidFill>
              </a:rPr>
              <a:t>true</a:t>
            </a:r>
            <a:r>
              <a:rPr lang="en-US" dirty="0" smtClean="0"/>
              <a:t>.</a:t>
            </a:r>
          </a:p>
          <a:p>
            <a:pPr algn="l" rtl="0"/>
            <a:r>
              <a:rPr lang="en-US" dirty="0" smtClean="0"/>
              <a:t>Syntax:</a:t>
            </a:r>
          </a:p>
          <a:p>
            <a:pPr marL="800100" lvl="2" indent="0" algn="l" rtl="0">
              <a:buNone/>
            </a:pPr>
            <a:r>
              <a:rPr lang="en-US" dirty="0" smtClean="0"/>
              <a:t>if </a:t>
            </a:r>
            <a:r>
              <a:rPr lang="en-US" dirty="0"/>
              <a:t>(condition </a:t>
            </a:r>
            <a:r>
              <a:rPr lang="en-US" dirty="0" smtClean="0"/>
              <a:t>) </a:t>
            </a:r>
          </a:p>
          <a:p>
            <a:pPr marL="800100" lvl="2" indent="0" algn="l" rtl="0">
              <a:buNone/>
            </a:pPr>
            <a:r>
              <a:rPr lang="en-US" dirty="0" smtClean="0"/>
              <a:t>{</a:t>
            </a:r>
            <a:endParaRPr lang="en-US" dirty="0"/>
          </a:p>
          <a:p>
            <a:pPr marL="800100" lvl="2" indent="0" algn="l" rtl="0">
              <a:buNone/>
            </a:pPr>
            <a:r>
              <a:rPr lang="en-US" dirty="0"/>
              <a:t>  // block of code to be executed if the condition is true</a:t>
            </a:r>
          </a:p>
          <a:p>
            <a:pPr marL="800100" lvl="2" indent="0" algn="l" rtl="0">
              <a:buNone/>
            </a:pPr>
            <a:r>
              <a:rPr lang="en-US" dirty="0" smtClean="0"/>
              <a:t>}</a:t>
            </a:r>
            <a:endParaRPr lang="en-US" sz="3200" dirty="0"/>
          </a:p>
          <a:p>
            <a:pPr marL="342900" lvl="2" indent="-342900" algn="l" rtl="0"/>
            <a:r>
              <a:rPr lang="en-US" sz="3200" dirty="0" smtClean="0"/>
              <a:t>If </a:t>
            </a:r>
            <a:r>
              <a:rPr lang="en-US" sz="3200" dirty="0" err="1">
                <a:solidFill>
                  <a:srgbClr val="FF0000"/>
                </a:solidFill>
              </a:rPr>
              <a:t>boolean</a:t>
            </a:r>
            <a:r>
              <a:rPr lang="en-US" sz="3200" dirty="0">
                <a:solidFill>
                  <a:srgbClr val="FF0000"/>
                </a:solidFill>
              </a:rPr>
              <a:t> expression </a:t>
            </a:r>
            <a:r>
              <a:rPr lang="en-US" sz="3200" dirty="0"/>
              <a:t>evaluates to </a:t>
            </a:r>
            <a:r>
              <a:rPr lang="en-US" sz="3200" dirty="0">
                <a:solidFill>
                  <a:srgbClr val="FF0000"/>
                </a:solidFill>
              </a:rPr>
              <a:t>false</a:t>
            </a:r>
            <a:r>
              <a:rPr lang="en-US" sz="3200" dirty="0"/>
              <a:t>, then the first set of code after the end of the if statement (after the closing curly brace) will be executed.</a:t>
            </a:r>
          </a:p>
          <a:p>
            <a:pPr marL="342900" lvl="2" indent="-342900" algn="l" rtl="0"/>
            <a:r>
              <a:rPr lang="en-US" sz="3200" dirty="0" smtClean="0"/>
              <a:t>Note </a:t>
            </a:r>
            <a:r>
              <a:rPr lang="en-US" sz="3200" dirty="0"/>
              <a:t>that </a:t>
            </a:r>
            <a:r>
              <a:rPr lang="en-US" sz="3200" dirty="0">
                <a:solidFill>
                  <a:srgbClr val="FF0000"/>
                </a:solidFill>
              </a:rPr>
              <a:t>if</a:t>
            </a:r>
            <a:r>
              <a:rPr lang="en-US" sz="3200" dirty="0"/>
              <a:t> is in </a:t>
            </a:r>
            <a:r>
              <a:rPr lang="en-US" sz="3200" dirty="0">
                <a:solidFill>
                  <a:srgbClr val="FF0000"/>
                </a:solidFill>
              </a:rPr>
              <a:t>lowercase</a:t>
            </a:r>
            <a:r>
              <a:rPr lang="en-US" sz="3200" dirty="0"/>
              <a:t> letters. </a:t>
            </a:r>
            <a:r>
              <a:rPr lang="en-US" sz="3200" dirty="0">
                <a:solidFill>
                  <a:srgbClr val="FF0000"/>
                </a:solidFill>
              </a:rPr>
              <a:t>Uppercase</a:t>
            </a:r>
            <a:r>
              <a:rPr lang="en-US" sz="3200" dirty="0"/>
              <a:t> letters (If or IF) will generate an </a:t>
            </a:r>
            <a:r>
              <a:rPr lang="en-US" sz="3200" dirty="0">
                <a:solidFill>
                  <a:srgbClr val="FF0000"/>
                </a:solidFill>
              </a:rPr>
              <a:t>error</a:t>
            </a:r>
            <a:r>
              <a:rPr lang="en-US" sz="3200" dirty="0" smtClean="0"/>
              <a:t>.</a:t>
            </a:r>
          </a:p>
        </p:txBody>
      </p:sp>
      <p:sp>
        <p:nvSpPr>
          <p:cNvPr id="4" name="Footer Placeholder 3"/>
          <p:cNvSpPr>
            <a:spLocks noGrp="1"/>
          </p:cNvSpPr>
          <p:nvPr>
            <p:ph type="ftr" sz="quarter" idx="11"/>
          </p:nvPr>
        </p:nvSpPr>
        <p:spPr/>
        <p:txBody>
          <a:bodyPr/>
          <a:lstStyle/>
          <a:p>
            <a:r>
              <a:rPr lang="en-US" smtClean="0"/>
              <a:t>Yasser Abdulhaleem Abdulkareem Almadany</a:t>
            </a:r>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4</a:t>
            </a:fld>
            <a:endParaRPr lang="ar-SA"/>
          </a:p>
        </p:txBody>
      </p:sp>
    </p:spTree>
    <p:extLst>
      <p:ext uri="{BB962C8B-B14F-4D97-AF65-F5344CB8AC3E}">
        <p14:creationId xmlns:p14="http://schemas.microsoft.com/office/powerpoint/2010/main" val="4181698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pPr rtl="0"/>
            <a:r>
              <a:rPr lang="en-US" dirty="0"/>
              <a:t>The if Statement(cont'd.)</a:t>
            </a:r>
          </a:p>
        </p:txBody>
      </p:sp>
      <p:sp>
        <p:nvSpPr>
          <p:cNvPr id="3" name="Content Placeholder 2"/>
          <p:cNvSpPr>
            <a:spLocks noGrp="1"/>
          </p:cNvSpPr>
          <p:nvPr>
            <p:ph idx="1"/>
          </p:nvPr>
        </p:nvSpPr>
        <p:spPr>
          <a:xfrm>
            <a:off x="323528" y="908720"/>
            <a:ext cx="8363272" cy="5472608"/>
          </a:xfrm>
        </p:spPr>
        <p:txBody>
          <a:bodyPr>
            <a:normAutofit fontScale="92500" lnSpcReduction="20000"/>
          </a:bodyPr>
          <a:lstStyle/>
          <a:p>
            <a:pPr algn="l" rtl="0"/>
            <a:r>
              <a:rPr lang="en-US" dirty="0"/>
              <a:t>In the example below, we test two values to find out if 20 is greater than 18. If the condition is true, print some text</a:t>
            </a:r>
            <a:r>
              <a:rPr lang="en-US" dirty="0" smtClean="0"/>
              <a:t>:</a:t>
            </a:r>
          </a:p>
          <a:p>
            <a:pPr marL="400050" lvl="1" indent="0" algn="l" rtl="0">
              <a:buNone/>
            </a:pPr>
            <a:r>
              <a:rPr lang="en-US" dirty="0" smtClean="0"/>
              <a:t>#</a:t>
            </a:r>
            <a:r>
              <a:rPr lang="en-US" dirty="0"/>
              <a:t>include &lt;</a:t>
            </a:r>
            <a:r>
              <a:rPr lang="en-US" dirty="0" err="1"/>
              <a:t>iostream</a:t>
            </a:r>
            <a:r>
              <a:rPr lang="en-US" dirty="0"/>
              <a:t>&gt;</a:t>
            </a:r>
          </a:p>
          <a:p>
            <a:pPr marL="400050" lvl="1" indent="0" algn="l" rtl="0">
              <a:buNone/>
            </a:pPr>
            <a:r>
              <a:rPr lang="en-US" dirty="0"/>
              <a:t>using namespace </a:t>
            </a:r>
            <a:r>
              <a:rPr lang="en-US" dirty="0" err="1"/>
              <a:t>std</a:t>
            </a:r>
            <a:r>
              <a:rPr lang="en-US" dirty="0"/>
              <a:t>;</a:t>
            </a:r>
          </a:p>
          <a:p>
            <a:pPr marL="400050" lvl="1" indent="0" algn="l" rtl="0">
              <a:buNone/>
            </a:pPr>
            <a:r>
              <a:rPr lang="en-US" dirty="0" err="1" smtClean="0"/>
              <a:t>int</a:t>
            </a:r>
            <a:r>
              <a:rPr lang="en-US" dirty="0" smtClean="0"/>
              <a:t> </a:t>
            </a:r>
            <a:r>
              <a:rPr lang="en-US" dirty="0"/>
              <a:t>main</a:t>
            </a:r>
            <a:r>
              <a:rPr lang="en-US" dirty="0" smtClean="0"/>
              <a:t>()</a:t>
            </a:r>
          </a:p>
          <a:p>
            <a:pPr marL="400050" lvl="1" indent="0" algn="l" rtl="0">
              <a:buNone/>
            </a:pPr>
            <a:r>
              <a:rPr lang="en-US" dirty="0" smtClean="0"/>
              <a:t>{</a:t>
            </a:r>
            <a:endParaRPr lang="en-US" dirty="0"/>
          </a:p>
          <a:p>
            <a:pPr marL="400050" lvl="1" indent="0" algn="l" rtl="0">
              <a:buNone/>
            </a:pPr>
            <a:r>
              <a:rPr lang="en-US" dirty="0"/>
              <a:t>  if (20 &gt; 18) </a:t>
            </a:r>
            <a:endParaRPr lang="en-US" dirty="0" smtClean="0"/>
          </a:p>
          <a:p>
            <a:pPr marL="400050" lvl="1" indent="0" algn="l" rtl="0">
              <a:buNone/>
            </a:pPr>
            <a:r>
              <a:rPr lang="en-US" dirty="0"/>
              <a:t>	</a:t>
            </a:r>
            <a:r>
              <a:rPr lang="en-US" dirty="0" smtClean="0"/>
              <a:t>{</a:t>
            </a:r>
            <a:endParaRPr lang="en-US" dirty="0"/>
          </a:p>
          <a:p>
            <a:pPr marL="400050" lvl="1" indent="0" algn="l" rtl="0">
              <a:buNone/>
            </a:pPr>
            <a:r>
              <a:rPr lang="en-US" dirty="0"/>
              <a:t>   </a:t>
            </a:r>
            <a:r>
              <a:rPr lang="en-US" dirty="0" smtClean="0"/>
              <a:t>	 </a:t>
            </a:r>
            <a:r>
              <a:rPr lang="en-US" dirty="0" err="1"/>
              <a:t>cout</a:t>
            </a:r>
            <a:r>
              <a:rPr lang="en-US" dirty="0"/>
              <a:t> &lt;&lt; "20 is greater than 18";</a:t>
            </a:r>
          </a:p>
          <a:p>
            <a:pPr marL="400050" lvl="1" indent="0" algn="l" rtl="0">
              <a:buNone/>
            </a:pPr>
            <a:r>
              <a:rPr lang="en-US" dirty="0"/>
              <a:t>  </a:t>
            </a:r>
            <a:r>
              <a:rPr lang="en-US" dirty="0" smtClean="0"/>
              <a:t>	}  </a:t>
            </a:r>
            <a:endParaRPr lang="en-US" dirty="0"/>
          </a:p>
          <a:p>
            <a:pPr marL="400050" lvl="1" indent="0" algn="l" rtl="0">
              <a:buNone/>
            </a:pPr>
            <a:r>
              <a:rPr lang="en-US" dirty="0"/>
              <a:t>  return 0;</a:t>
            </a:r>
          </a:p>
          <a:p>
            <a:pPr marL="400050" lvl="1" indent="0" algn="l" rtl="0">
              <a:buNone/>
            </a:pP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Yasser Abdulhaleem Abdulkareem Almadany</a:t>
            </a:r>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5</a:t>
            </a:fld>
            <a:endParaRPr lang="ar-SA"/>
          </a:p>
        </p:txBody>
      </p:sp>
    </p:spTree>
    <p:extLst>
      <p:ext uri="{BB962C8B-B14F-4D97-AF65-F5344CB8AC3E}">
        <p14:creationId xmlns:p14="http://schemas.microsoft.com/office/powerpoint/2010/main" val="14905408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US" dirty="0"/>
              <a:t>The if Statement(cont'd.)</a:t>
            </a:r>
          </a:p>
        </p:txBody>
      </p:sp>
      <p:sp>
        <p:nvSpPr>
          <p:cNvPr id="3" name="Content Placeholder 2"/>
          <p:cNvSpPr>
            <a:spLocks noGrp="1"/>
          </p:cNvSpPr>
          <p:nvPr>
            <p:ph idx="1"/>
          </p:nvPr>
        </p:nvSpPr>
        <p:spPr>
          <a:xfrm>
            <a:off x="457200" y="980728"/>
            <a:ext cx="8229600" cy="5472608"/>
          </a:xfrm>
        </p:spPr>
        <p:txBody>
          <a:bodyPr>
            <a:normAutofit fontScale="85000" lnSpcReduction="20000"/>
          </a:bodyPr>
          <a:lstStyle/>
          <a:p>
            <a:pPr algn="l" rtl="0"/>
            <a:r>
              <a:rPr lang="en-US" dirty="0"/>
              <a:t>We can also test variables:</a:t>
            </a:r>
          </a:p>
          <a:p>
            <a:pPr algn="l" rtl="0"/>
            <a:r>
              <a:rPr lang="en-US" dirty="0" smtClean="0"/>
              <a:t>Example:</a:t>
            </a:r>
          </a:p>
          <a:p>
            <a:pPr marL="400050" lvl="1" indent="0" algn="l" rtl="0">
              <a:buNone/>
            </a:pPr>
            <a:r>
              <a:rPr lang="en-US" dirty="0"/>
              <a:t>#include &lt;</a:t>
            </a:r>
            <a:r>
              <a:rPr lang="en-US" dirty="0" err="1"/>
              <a:t>iostream</a:t>
            </a:r>
            <a:r>
              <a:rPr lang="en-US" dirty="0"/>
              <a:t>&gt;</a:t>
            </a:r>
          </a:p>
          <a:p>
            <a:pPr marL="400050" lvl="1" indent="0" algn="l" rtl="0">
              <a:buNone/>
            </a:pPr>
            <a:r>
              <a:rPr lang="en-US" dirty="0"/>
              <a:t>using namespace </a:t>
            </a:r>
            <a:r>
              <a:rPr lang="en-US" dirty="0" err="1"/>
              <a:t>std</a:t>
            </a:r>
            <a:r>
              <a:rPr lang="en-US" dirty="0"/>
              <a:t>;</a:t>
            </a:r>
          </a:p>
          <a:p>
            <a:pPr marL="400050" lvl="1" indent="0" algn="l" rtl="0">
              <a:buNone/>
            </a:pPr>
            <a:r>
              <a:rPr lang="en-US" dirty="0" err="1" smtClean="0"/>
              <a:t>int</a:t>
            </a:r>
            <a:r>
              <a:rPr lang="en-US" dirty="0" smtClean="0"/>
              <a:t> </a:t>
            </a:r>
            <a:r>
              <a:rPr lang="en-US" dirty="0"/>
              <a:t>main() </a:t>
            </a:r>
          </a:p>
          <a:p>
            <a:pPr marL="400050" lvl="1" indent="0" algn="l" rtl="0">
              <a:buNone/>
            </a:pPr>
            <a:r>
              <a:rPr lang="en-US" dirty="0" smtClean="0"/>
              <a:t>{</a:t>
            </a:r>
            <a:endParaRPr lang="en-US" dirty="0"/>
          </a:p>
          <a:p>
            <a:pPr marL="400050" lvl="1" indent="0" algn="l" rtl="0">
              <a:buNone/>
            </a:pPr>
            <a:r>
              <a:rPr lang="en-US" dirty="0"/>
              <a:t>  </a:t>
            </a:r>
            <a:r>
              <a:rPr lang="en-US" dirty="0" err="1"/>
              <a:t>int</a:t>
            </a:r>
            <a:r>
              <a:rPr lang="en-US" dirty="0"/>
              <a:t> x = 20;</a:t>
            </a:r>
          </a:p>
          <a:p>
            <a:pPr marL="400050" lvl="1" indent="0" algn="l" rtl="0">
              <a:buNone/>
            </a:pPr>
            <a:r>
              <a:rPr lang="en-US" dirty="0"/>
              <a:t>  </a:t>
            </a:r>
            <a:r>
              <a:rPr lang="en-US" dirty="0" err="1"/>
              <a:t>int</a:t>
            </a:r>
            <a:r>
              <a:rPr lang="en-US" dirty="0"/>
              <a:t> y = 18;</a:t>
            </a:r>
          </a:p>
          <a:p>
            <a:pPr marL="400050" lvl="1" indent="0" algn="l" rtl="0">
              <a:buNone/>
            </a:pPr>
            <a:r>
              <a:rPr lang="en-US" dirty="0"/>
              <a:t>  if (x &gt; y</a:t>
            </a:r>
            <a:r>
              <a:rPr lang="en-US" dirty="0" smtClean="0"/>
              <a:t>)</a:t>
            </a:r>
          </a:p>
          <a:p>
            <a:pPr marL="400050" lvl="1" indent="0" algn="l" rtl="0">
              <a:buNone/>
            </a:pPr>
            <a:r>
              <a:rPr lang="en-US" dirty="0" smtClean="0"/>
              <a:t> 	{</a:t>
            </a:r>
            <a:endParaRPr lang="en-US" dirty="0"/>
          </a:p>
          <a:p>
            <a:pPr marL="400050" lvl="1" indent="0" algn="l" rtl="0">
              <a:buNone/>
            </a:pPr>
            <a:r>
              <a:rPr lang="en-US" dirty="0"/>
              <a:t>    </a:t>
            </a:r>
            <a:r>
              <a:rPr lang="en-US" dirty="0" smtClean="0"/>
              <a:t>	</a:t>
            </a:r>
            <a:r>
              <a:rPr lang="en-US" dirty="0" err="1" smtClean="0"/>
              <a:t>cout</a:t>
            </a:r>
            <a:r>
              <a:rPr lang="en-US" dirty="0" smtClean="0"/>
              <a:t> </a:t>
            </a:r>
            <a:r>
              <a:rPr lang="en-US" dirty="0"/>
              <a:t>&lt;&lt; "x is greater than y";</a:t>
            </a:r>
          </a:p>
          <a:p>
            <a:pPr marL="400050" lvl="1" indent="0" algn="l" rtl="0">
              <a:buNone/>
            </a:pPr>
            <a:r>
              <a:rPr lang="en-US" dirty="0"/>
              <a:t> </a:t>
            </a:r>
            <a:r>
              <a:rPr lang="en-US" dirty="0" smtClean="0"/>
              <a:t>	}  </a:t>
            </a:r>
            <a:endParaRPr lang="en-US" dirty="0"/>
          </a:p>
          <a:p>
            <a:pPr marL="400050" lvl="1" indent="0" algn="l" rtl="0">
              <a:buNone/>
            </a:pPr>
            <a:r>
              <a:rPr lang="en-US" dirty="0"/>
              <a:t>  return 0</a:t>
            </a:r>
            <a:r>
              <a:rPr lang="en-US" dirty="0" smtClean="0"/>
              <a:t>;</a:t>
            </a:r>
          </a:p>
          <a:p>
            <a:pPr marL="400050" lvl="1" indent="0" algn="l" rtl="0">
              <a:buNone/>
            </a:pPr>
            <a:r>
              <a:rPr lang="en-US" dirty="0" smtClean="0"/>
              <a:t>}</a:t>
            </a:r>
          </a:p>
        </p:txBody>
      </p:sp>
      <p:sp>
        <p:nvSpPr>
          <p:cNvPr id="4" name="Footer Placeholder 3"/>
          <p:cNvSpPr>
            <a:spLocks noGrp="1"/>
          </p:cNvSpPr>
          <p:nvPr>
            <p:ph type="ftr" sz="quarter" idx="11"/>
          </p:nvPr>
        </p:nvSpPr>
        <p:spPr/>
        <p:txBody>
          <a:bodyPr/>
          <a:lstStyle/>
          <a:p>
            <a:r>
              <a:rPr lang="en-US" smtClean="0"/>
              <a:t>Yasser Abdulhaleem Abdulkareem Almadany</a:t>
            </a:r>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6</a:t>
            </a:fld>
            <a:endParaRPr lang="ar-SA"/>
          </a:p>
        </p:txBody>
      </p:sp>
    </p:spTree>
    <p:extLst>
      <p:ext uri="{BB962C8B-B14F-4D97-AF65-F5344CB8AC3E}">
        <p14:creationId xmlns:p14="http://schemas.microsoft.com/office/powerpoint/2010/main" val="21694808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US" dirty="0"/>
              <a:t>The if Statement(cont'd.)</a:t>
            </a:r>
          </a:p>
        </p:txBody>
      </p:sp>
      <p:sp>
        <p:nvSpPr>
          <p:cNvPr id="3" name="Content Placeholder 2"/>
          <p:cNvSpPr>
            <a:spLocks noGrp="1"/>
          </p:cNvSpPr>
          <p:nvPr>
            <p:ph idx="1"/>
          </p:nvPr>
        </p:nvSpPr>
        <p:spPr>
          <a:xfrm>
            <a:off x="457200" y="1196752"/>
            <a:ext cx="8229600" cy="5040560"/>
          </a:xfrm>
        </p:spPr>
        <p:txBody>
          <a:bodyPr/>
          <a:lstStyle/>
          <a:p>
            <a:pPr algn="l" rtl="0"/>
            <a:r>
              <a:rPr lang="en-US" dirty="0"/>
              <a:t>Example </a:t>
            </a:r>
            <a:r>
              <a:rPr lang="en-US" dirty="0" smtClean="0"/>
              <a:t>explained:</a:t>
            </a:r>
          </a:p>
          <a:p>
            <a:pPr algn="l" rtl="0"/>
            <a:r>
              <a:rPr lang="en-US" dirty="0"/>
              <a:t>In the example above we use two variables, x and y, to test whether x is greater than y (using the &gt; operator). As x is 20, and y is 18, and we know that 20 is greater than 18, we print to the screen that "x is greater than y</a:t>
            </a:r>
            <a:r>
              <a:rPr lang="en-US" dirty="0" smtClean="0"/>
              <a:t>".</a:t>
            </a:r>
          </a:p>
          <a:p>
            <a:pPr algn="l" rtl="0"/>
            <a:r>
              <a:rPr lang="en-US" dirty="0"/>
              <a:t>Exercise</a:t>
            </a:r>
            <a:r>
              <a:rPr lang="en-US" dirty="0" smtClean="0"/>
              <a:t>:</a:t>
            </a:r>
          </a:p>
          <a:p>
            <a:pPr algn="l" rtl="0"/>
            <a:r>
              <a:rPr lang="en-US" dirty="0"/>
              <a:t>Print "Hello World" if x is greater than y.</a:t>
            </a:r>
          </a:p>
        </p:txBody>
      </p:sp>
      <p:sp>
        <p:nvSpPr>
          <p:cNvPr id="4" name="Footer Placeholder 3"/>
          <p:cNvSpPr>
            <a:spLocks noGrp="1"/>
          </p:cNvSpPr>
          <p:nvPr>
            <p:ph type="ftr" sz="quarter" idx="11"/>
          </p:nvPr>
        </p:nvSpPr>
        <p:spPr/>
        <p:txBody>
          <a:bodyPr/>
          <a:lstStyle/>
          <a:p>
            <a:r>
              <a:rPr lang="en-US" smtClean="0"/>
              <a:t>Yasser Abdulhaleem Abdulkareem Almadany</a:t>
            </a:r>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7</a:t>
            </a:fld>
            <a:endParaRPr lang="ar-SA"/>
          </a:p>
        </p:txBody>
      </p:sp>
    </p:spTree>
    <p:extLst>
      <p:ext uri="{BB962C8B-B14F-4D97-AF65-F5344CB8AC3E}">
        <p14:creationId xmlns:p14="http://schemas.microsoft.com/office/powerpoint/2010/main" val="263106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pPr rtl="0"/>
            <a:r>
              <a:rPr lang="en-US" dirty="0"/>
              <a:t>The if Statement(cont'd.)</a:t>
            </a:r>
          </a:p>
        </p:txBody>
      </p:sp>
      <p:sp>
        <p:nvSpPr>
          <p:cNvPr id="3" name="Content Placeholder 2"/>
          <p:cNvSpPr>
            <a:spLocks noGrp="1"/>
          </p:cNvSpPr>
          <p:nvPr>
            <p:ph idx="1"/>
          </p:nvPr>
        </p:nvSpPr>
        <p:spPr>
          <a:xfrm>
            <a:off x="457200" y="1124744"/>
            <a:ext cx="8229600" cy="5184576"/>
          </a:xfrm>
        </p:spPr>
        <p:txBody>
          <a:bodyPr>
            <a:normAutofit fontScale="85000" lnSpcReduction="20000"/>
          </a:bodyPr>
          <a:lstStyle/>
          <a:p>
            <a:pPr marL="0" indent="0" algn="l" rtl="0">
              <a:buNone/>
            </a:pPr>
            <a:r>
              <a:rPr lang="en-US" dirty="0"/>
              <a:t>#include &lt;</a:t>
            </a:r>
            <a:r>
              <a:rPr lang="en-US" dirty="0" err="1"/>
              <a:t>iostream</a:t>
            </a:r>
            <a:r>
              <a:rPr lang="en-US" dirty="0"/>
              <a:t>&gt;</a:t>
            </a:r>
          </a:p>
          <a:p>
            <a:pPr marL="0" indent="0" algn="l" rtl="0">
              <a:buNone/>
            </a:pPr>
            <a:r>
              <a:rPr lang="en-US" dirty="0"/>
              <a:t>using namespace </a:t>
            </a:r>
            <a:r>
              <a:rPr lang="en-US" dirty="0" err="1"/>
              <a:t>std</a:t>
            </a:r>
            <a:r>
              <a:rPr lang="en-US" dirty="0"/>
              <a:t>;</a:t>
            </a:r>
          </a:p>
          <a:p>
            <a:pPr marL="0" indent="0" algn="l" rtl="0">
              <a:buNone/>
            </a:pPr>
            <a:r>
              <a:rPr lang="en-US" dirty="0" err="1"/>
              <a:t>int</a:t>
            </a:r>
            <a:r>
              <a:rPr lang="en-US" dirty="0"/>
              <a:t> main()</a:t>
            </a:r>
          </a:p>
          <a:p>
            <a:pPr marL="0" indent="0" algn="l" rtl="0">
              <a:buNone/>
            </a:pPr>
            <a:r>
              <a:rPr lang="en-US" dirty="0"/>
              <a:t>{</a:t>
            </a:r>
          </a:p>
          <a:p>
            <a:pPr marL="0" indent="0" algn="l" rtl="0">
              <a:buNone/>
            </a:pPr>
            <a:r>
              <a:rPr lang="en-US" dirty="0" err="1"/>
              <a:t>int</a:t>
            </a:r>
            <a:r>
              <a:rPr lang="en-US" dirty="0"/>
              <a:t> x = 50;</a:t>
            </a:r>
          </a:p>
          <a:p>
            <a:pPr marL="0" indent="0" algn="l" rtl="0">
              <a:buNone/>
            </a:pPr>
            <a:r>
              <a:rPr lang="en-US" dirty="0" err="1"/>
              <a:t>int</a:t>
            </a:r>
            <a:r>
              <a:rPr lang="en-US" dirty="0"/>
              <a:t> y = 10;</a:t>
            </a:r>
          </a:p>
          <a:p>
            <a:pPr marL="0" indent="0" algn="l" rtl="0">
              <a:buNone/>
            </a:pPr>
            <a:r>
              <a:rPr lang="en-US" dirty="0"/>
              <a:t>if(x&gt;y)</a:t>
            </a:r>
          </a:p>
          <a:p>
            <a:pPr marL="0" indent="0" algn="l" rtl="0">
              <a:buNone/>
            </a:pPr>
            <a:r>
              <a:rPr lang="en-US" dirty="0"/>
              <a:t> {</a:t>
            </a:r>
          </a:p>
          <a:p>
            <a:pPr marL="0" indent="0" algn="l" rtl="0">
              <a:buNone/>
            </a:pPr>
            <a:r>
              <a:rPr lang="en-US" dirty="0"/>
              <a:t>  </a:t>
            </a:r>
            <a:r>
              <a:rPr lang="en-US" dirty="0" err="1"/>
              <a:t>cout</a:t>
            </a:r>
            <a:r>
              <a:rPr lang="en-US" dirty="0"/>
              <a:t> &lt;&lt; "Hello World";</a:t>
            </a:r>
          </a:p>
          <a:p>
            <a:pPr marL="0" indent="0" algn="l" rtl="0">
              <a:buNone/>
            </a:pPr>
            <a:r>
              <a:rPr lang="en-US" dirty="0"/>
              <a:t> }  </a:t>
            </a:r>
          </a:p>
          <a:p>
            <a:pPr marL="0" indent="0" algn="l" rtl="0">
              <a:buNone/>
            </a:pPr>
            <a:r>
              <a:rPr lang="en-US" dirty="0"/>
              <a:t>return 0;</a:t>
            </a:r>
          </a:p>
          <a:p>
            <a:pPr marL="0" indent="0" algn="l" rtl="0">
              <a:buNone/>
            </a:pPr>
            <a:r>
              <a:rPr lang="en-US" dirty="0"/>
              <a:t>}</a:t>
            </a:r>
          </a:p>
        </p:txBody>
      </p:sp>
      <p:sp>
        <p:nvSpPr>
          <p:cNvPr id="4" name="Footer Placeholder 3"/>
          <p:cNvSpPr>
            <a:spLocks noGrp="1"/>
          </p:cNvSpPr>
          <p:nvPr>
            <p:ph type="ftr" sz="quarter" idx="11"/>
          </p:nvPr>
        </p:nvSpPr>
        <p:spPr/>
        <p:txBody>
          <a:bodyPr/>
          <a:lstStyle/>
          <a:p>
            <a:r>
              <a:rPr lang="en-US" smtClean="0"/>
              <a:t>Yasser Abdulhaleem Abdulkareem Almadany</a:t>
            </a:r>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8</a:t>
            </a:fld>
            <a:endParaRPr lang="ar-SA"/>
          </a:p>
        </p:txBody>
      </p:sp>
    </p:spTree>
    <p:extLst>
      <p:ext uri="{BB962C8B-B14F-4D97-AF65-F5344CB8AC3E}">
        <p14:creationId xmlns:p14="http://schemas.microsoft.com/office/powerpoint/2010/main" val="31435248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pPr rtl="0"/>
            <a:r>
              <a:rPr lang="en-US" dirty="0"/>
              <a:t>C</a:t>
            </a:r>
            <a:r>
              <a:rPr lang="en-US" dirty="0" smtClean="0"/>
              <a:t>++</a:t>
            </a:r>
            <a:r>
              <a:rPr lang="en-US" dirty="0"/>
              <a:t> </a:t>
            </a:r>
            <a:r>
              <a:rPr lang="en-US" dirty="0" smtClean="0"/>
              <a:t>else </a:t>
            </a:r>
            <a:r>
              <a:rPr lang="en-US" dirty="0"/>
              <a:t>Statement</a:t>
            </a:r>
          </a:p>
        </p:txBody>
      </p:sp>
      <p:sp>
        <p:nvSpPr>
          <p:cNvPr id="3" name="Content Placeholder 2"/>
          <p:cNvSpPr>
            <a:spLocks noGrp="1"/>
          </p:cNvSpPr>
          <p:nvPr>
            <p:ph idx="1"/>
          </p:nvPr>
        </p:nvSpPr>
        <p:spPr>
          <a:xfrm>
            <a:off x="251520" y="980728"/>
            <a:ext cx="8568952" cy="5400600"/>
          </a:xfrm>
        </p:spPr>
        <p:txBody>
          <a:bodyPr>
            <a:normAutofit fontScale="92500"/>
          </a:bodyPr>
          <a:lstStyle/>
          <a:p>
            <a:pPr algn="l" rtl="0"/>
            <a:r>
              <a:rPr lang="en-US" dirty="0"/>
              <a:t>Use the </a:t>
            </a:r>
            <a:r>
              <a:rPr lang="en-US" dirty="0">
                <a:solidFill>
                  <a:srgbClr val="FF0000"/>
                </a:solidFill>
              </a:rPr>
              <a:t>else</a:t>
            </a:r>
            <a:r>
              <a:rPr lang="en-US" dirty="0"/>
              <a:t> statement to specify a block of code to be executed if the </a:t>
            </a:r>
            <a:r>
              <a:rPr lang="en-US" dirty="0">
                <a:solidFill>
                  <a:srgbClr val="FF0000"/>
                </a:solidFill>
              </a:rPr>
              <a:t>condition</a:t>
            </a:r>
            <a:r>
              <a:rPr lang="en-US" dirty="0"/>
              <a:t> is </a:t>
            </a:r>
            <a:r>
              <a:rPr lang="en-US" dirty="0">
                <a:solidFill>
                  <a:srgbClr val="FF0000"/>
                </a:solidFill>
              </a:rPr>
              <a:t>false</a:t>
            </a:r>
            <a:r>
              <a:rPr lang="en-US" dirty="0" smtClean="0"/>
              <a:t>.</a:t>
            </a:r>
          </a:p>
          <a:p>
            <a:pPr algn="l" rtl="0"/>
            <a:r>
              <a:rPr lang="en-US" dirty="0" smtClean="0"/>
              <a:t>Syntax:</a:t>
            </a:r>
          </a:p>
          <a:p>
            <a:pPr marL="400050" lvl="1" indent="0" algn="l" rtl="0">
              <a:buNone/>
            </a:pPr>
            <a:r>
              <a:rPr lang="en-US" dirty="0"/>
              <a:t>if (condition) </a:t>
            </a:r>
            <a:endParaRPr lang="en-US" dirty="0" smtClean="0"/>
          </a:p>
          <a:p>
            <a:pPr marL="400050" lvl="1" indent="0" algn="l" rtl="0">
              <a:buNone/>
            </a:pPr>
            <a:r>
              <a:rPr lang="en-US" dirty="0" smtClean="0"/>
              <a:t>{</a:t>
            </a:r>
            <a:endParaRPr lang="en-US" dirty="0"/>
          </a:p>
          <a:p>
            <a:pPr marL="400050" lvl="1" indent="0" algn="l" rtl="0">
              <a:buNone/>
            </a:pPr>
            <a:r>
              <a:rPr lang="en-US" dirty="0"/>
              <a:t>  // block of code to be executed if the condition is true</a:t>
            </a:r>
          </a:p>
          <a:p>
            <a:pPr marL="400050" lvl="1" indent="0" algn="l" rtl="0">
              <a:buNone/>
            </a:pPr>
            <a:r>
              <a:rPr lang="en-US" dirty="0"/>
              <a:t>} </a:t>
            </a:r>
            <a:endParaRPr lang="en-US" dirty="0" smtClean="0"/>
          </a:p>
          <a:p>
            <a:pPr marL="400050" lvl="1" indent="0" algn="l" rtl="0">
              <a:buNone/>
            </a:pPr>
            <a:r>
              <a:rPr lang="en-US" dirty="0" smtClean="0"/>
              <a:t>else </a:t>
            </a:r>
          </a:p>
          <a:p>
            <a:pPr marL="400050" lvl="1" indent="0" algn="l" rtl="0">
              <a:buNone/>
            </a:pPr>
            <a:r>
              <a:rPr lang="en-US" dirty="0" smtClean="0"/>
              <a:t>{</a:t>
            </a:r>
          </a:p>
          <a:p>
            <a:pPr marL="400050" lvl="1" indent="0" algn="l" rtl="0">
              <a:buNone/>
            </a:pPr>
            <a:r>
              <a:rPr lang="en-US" dirty="0" smtClean="0"/>
              <a:t>  </a:t>
            </a:r>
            <a:r>
              <a:rPr lang="en-US" dirty="0"/>
              <a:t>// block of code to be executed if the condition is false</a:t>
            </a:r>
          </a:p>
          <a:p>
            <a:pPr marL="400050" lvl="1" indent="0" algn="l" rtl="0">
              <a:buNone/>
            </a:pPr>
            <a:r>
              <a:rPr lang="en-US" dirty="0"/>
              <a:t>}</a:t>
            </a:r>
          </a:p>
        </p:txBody>
      </p:sp>
      <p:sp>
        <p:nvSpPr>
          <p:cNvPr id="4" name="Footer Placeholder 3"/>
          <p:cNvSpPr>
            <a:spLocks noGrp="1"/>
          </p:cNvSpPr>
          <p:nvPr>
            <p:ph type="ftr" sz="quarter" idx="11"/>
          </p:nvPr>
        </p:nvSpPr>
        <p:spPr/>
        <p:txBody>
          <a:bodyPr/>
          <a:lstStyle/>
          <a:p>
            <a:r>
              <a:rPr lang="en-US" smtClean="0"/>
              <a:t>Yasser Abdulhaleem Abdulkareem Almadany</a:t>
            </a:r>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9</a:t>
            </a:fld>
            <a:endParaRPr lang="ar-SA"/>
          </a:p>
        </p:txBody>
      </p:sp>
    </p:spTree>
    <p:extLst>
      <p:ext uri="{BB962C8B-B14F-4D97-AF65-F5344CB8AC3E}">
        <p14:creationId xmlns:p14="http://schemas.microsoft.com/office/powerpoint/2010/main" val="402740173"/>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DocID Value="https://cws.connectedpdf.com/cDocID/ABAFC2AB5FE13CCE8DE8313C7AFC6368~E0F9FC065DC311EBB13C20869C24280EC87D53DC3B51C38E-97899B5A7F4B9D63-D4BDA105590CDCCC4B628600"/>
</file>

<file path=customXml/item2.xml><?xml version="1.0" encoding="utf-8"?>
<VersionID Value="https://cws.connectedpdf.com/cVersionID/ABAFC2AB5FE13CCE8DE8313C7AFC6368~3A4286067F4E11EBB13C2FCC3EBB930A5B7911DB4D7235FD-951E5FF2598454BF-47CAE8AF0AEC66148A688600"/>
</file>

<file path=customXml/itemProps1.xml><?xml version="1.0" encoding="utf-8"?>
<ds:datastoreItem xmlns:ds="http://schemas.openxmlformats.org/officeDocument/2006/customXml" ds:itemID="{6698A9F2-BA17-4C84-8539-C706BA98DF94}">
  <ds:schemaRefs/>
</ds:datastoreItem>
</file>

<file path=customXml/itemProps2.xml><?xml version="1.0" encoding="utf-8"?>
<ds:datastoreItem xmlns:ds="http://schemas.openxmlformats.org/officeDocument/2006/customXml" ds:itemID="{8902FEE7-B9A5-4E58-AF69-9D28CC6D0D35}">
  <ds:schemaRefs/>
</ds:datastoreItem>
</file>

<file path=docProps/app.xml><?xml version="1.0" encoding="utf-8"?>
<Properties xmlns="http://schemas.openxmlformats.org/officeDocument/2006/extended-properties" xmlns:vt="http://schemas.openxmlformats.org/officeDocument/2006/docPropsVTypes">
  <TotalTime>2226</TotalTime>
  <Words>1494</Words>
  <Application>Microsoft Office PowerPoint</Application>
  <PresentationFormat>On-screen Show (4:3)</PresentationFormat>
  <Paragraphs>257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سمة Office</vt:lpstr>
      <vt:lpstr>Introduction to programming with C++</vt:lpstr>
      <vt:lpstr>C++ Conditions and If Statements</vt:lpstr>
      <vt:lpstr>C++ Conditions and If Statements(cont'd.)</vt:lpstr>
      <vt:lpstr>The if Statement</vt:lpstr>
      <vt:lpstr>The if Statement(cont'd.)</vt:lpstr>
      <vt:lpstr>The if Statement(cont'd.)</vt:lpstr>
      <vt:lpstr>The if Statement(cont'd.)</vt:lpstr>
      <vt:lpstr>The if Statement(cont'd.)</vt:lpstr>
      <vt:lpstr>C++ else Statement</vt:lpstr>
      <vt:lpstr>C++ else Statement(cont'd.)</vt:lpstr>
      <vt:lpstr>C++ else Statement(cont'd.)</vt:lpstr>
      <vt:lpstr>C++ else if Statement</vt:lpstr>
      <vt:lpstr>C++ else if Statement(cont'd.)</vt:lpstr>
      <vt:lpstr>C++ else if Statement(cont'd.)</vt:lpstr>
      <vt:lpstr>C++ Switch Statements</vt:lpstr>
      <vt:lpstr>C++ Switch Statements(cont'd.)</vt:lpstr>
      <vt:lpstr>C++ Switch Statements(cont'd.)</vt:lpstr>
      <vt:lpstr>C++ Switch Statements(cont'd.)</vt:lpstr>
      <vt:lpstr>The break Keyword</vt:lpstr>
      <vt:lpstr>The default Keyword</vt:lpstr>
      <vt:lpstr>The default Keyword(cont'd.)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programming with C++</dc:title>
  <dc:creator>Yasser Almadany</dc:creator>
  <cp:lastModifiedBy>Maher</cp:lastModifiedBy>
  <cp:revision>205</cp:revision>
  <dcterms:created xsi:type="dcterms:W3CDTF">2020-12-15T09:22:32Z</dcterms:created>
  <dcterms:modified xsi:type="dcterms:W3CDTF">2021-03-07T14:05:58Z</dcterms:modified>
</cp:coreProperties>
</file>