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3"/>
  </p:sldMasterIdLst>
  <p:notesMasterIdLst>
    <p:notesMasterId r:id="rId23"/>
  </p:notesMasterIdLst>
  <p:sldIdLst>
    <p:sldId id="256" r:id="rId4"/>
    <p:sldId id="278"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2B73F1-681D-49E7-982F-C5EF7AC99AFC}" type="datetimeFigureOut">
              <a:rPr lang="en-US" smtClean="0"/>
              <a:t>3/14/2021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A98482-0B8C-40BC-BD78-AFE65958AF47}" type="slidenum">
              <a:rPr lang="en-US" smtClean="0"/>
              <a:t>‹#›</a:t>
            </a:fld>
            <a:endParaRPr lang="en-US"/>
          </a:p>
        </p:txBody>
      </p:sp>
    </p:spTree>
    <p:extLst>
      <p:ext uri="{BB962C8B-B14F-4D97-AF65-F5344CB8AC3E}">
        <p14:creationId xmlns:p14="http://schemas.microsoft.com/office/powerpoint/2010/main" val="1295515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44A4CD8-F657-490C-B96F-A62F1AEADBF4}" type="datetime1">
              <a:rPr lang="ar-SA" smtClean="0"/>
              <a:t>01/08/1442</a:t>
            </a:fld>
            <a:endParaRPr lang="ar-SA"/>
          </a:p>
        </p:txBody>
      </p:sp>
      <p:sp>
        <p:nvSpPr>
          <p:cNvPr id="5" name="عنصر نائب للتذييل 4"/>
          <p:cNvSpPr>
            <a:spLocks noGrp="1"/>
          </p:cNvSpPr>
          <p:nvPr>
            <p:ph type="ftr" sz="quarter" idx="11"/>
          </p:nvPr>
        </p:nvSpPr>
        <p:spPr/>
        <p:txBody>
          <a:bodyPr/>
          <a:lstStyle/>
          <a:p>
            <a:r>
              <a:rPr lang="en-US" smtClean="0"/>
              <a:t>Yasser Abdulhaleem Abdulkareem Almadany</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1DADED1-D3EE-4C30-BFED-9488390AD98A}" type="datetime1">
              <a:rPr lang="ar-SA" smtClean="0"/>
              <a:t>01/08/1442</a:t>
            </a:fld>
            <a:endParaRPr lang="ar-SA"/>
          </a:p>
        </p:txBody>
      </p:sp>
      <p:sp>
        <p:nvSpPr>
          <p:cNvPr id="5" name="عنصر نائب للتذييل 4"/>
          <p:cNvSpPr>
            <a:spLocks noGrp="1"/>
          </p:cNvSpPr>
          <p:nvPr>
            <p:ph type="ftr" sz="quarter" idx="11"/>
          </p:nvPr>
        </p:nvSpPr>
        <p:spPr/>
        <p:txBody>
          <a:bodyPr/>
          <a:lstStyle/>
          <a:p>
            <a:r>
              <a:rPr lang="en-US" smtClean="0"/>
              <a:t>Yasser Abdulhaleem Abdulkareem Almadany</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D972D90-DEE3-4270-A6F0-E819D5230D9C}" type="datetime1">
              <a:rPr lang="ar-SA" smtClean="0"/>
              <a:t>01/08/1442</a:t>
            </a:fld>
            <a:endParaRPr lang="ar-SA"/>
          </a:p>
        </p:txBody>
      </p:sp>
      <p:sp>
        <p:nvSpPr>
          <p:cNvPr id="5" name="عنصر نائب للتذييل 4"/>
          <p:cNvSpPr>
            <a:spLocks noGrp="1"/>
          </p:cNvSpPr>
          <p:nvPr>
            <p:ph type="ftr" sz="quarter" idx="11"/>
          </p:nvPr>
        </p:nvSpPr>
        <p:spPr/>
        <p:txBody>
          <a:bodyPr/>
          <a:lstStyle/>
          <a:p>
            <a:r>
              <a:rPr lang="en-US" smtClean="0"/>
              <a:t>Yasser Abdulhaleem Abdulkareem Almadany</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8D2DF7A-3D0F-4A57-8E1F-E538D3A3AB03}" type="datetime1">
              <a:rPr lang="ar-SA" smtClean="0"/>
              <a:t>01/08/1442</a:t>
            </a:fld>
            <a:endParaRPr lang="ar-SA"/>
          </a:p>
        </p:txBody>
      </p:sp>
      <p:sp>
        <p:nvSpPr>
          <p:cNvPr id="5" name="عنصر نائب للتذييل 4"/>
          <p:cNvSpPr>
            <a:spLocks noGrp="1"/>
          </p:cNvSpPr>
          <p:nvPr>
            <p:ph type="ftr" sz="quarter" idx="11"/>
          </p:nvPr>
        </p:nvSpPr>
        <p:spPr/>
        <p:txBody>
          <a:bodyPr/>
          <a:lstStyle/>
          <a:p>
            <a:r>
              <a:rPr lang="en-US" smtClean="0"/>
              <a:t>Yasser Abdulhaleem Abdulkareem Almadany</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777A93A-54E9-4CA5-8391-01D3751DF519}" type="datetime1">
              <a:rPr lang="ar-SA" smtClean="0"/>
              <a:t>01/08/1442</a:t>
            </a:fld>
            <a:endParaRPr lang="ar-SA"/>
          </a:p>
        </p:txBody>
      </p:sp>
      <p:sp>
        <p:nvSpPr>
          <p:cNvPr id="5" name="عنصر نائب للتذييل 4"/>
          <p:cNvSpPr>
            <a:spLocks noGrp="1"/>
          </p:cNvSpPr>
          <p:nvPr>
            <p:ph type="ftr" sz="quarter" idx="11"/>
          </p:nvPr>
        </p:nvSpPr>
        <p:spPr/>
        <p:txBody>
          <a:bodyPr/>
          <a:lstStyle/>
          <a:p>
            <a:r>
              <a:rPr lang="en-US" smtClean="0"/>
              <a:t>Yasser Abdulhaleem Abdulkareem Almadany</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E14C4B-F548-4BAA-AC25-B008E03AB0F6}" type="datetime1">
              <a:rPr lang="ar-SA" smtClean="0"/>
              <a:t>01/08/1442</a:t>
            </a:fld>
            <a:endParaRPr lang="ar-SA"/>
          </a:p>
        </p:txBody>
      </p:sp>
      <p:sp>
        <p:nvSpPr>
          <p:cNvPr id="6" name="عنصر نائب للتذييل 5"/>
          <p:cNvSpPr>
            <a:spLocks noGrp="1"/>
          </p:cNvSpPr>
          <p:nvPr>
            <p:ph type="ftr" sz="quarter" idx="11"/>
          </p:nvPr>
        </p:nvSpPr>
        <p:spPr/>
        <p:txBody>
          <a:bodyPr/>
          <a:lstStyle/>
          <a:p>
            <a:r>
              <a:rPr lang="en-US" smtClean="0"/>
              <a:t>Yasser Abdulhaleem Abdulkareem Almadany</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BCEADB8-7C0A-4186-81A5-A9A52A457413}" type="datetime1">
              <a:rPr lang="ar-SA" smtClean="0"/>
              <a:t>01/08/1442</a:t>
            </a:fld>
            <a:endParaRPr lang="ar-SA"/>
          </a:p>
        </p:txBody>
      </p:sp>
      <p:sp>
        <p:nvSpPr>
          <p:cNvPr id="8" name="عنصر نائب للتذييل 7"/>
          <p:cNvSpPr>
            <a:spLocks noGrp="1"/>
          </p:cNvSpPr>
          <p:nvPr>
            <p:ph type="ftr" sz="quarter" idx="11"/>
          </p:nvPr>
        </p:nvSpPr>
        <p:spPr/>
        <p:txBody>
          <a:bodyPr/>
          <a:lstStyle/>
          <a:p>
            <a:r>
              <a:rPr lang="en-US" smtClean="0"/>
              <a:t>Yasser Abdulhaleem Abdulkareem Almadany</a:t>
            </a:r>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B4D4336-C603-4287-8C42-5025EC122CBB}" type="datetime1">
              <a:rPr lang="ar-SA" smtClean="0"/>
              <a:t>01/08/1442</a:t>
            </a:fld>
            <a:endParaRPr lang="ar-SA"/>
          </a:p>
        </p:txBody>
      </p:sp>
      <p:sp>
        <p:nvSpPr>
          <p:cNvPr id="4" name="عنصر نائب للتذييل 3"/>
          <p:cNvSpPr>
            <a:spLocks noGrp="1"/>
          </p:cNvSpPr>
          <p:nvPr>
            <p:ph type="ftr" sz="quarter" idx="11"/>
          </p:nvPr>
        </p:nvSpPr>
        <p:spPr/>
        <p:txBody>
          <a:bodyPr/>
          <a:lstStyle/>
          <a:p>
            <a:r>
              <a:rPr lang="en-US" smtClean="0"/>
              <a:t>Yasser Abdulhaleem Abdulkareem Almadany</a:t>
            </a:r>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E9EE3EC-86A0-44D0-8F71-51BF422EC847}" type="datetime1">
              <a:rPr lang="ar-SA" smtClean="0"/>
              <a:t>01/08/1442</a:t>
            </a:fld>
            <a:endParaRPr lang="ar-SA"/>
          </a:p>
        </p:txBody>
      </p:sp>
      <p:sp>
        <p:nvSpPr>
          <p:cNvPr id="3" name="عنصر نائب للتذييل 2"/>
          <p:cNvSpPr>
            <a:spLocks noGrp="1"/>
          </p:cNvSpPr>
          <p:nvPr>
            <p:ph type="ftr" sz="quarter" idx="11"/>
          </p:nvPr>
        </p:nvSpPr>
        <p:spPr/>
        <p:txBody>
          <a:bodyPr/>
          <a:lstStyle/>
          <a:p>
            <a:r>
              <a:rPr lang="en-US" smtClean="0"/>
              <a:t>Yasser Abdulhaleem Abdulkareem Almadany</a:t>
            </a:r>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F43F1A-D18C-4C85-AC20-6E77EF363740}" type="datetime1">
              <a:rPr lang="ar-SA" smtClean="0"/>
              <a:t>01/08/1442</a:t>
            </a:fld>
            <a:endParaRPr lang="ar-SA"/>
          </a:p>
        </p:txBody>
      </p:sp>
      <p:sp>
        <p:nvSpPr>
          <p:cNvPr id="6" name="عنصر نائب للتذييل 5"/>
          <p:cNvSpPr>
            <a:spLocks noGrp="1"/>
          </p:cNvSpPr>
          <p:nvPr>
            <p:ph type="ftr" sz="quarter" idx="11"/>
          </p:nvPr>
        </p:nvSpPr>
        <p:spPr/>
        <p:txBody>
          <a:bodyPr/>
          <a:lstStyle/>
          <a:p>
            <a:r>
              <a:rPr lang="en-US" smtClean="0"/>
              <a:t>Yasser Abdulhaleem Abdulkareem Almadany</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2673FA6-673D-4BF6-84E6-DD0293DAAC13}" type="datetime1">
              <a:rPr lang="ar-SA" smtClean="0"/>
              <a:t>01/08/1442</a:t>
            </a:fld>
            <a:endParaRPr lang="ar-SA"/>
          </a:p>
        </p:txBody>
      </p:sp>
      <p:sp>
        <p:nvSpPr>
          <p:cNvPr id="6" name="عنصر نائب للتذييل 5"/>
          <p:cNvSpPr>
            <a:spLocks noGrp="1"/>
          </p:cNvSpPr>
          <p:nvPr>
            <p:ph type="ftr" sz="quarter" idx="11"/>
          </p:nvPr>
        </p:nvSpPr>
        <p:spPr/>
        <p:txBody>
          <a:bodyPr/>
          <a:lstStyle/>
          <a:p>
            <a:r>
              <a:rPr lang="en-US" smtClean="0"/>
              <a:t>Yasser Abdulhaleem Abdulkareem Almadany</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B5EB61-4236-429B-B27E-B2DCBF34C69C}" type="datetime1">
              <a:rPr lang="ar-SA" smtClean="0"/>
              <a:t>01/08/1442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Yasser Abdulhaleem Abdulkareem Almadany</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6" y="2132856"/>
            <a:ext cx="3240360" cy="2232248"/>
          </a:xfrm>
          <a:prstGeom prst="rect">
            <a:avLst/>
          </a:prstGeom>
        </p:spPr>
      </p:pic>
      <p:sp>
        <p:nvSpPr>
          <p:cNvPr id="2" name="Title 1"/>
          <p:cNvSpPr>
            <a:spLocks noGrp="1"/>
          </p:cNvSpPr>
          <p:nvPr>
            <p:ph type="ctrTitle"/>
          </p:nvPr>
        </p:nvSpPr>
        <p:spPr>
          <a:xfrm>
            <a:off x="611560" y="476672"/>
            <a:ext cx="7772400" cy="1470025"/>
          </a:xfrm>
        </p:spPr>
        <p:txBody>
          <a:bodyPr/>
          <a:lstStyle/>
          <a:p>
            <a:r>
              <a:rPr lang="en-US" dirty="0"/>
              <a:t>Introduction to programming with C++</a:t>
            </a:r>
          </a:p>
        </p:txBody>
      </p:sp>
      <p:sp>
        <p:nvSpPr>
          <p:cNvPr id="3" name="Subtitle 2"/>
          <p:cNvSpPr>
            <a:spLocks noGrp="1"/>
          </p:cNvSpPr>
          <p:nvPr>
            <p:ph type="subTitle" idx="1"/>
          </p:nvPr>
        </p:nvSpPr>
        <p:spPr>
          <a:xfrm>
            <a:off x="1371600" y="4424908"/>
            <a:ext cx="6400800" cy="1752600"/>
          </a:xfrm>
        </p:spPr>
        <p:txBody>
          <a:bodyPr/>
          <a:lstStyle/>
          <a:p>
            <a:r>
              <a:rPr lang="en-US" dirty="0">
                <a:solidFill>
                  <a:srgbClr val="000000"/>
                </a:solidFill>
                <a:latin typeface="Segoe UI"/>
              </a:rPr>
              <a:t>C++ Introduction</a:t>
            </a:r>
          </a:p>
          <a:p>
            <a:r>
              <a:rPr lang="en-US" dirty="0">
                <a:solidFill>
                  <a:srgbClr val="000000"/>
                </a:solidFill>
                <a:latin typeface="Segoe UI"/>
              </a:rPr>
              <a:t>Chapter </a:t>
            </a:r>
            <a:r>
              <a:rPr lang="en-US" dirty="0" smtClean="0">
                <a:solidFill>
                  <a:srgbClr val="000000"/>
                </a:solidFill>
                <a:latin typeface="Segoe UI"/>
              </a:rPr>
              <a:t>Seven</a:t>
            </a:r>
            <a:endParaRPr lang="en-US" dirty="0">
              <a:solidFill>
                <a:srgbClr val="000000"/>
              </a:solidFill>
              <a:latin typeface="Segoe UI"/>
            </a:endParaRPr>
          </a:p>
        </p:txBody>
      </p:sp>
      <p:sp>
        <p:nvSpPr>
          <p:cNvPr id="5" name="Footer Placeholder 4"/>
          <p:cNvSpPr>
            <a:spLocks noGrp="1"/>
          </p:cNvSpPr>
          <p:nvPr>
            <p:ph type="ftr" sz="quarter" idx="11"/>
          </p:nvPr>
        </p:nvSpPr>
        <p:spPr/>
        <p:txBody>
          <a:bodyPr/>
          <a:lstStyle/>
          <a:p>
            <a:r>
              <a:rPr lang="en-US" dirty="0" smtClean="0"/>
              <a:t>Yasser </a:t>
            </a:r>
            <a:r>
              <a:rPr lang="en-US" dirty="0" err="1" smtClean="0"/>
              <a:t>Abdulhaleem</a:t>
            </a:r>
            <a:r>
              <a:rPr lang="en-US" dirty="0" smtClean="0"/>
              <a:t> </a:t>
            </a:r>
            <a:r>
              <a:rPr lang="en-US" dirty="0" err="1" smtClean="0"/>
              <a:t>Abdulkareem</a:t>
            </a:r>
            <a:r>
              <a:rPr lang="en-US" dirty="0" smtClean="0"/>
              <a:t> </a:t>
            </a:r>
            <a:r>
              <a:rPr lang="en-US" dirty="0" err="1" smtClean="0"/>
              <a:t>Almadany</a:t>
            </a:r>
            <a:endParaRPr lang="ar-SA" dirty="0"/>
          </a:p>
        </p:txBody>
      </p:sp>
      <p:sp>
        <p:nvSpPr>
          <p:cNvPr id="4" name="Slide Number Placeholder 3"/>
          <p:cNvSpPr>
            <a:spLocks noGrp="1"/>
          </p:cNvSpPr>
          <p:nvPr>
            <p:ph type="sldNum" sz="quarter" idx="12"/>
          </p:nvPr>
        </p:nvSpPr>
        <p:spPr/>
        <p:txBody>
          <a:bodyPr/>
          <a:lstStyle/>
          <a:p>
            <a:fld id="{0B34F065-1154-456A-91E3-76DE8E75E17B}" type="slidenum">
              <a:rPr lang="ar-SA" smtClean="0"/>
              <a:t>1</a:t>
            </a:fld>
            <a:endParaRPr lang="ar-SA"/>
          </a:p>
        </p:txBody>
      </p:sp>
    </p:spTree>
    <p:extLst>
      <p:ext uri="{BB962C8B-B14F-4D97-AF65-F5344CB8AC3E}">
        <p14:creationId xmlns:p14="http://schemas.microsoft.com/office/powerpoint/2010/main" val="2079275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a:t>C++ For Loop(cont'd.)</a:t>
            </a:r>
          </a:p>
        </p:txBody>
      </p:sp>
      <p:sp>
        <p:nvSpPr>
          <p:cNvPr id="3" name="Content Placeholder 2"/>
          <p:cNvSpPr>
            <a:spLocks noGrp="1"/>
          </p:cNvSpPr>
          <p:nvPr>
            <p:ph idx="1"/>
          </p:nvPr>
        </p:nvSpPr>
        <p:spPr>
          <a:xfrm>
            <a:off x="457200" y="1196752"/>
            <a:ext cx="8229600" cy="5112568"/>
          </a:xfrm>
        </p:spPr>
        <p:txBody>
          <a:bodyPr>
            <a:normAutofit/>
          </a:bodyPr>
          <a:lstStyle/>
          <a:p>
            <a:pPr algn="l" rtl="0"/>
            <a:r>
              <a:rPr lang="en-US" dirty="0"/>
              <a:t>Example </a:t>
            </a:r>
            <a:r>
              <a:rPr lang="en-US" dirty="0" smtClean="0"/>
              <a:t>explained.</a:t>
            </a:r>
          </a:p>
          <a:p>
            <a:pPr algn="l" rtl="0"/>
            <a:r>
              <a:rPr lang="en-US" dirty="0"/>
              <a:t>Statement 1 sets a variable before the loop starts (</a:t>
            </a:r>
            <a:r>
              <a:rPr lang="en-US" dirty="0" err="1"/>
              <a:t>int</a:t>
            </a:r>
            <a:r>
              <a:rPr lang="en-US" dirty="0"/>
              <a:t> </a:t>
            </a:r>
            <a:r>
              <a:rPr lang="en-US" dirty="0" err="1"/>
              <a:t>i</a:t>
            </a:r>
            <a:r>
              <a:rPr lang="en-US" dirty="0"/>
              <a:t> = 0).</a:t>
            </a:r>
          </a:p>
          <a:p>
            <a:pPr algn="l" rtl="0"/>
            <a:r>
              <a:rPr lang="en-US" dirty="0" smtClean="0"/>
              <a:t>Statement </a:t>
            </a:r>
            <a:r>
              <a:rPr lang="en-US" dirty="0"/>
              <a:t>2 defines the condition for the loop to run (</a:t>
            </a:r>
            <a:r>
              <a:rPr lang="en-US" dirty="0" err="1"/>
              <a:t>i</a:t>
            </a:r>
            <a:r>
              <a:rPr lang="en-US" dirty="0"/>
              <a:t> must be less than 5). If the condition is true, the loop will start over again, if it is false, the loop will end.</a:t>
            </a:r>
          </a:p>
          <a:p>
            <a:pPr algn="l" rtl="0"/>
            <a:r>
              <a:rPr lang="en-US" dirty="0" smtClean="0"/>
              <a:t>Statement </a:t>
            </a:r>
            <a:r>
              <a:rPr lang="en-US" dirty="0"/>
              <a:t>3 increases a value (</a:t>
            </a:r>
            <a:r>
              <a:rPr lang="en-US" dirty="0" err="1"/>
              <a:t>i</a:t>
            </a:r>
            <a:r>
              <a:rPr lang="en-US" dirty="0"/>
              <a:t>++) each time the code block in the loop has been executed.</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10</a:t>
            </a:fld>
            <a:endParaRPr lang="ar-SA"/>
          </a:p>
        </p:txBody>
      </p:sp>
    </p:spTree>
    <p:extLst>
      <p:ext uri="{BB962C8B-B14F-4D97-AF65-F5344CB8AC3E}">
        <p14:creationId xmlns:p14="http://schemas.microsoft.com/office/powerpoint/2010/main" val="291288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rtl="0"/>
            <a:r>
              <a:rPr lang="en-US" dirty="0"/>
              <a:t>C++ For Loop(cont'd.)</a:t>
            </a:r>
          </a:p>
        </p:txBody>
      </p:sp>
      <p:sp>
        <p:nvSpPr>
          <p:cNvPr id="3" name="Content Placeholder 2"/>
          <p:cNvSpPr>
            <a:spLocks noGrp="1"/>
          </p:cNvSpPr>
          <p:nvPr>
            <p:ph idx="1"/>
          </p:nvPr>
        </p:nvSpPr>
        <p:spPr>
          <a:xfrm>
            <a:off x="457200" y="1052736"/>
            <a:ext cx="8229600" cy="5472608"/>
          </a:xfrm>
        </p:spPr>
        <p:txBody>
          <a:bodyPr>
            <a:normAutofit fontScale="85000" lnSpcReduction="20000"/>
          </a:bodyPr>
          <a:lstStyle/>
          <a:p>
            <a:pPr algn="l" rtl="0"/>
            <a:r>
              <a:rPr lang="en-US" dirty="0"/>
              <a:t>Another </a:t>
            </a:r>
            <a:r>
              <a:rPr lang="en-US" dirty="0" smtClean="0"/>
              <a:t>Example:</a:t>
            </a:r>
          </a:p>
          <a:p>
            <a:pPr algn="l" rtl="0"/>
            <a:r>
              <a:rPr lang="en-US" dirty="0"/>
              <a:t>This example will only print even values between 0 and 10</a:t>
            </a:r>
            <a:r>
              <a:rPr lang="en-US" dirty="0" smtClean="0"/>
              <a:t>:</a:t>
            </a:r>
          </a:p>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smtClean="0"/>
              <a:t>int</a:t>
            </a:r>
            <a:r>
              <a:rPr lang="en-US" dirty="0" smtClean="0"/>
              <a:t> </a:t>
            </a:r>
            <a:r>
              <a:rPr lang="en-US" dirty="0"/>
              <a:t>main</a:t>
            </a:r>
            <a:r>
              <a:rPr lang="en-US" dirty="0" smtClean="0"/>
              <a:t>()</a:t>
            </a:r>
          </a:p>
          <a:p>
            <a:pPr marL="0" indent="0" algn="l" rtl="0">
              <a:buNone/>
            </a:pPr>
            <a:r>
              <a:rPr lang="en-US" dirty="0" smtClean="0"/>
              <a:t>{</a:t>
            </a:r>
            <a:endParaRPr lang="en-US" dirty="0"/>
          </a:p>
          <a:p>
            <a:pPr marL="0" indent="0" algn="l" rtl="0">
              <a:buNone/>
            </a:pPr>
            <a:r>
              <a:rPr lang="en-US" dirty="0"/>
              <a:t>  for (</a:t>
            </a:r>
            <a:r>
              <a:rPr lang="en-US" dirty="0" err="1"/>
              <a:t>int</a:t>
            </a:r>
            <a:r>
              <a:rPr lang="en-US" dirty="0"/>
              <a:t> </a:t>
            </a:r>
            <a:r>
              <a:rPr lang="en-US" dirty="0" err="1"/>
              <a:t>i</a:t>
            </a:r>
            <a:r>
              <a:rPr lang="en-US" dirty="0"/>
              <a:t> = 0; </a:t>
            </a:r>
            <a:r>
              <a:rPr lang="en-US" dirty="0" err="1"/>
              <a:t>i</a:t>
            </a:r>
            <a:r>
              <a:rPr lang="en-US" dirty="0"/>
              <a:t> &lt;= 10; </a:t>
            </a:r>
            <a:r>
              <a:rPr lang="en-US" dirty="0" err="1"/>
              <a:t>i</a:t>
            </a:r>
            <a:r>
              <a:rPr lang="en-US" dirty="0"/>
              <a:t> = </a:t>
            </a:r>
            <a:r>
              <a:rPr lang="en-US" dirty="0" err="1"/>
              <a:t>i</a:t>
            </a:r>
            <a:r>
              <a:rPr lang="en-US" dirty="0"/>
              <a:t> + 2</a:t>
            </a:r>
            <a:r>
              <a:rPr lang="en-US" dirty="0" smtClean="0"/>
              <a:t>)</a:t>
            </a:r>
          </a:p>
          <a:p>
            <a:pPr marL="0" indent="0" algn="l" rtl="0">
              <a:buNone/>
            </a:pPr>
            <a:r>
              <a:rPr lang="en-US" dirty="0"/>
              <a:t> </a:t>
            </a:r>
            <a:r>
              <a:rPr lang="en-US" dirty="0" smtClean="0"/>
              <a:t> {</a:t>
            </a:r>
            <a:endParaRPr lang="en-US" dirty="0"/>
          </a:p>
          <a:p>
            <a:pPr marL="0" indent="0" algn="l" rtl="0">
              <a:buNone/>
            </a:pPr>
            <a:r>
              <a:rPr lang="en-US" dirty="0"/>
              <a:t>    </a:t>
            </a:r>
            <a:r>
              <a:rPr lang="en-US" dirty="0" err="1"/>
              <a:t>cout</a:t>
            </a:r>
            <a:r>
              <a:rPr lang="en-US" dirty="0"/>
              <a:t> &lt;&lt; </a:t>
            </a:r>
            <a:r>
              <a:rPr lang="en-US" dirty="0" err="1"/>
              <a:t>i</a:t>
            </a:r>
            <a:r>
              <a:rPr lang="en-US" dirty="0"/>
              <a:t> &lt;&lt; "\n";</a:t>
            </a:r>
          </a:p>
          <a:p>
            <a:pPr marL="0" indent="0" algn="l" rtl="0">
              <a:buNone/>
            </a:pPr>
            <a:r>
              <a:rPr lang="en-US" dirty="0"/>
              <a:t>  }</a:t>
            </a:r>
          </a:p>
          <a:p>
            <a:pPr marL="0" indent="0" algn="l" rtl="0">
              <a:buNone/>
            </a:pPr>
            <a:r>
              <a:rPr lang="en-US" dirty="0"/>
              <a:t>  return 0;</a:t>
            </a:r>
          </a:p>
          <a:p>
            <a:pPr marL="0" indent="0" algn="l" rtl="0">
              <a:buNone/>
            </a:pPr>
            <a:r>
              <a:rPr lang="en-US" dirty="0" smtClean="0"/>
              <a:t>}</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11</a:t>
            </a:fld>
            <a:endParaRPr lang="ar-SA"/>
          </a:p>
        </p:txBody>
      </p:sp>
    </p:spTree>
    <p:extLst>
      <p:ext uri="{BB962C8B-B14F-4D97-AF65-F5344CB8AC3E}">
        <p14:creationId xmlns:p14="http://schemas.microsoft.com/office/powerpoint/2010/main" val="1538536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normAutofit fontScale="90000"/>
          </a:bodyPr>
          <a:lstStyle/>
          <a:p>
            <a:r>
              <a:rPr lang="en-US" dirty="0"/>
              <a:t>C++ Break</a:t>
            </a:r>
          </a:p>
        </p:txBody>
      </p:sp>
      <p:sp>
        <p:nvSpPr>
          <p:cNvPr id="3" name="Content Placeholder 2"/>
          <p:cNvSpPr>
            <a:spLocks noGrp="1"/>
          </p:cNvSpPr>
          <p:nvPr>
            <p:ph idx="1"/>
          </p:nvPr>
        </p:nvSpPr>
        <p:spPr>
          <a:xfrm>
            <a:off x="457200" y="764704"/>
            <a:ext cx="8363272" cy="5688632"/>
          </a:xfrm>
        </p:spPr>
        <p:txBody>
          <a:bodyPr>
            <a:normAutofit fontScale="70000" lnSpcReduction="20000"/>
          </a:bodyPr>
          <a:lstStyle/>
          <a:p>
            <a:pPr algn="l" rtl="0"/>
            <a:r>
              <a:rPr lang="en-US" dirty="0" smtClean="0"/>
              <a:t>We </a:t>
            </a:r>
            <a:r>
              <a:rPr lang="en-US" dirty="0"/>
              <a:t>have already seen the </a:t>
            </a:r>
            <a:r>
              <a:rPr lang="en-US" dirty="0">
                <a:solidFill>
                  <a:srgbClr val="FF0000"/>
                </a:solidFill>
              </a:rPr>
              <a:t>break</a:t>
            </a:r>
            <a:r>
              <a:rPr lang="en-US" dirty="0"/>
              <a:t> statement was used to "jump out" of a switch statement</a:t>
            </a:r>
            <a:r>
              <a:rPr lang="en-US" dirty="0" smtClean="0"/>
              <a:t>.</a:t>
            </a:r>
          </a:p>
          <a:p>
            <a:pPr algn="l" rtl="0"/>
            <a:r>
              <a:rPr lang="en-US" dirty="0"/>
              <a:t>The </a:t>
            </a:r>
            <a:r>
              <a:rPr lang="en-US" dirty="0">
                <a:solidFill>
                  <a:srgbClr val="FF0000"/>
                </a:solidFill>
              </a:rPr>
              <a:t>break</a:t>
            </a:r>
            <a:r>
              <a:rPr lang="en-US" dirty="0"/>
              <a:t> statement can also be used to jump out of a loop</a:t>
            </a:r>
            <a:r>
              <a:rPr lang="en-US" dirty="0" smtClean="0"/>
              <a:t>.</a:t>
            </a:r>
          </a:p>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smtClean="0"/>
              <a:t>int</a:t>
            </a:r>
            <a:r>
              <a:rPr lang="en-US" dirty="0" smtClean="0"/>
              <a:t> </a:t>
            </a:r>
            <a:r>
              <a:rPr lang="en-US" dirty="0"/>
              <a:t>main</a:t>
            </a:r>
            <a:r>
              <a:rPr lang="en-US" dirty="0" smtClean="0"/>
              <a:t>()</a:t>
            </a:r>
          </a:p>
          <a:p>
            <a:pPr marL="0" indent="0" algn="l" rtl="0">
              <a:buNone/>
            </a:pPr>
            <a:r>
              <a:rPr lang="en-US" dirty="0" smtClean="0"/>
              <a:t>{</a:t>
            </a:r>
            <a:endParaRPr lang="en-US" dirty="0"/>
          </a:p>
          <a:p>
            <a:pPr marL="0" indent="0" algn="l" rtl="0">
              <a:buNone/>
            </a:pPr>
            <a:r>
              <a:rPr lang="en-US" dirty="0"/>
              <a:t>  for (</a:t>
            </a:r>
            <a:r>
              <a:rPr lang="en-US" dirty="0" err="1"/>
              <a:t>int</a:t>
            </a:r>
            <a:r>
              <a:rPr lang="en-US" dirty="0"/>
              <a:t> </a:t>
            </a:r>
            <a:r>
              <a:rPr lang="en-US" dirty="0" err="1"/>
              <a:t>i</a:t>
            </a:r>
            <a:r>
              <a:rPr lang="en-US" dirty="0"/>
              <a:t> = 0; </a:t>
            </a:r>
            <a:r>
              <a:rPr lang="en-US" dirty="0" err="1"/>
              <a:t>i</a:t>
            </a:r>
            <a:r>
              <a:rPr lang="en-US" dirty="0"/>
              <a:t> &lt; 10; </a:t>
            </a:r>
            <a:r>
              <a:rPr lang="en-US" dirty="0" err="1"/>
              <a:t>i</a:t>
            </a:r>
            <a:r>
              <a:rPr lang="en-US" dirty="0" smtClean="0"/>
              <a:t>++)</a:t>
            </a:r>
          </a:p>
          <a:p>
            <a:pPr marL="0" indent="0" algn="l" rtl="0">
              <a:buNone/>
            </a:pPr>
            <a:r>
              <a:rPr lang="en-US" dirty="0"/>
              <a:t> </a:t>
            </a:r>
            <a:r>
              <a:rPr lang="en-US" dirty="0" smtClean="0"/>
              <a:t> {</a:t>
            </a:r>
            <a:endParaRPr lang="en-US" dirty="0"/>
          </a:p>
          <a:p>
            <a:pPr marL="0" indent="0" algn="l" rtl="0">
              <a:buNone/>
            </a:pPr>
            <a:r>
              <a:rPr lang="en-US" dirty="0"/>
              <a:t>    if (</a:t>
            </a:r>
            <a:r>
              <a:rPr lang="en-US" dirty="0" err="1"/>
              <a:t>i</a:t>
            </a:r>
            <a:r>
              <a:rPr lang="en-US" dirty="0"/>
              <a:t> == 4</a:t>
            </a:r>
            <a:r>
              <a:rPr lang="en-US" dirty="0" smtClean="0"/>
              <a:t>)</a:t>
            </a:r>
          </a:p>
          <a:p>
            <a:pPr marL="0" indent="0" algn="l" rtl="0">
              <a:buNone/>
            </a:pPr>
            <a:r>
              <a:rPr lang="en-US" dirty="0"/>
              <a:t> </a:t>
            </a:r>
            <a:r>
              <a:rPr lang="en-US" dirty="0" smtClean="0"/>
              <a:t>   {</a:t>
            </a:r>
            <a:endParaRPr lang="en-US" dirty="0"/>
          </a:p>
          <a:p>
            <a:pPr marL="0" indent="0" algn="l" rtl="0">
              <a:buNone/>
            </a:pPr>
            <a:r>
              <a:rPr lang="en-US" dirty="0"/>
              <a:t>      break;</a:t>
            </a:r>
          </a:p>
          <a:p>
            <a:pPr marL="0" indent="0" algn="l" rtl="0">
              <a:buNone/>
            </a:pPr>
            <a:r>
              <a:rPr lang="en-US" dirty="0"/>
              <a:t>    }</a:t>
            </a:r>
          </a:p>
          <a:p>
            <a:pPr marL="0" indent="0" algn="l" rtl="0">
              <a:buNone/>
            </a:pPr>
            <a:r>
              <a:rPr lang="en-US" dirty="0"/>
              <a:t>    </a:t>
            </a:r>
            <a:r>
              <a:rPr lang="en-US" dirty="0" err="1"/>
              <a:t>cout</a:t>
            </a:r>
            <a:r>
              <a:rPr lang="en-US" dirty="0"/>
              <a:t> &lt;&lt; </a:t>
            </a:r>
            <a:r>
              <a:rPr lang="en-US" dirty="0" err="1"/>
              <a:t>i</a:t>
            </a:r>
            <a:r>
              <a:rPr lang="en-US" dirty="0"/>
              <a:t> &lt;&lt; "\n";</a:t>
            </a:r>
          </a:p>
          <a:p>
            <a:pPr marL="0" indent="0" algn="l" rtl="0">
              <a:buNone/>
            </a:pPr>
            <a:r>
              <a:rPr lang="en-US" dirty="0"/>
              <a:t>  } </a:t>
            </a:r>
          </a:p>
          <a:p>
            <a:pPr marL="0" indent="0" algn="l" rtl="0">
              <a:buNone/>
            </a:pPr>
            <a:r>
              <a:rPr lang="en-US" dirty="0"/>
              <a:t>  return 0;</a:t>
            </a:r>
          </a:p>
          <a:p>
            <a:pPr marL="0" indent="0" algn="l" rtl="0">
              <a:buNone/>
            </a:pPr>
            <a:r>
              <a:rPr lang="en-US" dirty="0"/>
              <a:t>}</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12</a:t>
            </a:fld>
            <a:endParaRPr lang="ar-SA"/>
          </a:p>
        </p:txBody>
      </p:sp>
      <p:sp>
        <p:nvSpPr>
          <p:cNvPr id="6" name="TextBox 5"/>
          <p:cNvSpPr txBox="1"/>
          <p:nvPr/>
        </p:nvSpPr>
        <p:spPr>
          <a:xfrm>
            <a:off x="4355976" y="3212976"/>
            <a:ext cx="3456384" cy="646331"/>
          </a:xfrm>
          <a:prstGeom prst="rect">
            <a:avLst/>
          </a:prstGeom>
          <a:noFill/>
        </p:spPr>
        <p:txBody>
          <a:bodyPr wrap="square" rtlCol="0">
            <a:spAutoFit/>
          </a:bodyPr>
          <a:lstStyle/>
          <a:p>
            <a:pPr algn="l" rtl="0"/>
            <a:r>
              <a:rPr lang="en-US" dirty="0">
                <a:solidFill>
                  <a:srgbClr val="FF0000"/>
                </a:solidFill>
              </a:rPr>
              <a:t>This example jumps out of the loop when </a:t>
            </a:r>
            <a:r>
              <a:rPr lang="en-US" dirty="0" err="1">
                <a:solidFill>
                  <a:srgbClr val="FF0000"/>
                </a:solidFill>
              </a:rPr>
              <a:t>i</a:t>
            </a:r>
            <a:r>
              <a:rPr lang="en-US" dirty="0">
                <a:solidFill>
                  <a:srgbClr val="FF0000"/>
                </a:solidFill>
              </a:rPr>
              <a:t> is equal to </a:t>
            </a:r>
            <a:r>
              <a:rPr lang="en-US" dirty="0" smtClean="0">
                <a:solidFill>
                  <a:srgbClr val="FF0000"/>
                </a:solidFill>
              </a:rPr>
              <a:t>4.</a:t>
            </a:r>
            <a:endParaRPr lang="en-US" dirty="0">
              <a:solidFill>
                <a:srgbClr val="FF0000"/>
              </a:solidFill>
            </a:endParaRPr>
          </a:p>
        </p:txBody>
      </p:sp>
    </p:spTree>
    <p:extLst>
      <p:ext uri="{BB962C8B-B14F-4D97-AF65-F5344CB8AC3E}">
        <p14:creationId xmlns:p14="http://schemas.microsoft.com/office/powerpoint/2010/main" val="3606876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78098"/>
          </a:xfrm>
        </p:spPr>
        <p:txBody>
          <a:bodyPr/>
          <a:lstStyle/>
          <a:p>
            <a:r>
              <a:rPr lang="en-US" dirty="0"/>
              <a:t>C++ Continue</a:t>
            </a:r>
          </a:p>
        </p:txBody>
      </p:sp>
      <p:sp>
        <p:nvSpPr>
          <p:cNvPr id="3" name="Content Placeholder 2"/>
          <p:cNvSpPr>
            <a:spLocks noGrp="1"/>
          </p:cNvSpPr>
          <p:nvPr>
            <p:ph idx="1"/>
          </p:nvPr>
        </p:nvSpPr>
        <p:spPr>
          <a:xfrm>
            <a:off x="457200" y="836712"/>
            <a:ext cx="8229600" cy="5688632"/>
          </a:xfrm>
        </p:spPr>
        <p:txBody>
          <a:bodyPr>
            <a:normAutofit fontScale="70000" lnSpcReduction="20000"/>
          </a:bodyPr>
          <a:lstStyle/>
          <a:p>
            <a:pPr algn="l" rtl="0"/>
            <a:r>
              <a:rPr lang="en-US" dirty="0"/>
              <a:t>The </a:t>
            </a:r>
            <a:r>
              <a:rPr lang="en-US" dirty="0">
                <a:solidFill>
                  <a:srgbClr val="FF0000"/>
                </a:solidFill>
              </a:rPr>
              <a:t>continue</a:t>
            </a:r>
            <a:r>
              <a:rPr lang="en-US" dirty="0"/>
              <a:t> statement breaks one iteration (in the loop), if a specified condition occurs, and continues with the next iteration in the loop</a:t>
            </a:r>
            <a:r>
              <a:rPr lang="en-US" dirty="0" smtClean="0"/>
              <a:t>.</a:t>
            </a:r>
          </a:p>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smtClean="0"/>
              <a:t>int</a:t>
            </a:r>
            <a:r>
              <a:rPr lang="en-US" dirty="0" smtClean="0"/>
              <a:t> </a:t>
            </a:r>
            <a:r>
              <a:rPr lang="en-US" dirty="0"/>
              <a:t>main</a:t>
            </a:r>
            <a:r>
              <a:rPr lang="en-US" dirty="0" smtClean="0"/>
              <a:t>()</a:t>
            </a:r>
          </a:p>
          <a:p>
            <a:pPr marL="0" indent="0" algn="l" rtl="0">
              <a:buNone/>
            </a:pPr>
            <a:r>
              <a:rPr lang="en-US" dirty="0" smtClean="0"/>
              <a:t>{</a:t>
            </a:r>
            <a:endParaRPr lang="en-US" dirty="0"/>
          </a:p>
          <a:p>
            <a:pPr marL="0" indent="0" algn="l" rtl="0">
              <a:buNone/>
            </a:pPr>
            <a:r>
              <a:rPr lang="en-US" dirty="0"/>
              <a:t>  for (</a:t>
            </a:r>
            <a:r>
              <a:rPr lang="en-US" dirty="0" err="1"/>
              <a:t>int</a:t>
            </a:r>
            <a:r>
              <a:rPr lang="en-US" dirty="0"/>
              <a:t> </a:t>
            </a:r>
            <a:r>
              <a:rPr lang="en-US" dirty="0" err="1"/>
              <a:t>i</a:t>
            </a:r>
            <a:r>
              <a:rPr lang="en-US" dirty="0"/>
              <a:t> = 0; </a:t>
            </a:r>
            <a:r>
              <a:rPr lang="en-US" dirty="0" err="1"/>
              <a:t>i</a:t>
            </a:r>
            <a:r>
              <a:rPr lang="en-US" dirty="0"/>
              <a:t> &lt; 10; </a:t>
            </a:r>
            <a:r>
              <a:rPr lang="en-US" dirty="0" err="1"/>
              <a:t>i</a:t>
            </a:r>
            <a:r>
              <a:rPr lang="en-US" dirty="0" smtClean="0"/>
              <a:t>++)</a:t>
            </a:r>
          </a:p>
          <a:p>
            <a:pPr marL="0" indent="0" algn="l" rtl="0">
              <a:buNone/>
            </a:pPr>
            <a:r>
              <a:rPr lang="en-US" dirty="0"/>
              <a:t> </a:t>
            </a:r>
            <a:r>
              <a:rPr lang="en-US" dirty="0" smtClean="0"/>
              <a:t> {</a:t>
            </a:r>
            <a:endParaRPr lang="en-US" dirty="0"/>
          </a:p>
          <a:p>
            <a:pPr marL="0" indent="0" algn="l" rtl="0">
              <a:buNone/>
            </a:pPr>
            <a:r>
              <a:rPr lang="en-US" dirty="0"/>
              <a:t>    if (</a:t>
            </a:r>
            <a:r>
              <a:rPr lang="en-US" dirty="0" err="1"/>
              <a:t>i</a:t>
            </a:r>
            <a:r>
              <a:rPr lang="en-US" dirty="0"/>
              <a:t> == 4</a:t>
            </a:r>
            <a:r>
              <a:rPr lang="en-US" dirty="0" smtClean="0"/>
              <a:t>)</a:t>
            </a:r>
          </a:p>
          <a:p>
            <a:pPr marL="0" indent="0" algn="l" rtl="0">
              <a:buNone/>
            </a:pPr>
            <a:r>
              <a:rPr lang="en-US" dirty="0"/>
              <a:t> </a:t>
            </a:r>
            <a:r>
              <a:rPr lang="en-US" dirty="0" smtClean="0"/>
              <a:t>    {</a:t>
            </a:r>
            <a:endParaRPr lang="en-US" dirty="0"/>
          </a:p>
          <a:p>
            <a:pPr marL="0" indent="0" algn="l" rtl="0">
              <a:buNone/>
            </a:pPr>
            <a:r>
              <a:rPr lang="en-US" dirty="0"/>
              <a:t>      continue;</a:t>
            </a:r>
          </a:p>
          <a:p>
            <a:pPr marL="0" indent="0" algn="l" rtl="0">
              <a:buNone/>
            </a:pPr>
            <a:r>
              <a:rPr lang="en-US" dirty="0"/>
              <a:t>    </a:t>
            </a:r>
            <a:r>
              <a:rPr lang="en-US" dirty="0" smtClean="0"/>
              <a:t> }</a:t>
            </a:r>
            <a:endParaRPr lang="en-US" dirty="0"/>
          </a:p>
          <a:p>
            <a:pPr marL="0" indent="0" algn="l" rtl="0">
              <a:buNone/>
            </a:pPr>
            <a:r>
              <a:rPr lang="en-US" dirty="0"/>
              <a:t>   </a:t>
            </a:r>
            <a:r>
              <a:rPr lang="en-US" dirty="0" err="1" smtClean="0"/>
              <a:t>cout</a:t>
            </a:r>
            <a:r>
              <a:rPr lang="en-US" dirty="0" smtClean="0"/>
              <a:t> </a:t>
            </a:r>
            <a:r>
              <a:rPr lang="en-US" dirty="0"/>
              <a:t>&lt;&lt; </a:t>
            </a:r>
            <a:r>
              <a:rPr lang="en-US" dirty="0" err="1"/>
              <a:t>i</a:t>
            </a:r>
            <a:r>
              <a:rPr lang="en-US" dirty="0"/>
              <a:t> &lt;&lt; "\n";</a:t>
            </a:r>
          </a:p>
          <a:p>
            <a:pPr marL="0" indent="0" algn="l" rtl="0">
              <a:buNone/>
            </a:pPr>
            <a:r>
              <a:rPr lang="en-US" dirty="0"/>
              <a:t>  }   </a:t>
            </a:r>
          </a:p>
          <a:p>
            <a:pPr marL="0" indent="0" algn="l" rtl="0">
              <a:buNone/>
            </a:pPr>
            <a:r>
              <a:rPr lang="en-US" dirty="0"/>
              <a:t>  return 0;</a:t>
            </a:r>
          </a:p>
          <a:p>
            <a:pPr marL="0" indent="0" algn="l" rtl="0">
              <a:buNone/>
            </a:pPr>
            <a:r>
              <a:rPr lang="en-US" dirty="0"/>
              <a:t>}</a:t>
            </a:r>
          </a:p>
          <a:p>
            <a:pPr marL="0" indent="0" algn="l" rtl="0">
              <a:buNone/>
            </a:pP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13</a:t>
            </a:fld>
            <a:endParaRPr lang="ar-SA"/>
          </a:p>
        </p:txBody>
      </p:sp>
      <p:sp>
        <p:nvSpPr>
          <p:cNvPr id="6" name="TextBox 5"/>
          <p:cNvSpPr txBox="1"/>
          <p:nvPr/>
        </p:nvSpPr>
        <p:spPr>
          <a:xfrm>
            <a:off x="4427984" y="2924944"/>
            <a:ext cx="3384376" cy="369332"/>
          </a:xfrm>
          <a:prstGeom prst="rect">
            <a:avLst/>
          </a:prstGeom>
          <a:noFill/>
        </p:spPr>
        <p:txBody>
          <a:bodyPr wrap="square" rtlCol="0">
            <a:spAutoFit/>
          </a:bodyPr>
          <a:lstStyle/>
          <a:p>
            <a:pPr algn="l" rtl="0"/>
            <a:r>
              <a:rPr lang="en-US" dirty="0">
                <a:solidFill>
                  <a:srgbClr val="FF0000"/>
                </a:solidFill>
              </a:rPr>
              <a:t>This example skips the value of 4:</a:t>
            </a:r>
          </a:p>
        </p:txBody>
      </p:sp>
    </p:spTree>
    <p:extLst>
      <p:ext uri="{BB962C8B-B14F-4D97-AF65-F5344CB8AC3E}">
        <p14:creationId xmlns:p14="http://schemas.microsoft.com/office/powerpoint/2010/main" val="1021979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78098"/>
          </a:xfrm>
        </p:spPr>
        <p:txBody>
          <a:bodyPr>
            <a:normAutofit/>
          </a:bodyPr>
          <a:lstStyle/>
          <a:p>
            <a:r>
              <a:rPr lang="en-US" dirty="0"/>
              <a:t>Break and Continue in While Loop</a:t>
            </a:r>
          </a:p>
        </p:txBody>
      </p:sp>
      <p:sp>
        <p:nvSpPr>
          <p:cNvPr id="3" name="Content Placeholder 2"/>
          <p:cNvSpPr>
            <a:spLocks noGrp="1"/>
          </p:cNvSpPr>
          <p:nvPr>
            <p:ph idx="1"/>
          </p:nvPr>
        </p:nvSpPr>
        <p:spPr>
          <a:xfrm>
            <a:off x="457200" y="764704"/>
            <a:ext cx="8229600" cy="5760640"/>
          </a:xfrm>
        </p:spPr>
        <p:txBody>
          <a:bodyPr>
            <a:normAutofit fontScale="70000" lnSpcReduction="20000"/>
          </a:bodyPr>
          <a:lstStyle/>
          <a:p>
            <a:pPr algn="l" rtl="0"/>
            <a:r>
              <a:rPr lang="en-US" dirty="0"/>
              <a:t>Break </a:t>
            </a:r>
            <a:r>
              <a:rPr lang="en-US" dirty="0" smtClean="0"/>
              <a:t>Example:</a:t>
            </a:r>
          </a:p>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smtClean="0"/>
              <a:t>int</a:t>
            </a:r>
            <a:r>
              <a:rPr lang="en-US" dirty="0" smtClean="0"/>
              <a:t> </a:t>
            </a:r>
            <a:r>
              <a:rPr lang="en-US" dirty="0"/>
              <a:t>main</a:t>
            </a:r>
            <a:r>
              <a:rPr lang="en-US" dirty="0" smtClean="0"/>
              <a:t>()</a:t>
            </a:r>
          </a:p>
          <a:p>
            <a:pPr marL="0" indent="0" algn="l" rtl="0">
              <a:buNone/>
            </a:pPr>
            <a:r>
              <a:rPr lang="en-US" dirty="0" smtClean="0"/>
              <a:t>{</a:t>
            </a:r>
            <a:endParaRPr lang="en-US" dirty="0"/>
          </a:p>
          <a:p>
            <a:pPr marL="0" indent="0" algn="l" rtl="0">
              <a:buNone/>
            </a:pPr>
            <a:r>
              <a:rPr lang="en-US" dirty="0"/>
              <a:t>  </a:t>
            </a:r>
            <a:r>
              <a:rPr lang="en-US" dirty="0" err="1"/>
              <a:t>int</a:t>
            </a:r>
            <a:r>
              <a:rPr lang="en-US" dirty="0"/>
              <a:t> </a:t>
            </a:r>
            <a:r>
              <a:rPr lang="en-US" dirty="0" err="1"/>
              <a:t>i</a:t>
            </a:r>
            <a:r>
              <a:rPr lang="en-US" dirty="0"/>
              <a:t> = 0;</a:t>
            </a:r>
          </a:p>
          <a:p>
            <a:pPr marL="0" indent="0" algn="l" rtl="0">
              <a:buNone/>
            </a:pPr>
            <a:r>
              <a:rPr lang="en-US" dirty="0"/>
              <a:t>  while (</a:t>
            </a:r>
            <a:r>
              <a:rPr lang="en-US" dirty="0" err="1"/>
              <a:t>i</a:t>
            </a:r>
            <a:r>
              <a:rPr lang="en-US" dirty="0"/>
              <a:t> &lt; 10</a:t>
            </a:r>
            <a:r>
              <a:rPr lang="en-US" dirty="0" smtClean="0"/>
              <a:t>)</a:t>
            </a:r>
          </a:p>
          <a:p>
            <a:pPr marL="0" indent="0" algn="l" rtl="0">
              <a:buNone/>
            </a:pPr>
            <a:r>
              <a:rPr lang="en-US" dirty="0"/>
              <a:t> </a:t>
            </a:r>
            <a:r>
              <a:rPr lang="en-US" dirty="0" smtClean="0"/>
              <a:t> {</a:t>
            </a:r>
            <a:endParaRPr lang="en-US" dirty="0"/>
          </a:p>
          <a:p>
            <a:pPr marL="0" indent="0" algn="l" rtl="0">
              <a:buNone/>
            </a:pPr>
            <a:r>
              <a:rPr lang="en-US" dirty="0"/>
              <a:t>    </a:t>
            </a:r>
            <a:r>
              <a:rPr lang="en-US" dirty="0" err="1"/>
              <a:t>cout</a:t>
            </a:r>
            <a:r>
              <a:rPr lang="en-US" dirty="0"/>
              <a:t> &lt;&lt; </a:t>
            </a:r>
            <a:r>
              <a:rPr lang="en-US" dirty="0" err="1"/>
              <a:t>i</a:t>
            </a:r>
            <a:r>
              <a:rPr lang="en-US" dirty="0"/>
              <a:t> &lt;&lt; "\n";</a:t>
            </a:r>
          </a:p>
          <a:p>
            <a:pPr marL="0" indent="0" algn="l" rtl="0">
              <a:buNone/>
            </a:pPr>
            <a:r>
              <a:rPr lang="en-US" dirty="0"/>
              <a:t>    </a:t>
            </a:r>
            <a:r>
              <a:rPr lang="en-US" dirty="0" err="1"/>
              <a:t>i</a:t>
            </a:r>
            <a:r>
              <a:rPr lang="en-US" dirty="0"/>
              <a:t>++;</a:t>
            </a:r>
          </a:p>
          <a:p>
            <a:pPr marL="0" indent="0" algn="l" rtl="0">
              <a:buNone/>
            </a:pPr>
            <a:r>
              <a:rPr lang="en-US" dirty="0"/>
              <a:t>    if (</a:t>
            </a:r>
            <a:r>
              <a:rPr lang="en-US" dirty="0" err="1"/>
              <a:t>i</a:t>
            </a:r>
            <a:r>
              <a:rPr lang="en-US" dirty="0"/>
              <a:t> == 4</a:t>
            </a:r>
            <a:r>
              <a:rPr lang="en-US" dirty="0" smtClean="0"/>
              <a:t>)</a:t>
            </a:r>
          </a:p>
          <a:p>
            <a:pPr marL="0" indent="0" algn="l" rtl="0">
              <a:buNone/>
            </a:pPr>
            <a:r>
              <a:rPr lang="en-US" dirty="0"/>
              <a:t> </a:t>
            </a:r>
            <a:r>
              <a:rPr lang="en-US" dirty="0" smtClean="0"/>
              <a:t>    {</a:t>
            </a:r>
            <a:endParaRPr lang="en-US" dirty="0"/>
          </a:p>
          <a:p>
            <a:pPr marL="0" indent="0" algn="l" rtl="0">
              <a:buNone/>
            </a:pPr>
            <a:r>
              <a:rPr lang="en-US" dirty="0"/>
              <a:t>     </a:t>
            </a:r>
            <a:r>
              <a:rPr lang="en-US" dirty="0" smtClean="0"/>
              <a:t>  </a:t>
            </a:r>
            <a:r>
              <a:rPr lang="en-US" dirty="0"/>
              <a:t>break;</a:t>
            </a:r>
          </a:p>
          <a:p>
            <a:pPr marL="0" indent="0" algn="l" rtl="0">
              <a:buNone/>
            </a:pPr>
            <a:r>
              <a:rPr lang="en-US" dirty="0"/>
              <a:t>    </a:t>
            </a:r>
            <a:r>
              <a:rPr lang="en-US" dirty="0" smtClean="0"/>
              <a:t> }</a:t>
            </a:r>
            <a:endParaRPr lang="en-US" dirty="0"/>
          </a:p>
          <a:p>
            <a:pPr marL="0" indent="0" algn="l" rtl="0">
              <a:buNone/>
            </a:pPr>
            <a:r>
              <a:rPr lang="en-US" dirty="0"/>
              <a:t>  } </a:t>
            </a:r>
          </a:p>
          <a:p>
            <a:pPr marL="0" indent="0" algn="l" rtl="0">
              <a:buNone/>
            </a:pPr>
            <a:r>
              <a:rPr lang="en-US" dirty="0"/>
              <a:t>  return 0;</a:t>
            </a:r>
          </a:p>
          <a:p>
            <a:pPr marL="0" indent="0" algn="l" rtl="0">
              <a:buNone/>
            </a:pPr>
            <a:r>
              <a:rPr lang="en-US" dirty="0"/>
              <a:t>}</a:t>
            </a:r>
          </a:p>
          <a:p>
            <a:pPr marL="0" indent="0" algn="l" rtl="0">
              <a:buNone/>
            </a:pPr>
            <a:endParaRPr lang="en-US" dirty="0"/>
          </a:p>
          <a:p>
            <a:pPr algn="l" rtl="0"/>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14</a:t>
            </a:fld>
            <a:endParaRPr lang="ar-SA"/>
          </a:p>
        </p:txBody>
      </p:sp>
    </p:spTree>
    <p:extLst>
      <p:ext uri="{BB962C8B-B14F-4D97-AF65-F5344CB8AC3E}">
        <p14:creationId xmlns:p14="http://schemas.microsoft.com/office/powerpoint/2010/main" val="2326230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720080"/>
          </a:xfrm>
        </p:spPr>
        <p:txBody>
          <a:bodyPr>
            <a:normAutofit fontScale="90000"/>
          </a:bodyPr>
          <a:lstStyle/>
          <a:p>
            <a:pPr rtl="0"/>
            <a:r>
              <a:rPr lang="en-US" dirty="0"/>
              <a:t>Break and Continue in While Loop(cont'd.)</a:t>
            </a:r>
          </a:p>
        </p:txBody>
      </p:sp>
      <p:sp>
        <p:nvSpPr>
          <p:cNvPr id="3" name="Content Placeholder 2"/>
          <p:cNvSpPr>
            <a:spLocks noGrp="1"/>
          </p:cNvSpPr>
          <p:nvPr>
            <p:ph idx="1"/>
          </p:nvPr>
        </p:nvSpPr>
        <p:spPr>
          <a:xfrm>
            <a:off x="457200" y="764704"/>
            <a:ext cx="8229600" cy="5832648"/>
          </a:xfrm>
        </p:spPr>
        <p:txBody>
          <a:bodyPr>
            <a:normAutofit fontScale="62500" lnSpcReduction="20000"/>
          </a:bodyPr>
          <a:lstStyle/>
          <a:p>
            <a:pPr algn="l" rtl="0"/>
            <a:r>
              <a:rPr lang="en-US" dirty="0"/>
              <a:t>Continue </a:t>
            </a:r>
            <a:r>
              <a:rPr lang="en-US" dirty="0" smtClean="0"/>
              <a:t>Example:</a:t>
            </a:r>
            <a:endParaRPr lang="en-US" dirty="0"/>
          </a:p>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smtClean="0"/>
              <a:t>int</a:t>
            </a:r>
            <a:r>
              <a:rPr lang="en-US" dirty="0" smtClean="0"/>
              <a:t> </a:t>
            </a:r>
            <a:r>
              <a:rPr lang="en-US" dirty="0"/>
              <a:t>main</a:t>
            </a:r>
            <a:r>
              <a:rPr lang="en-US" dirty="0" smtClean="0"/>
              <a:t>()</a:t>
            </a:r>
          </a:p>
          <a:p>
            <a:pPr marL="0" indent="0" algn="l" rtl="0">
              <a:buNone/>
            </a:pPr>
            <a:r>
              <a:rPr lang="en-US" dirty="0" smtClean="0"/>
              <a:t>{</a:t>
            </a:r>
            <a:endParaRPr lang="en-US" dirty="0"/>
          </a:p>
          <a:p>
            <a:pPr marL="0" indent="0" algn="l" rtl="0">
              <a:buNone/>
            </a:pPr>
            <a:r>
              <a:rPr lang="en-US" dirty="0"/>
              <a:t>  </a:t>
            </a:r>
            <a:r>
              <a:rPr lang="en-US" dirty="0" err="1"/>
              <a:t>int</a:t>
            </a:r>
            <a:r>
              <a:rPr lang="en-US" dirty="0"/>
              <a:t> </a:t>
            </a:r>
            <a:r>
              <a:rPr lang="en-US" dirty="0" err="1"/>
              <a:t>i</a:t>
            </a:r>
            <a:r>
              <a:rPr lang="en-US" dirty="0"/>
              <a:t> = 0;</a:t>
            </a:r>
          </a:p>
          <a:p>
            <a:pPr marL="0" indent="0" algn="l" rtl="0">
              <a:buNone/>
            </a:pPr>
            <a:r>
              <a:rPr lang="en-US" dirty="0"/>
              <a:t>  while (</a:t>
            </a:r>
            <a:r>
              <a:rPr lang="en-US" dirty="0" err="1"/>
              <a:t>i</a:t>
            </a:r>
            <a:r>
              <a:rPr lang="en-US" dirty="0"/>
              <a:t> &lt; 10</a:t>
            </a:r>
            <a:r>
              <a:rPr lang="en-US" dirty="0" smtClean="0"/>
              <a:t>)</a:t>
            </a:r>
          </a:p>
          <a:p>
            <a:pPr marL="0" indent="0" algn="l" rtl="0">
              <a:buNone/>
            </a:pPr>
            <a:r>
              <a:rPr lang="en-US" dirty="0"/>
              <a:t> </a:t>
            </a:r>
            <a:r>
              <a:rPr lang="en-US" dirty="0" smtClean="0"/>
              <a:t>  {</a:t>
            </a:r>
            <a:endParaRPr lang="en-US" dirty="0"/>
          </a:p>
          <a:p>
            <a:pPr marL="0" indent="0" algn="l" rtl="0">
              <a:buNone/>
            </a:pPr>
            <a:r>
              <a:rPr lang="en-US" dirty="0"/>
              <a:t>    if (</a:t>
            </a:r>
            <a:r>
              <a:rPr lang="en-US" dirty="0" err="1"/>
              <a:t>i</a:t>
            </a:r>
            <a:r>
              <a:rPr lang="en-US" dirty="0"/>
              <a:t> == 4</a:t>
            </a:r>
            <a:r>
              <a:rPr lang="en-US" dirty="0" smtClean="0"/>
              <a:t>)</a:t>
            </a:r>
          </a:p>
          <a:p>
            <a:pPr marL="0" indent="0" algn="l" rtl="0">
              <a:buNone/>
            </a:pPr>
            <a:r>
              <a:rPr lang="en-US" dirty="0"/>
              <a:t> </a:t>
            </a:r>
            <a:r>
              <a:rPr lang="en-US" dirty="0" smtClean="0"/>
              <a:t>   {</a:t>
            </a:r>
            <a:endParaRPr lang="en-US" dirty="0"/>
          </a:p>
          <a:p>
            <a:pPr marL="0" indent="0" algn="l" rtl="0">
              <a:buNone/>
            </a:pPr>
            <a:r>
              <a:rPr lang="en-US" dirty="0"/>
              <a:t>      </a:t>
            </a:r>
            <a:r>
              <a:rPr lang="en-US" dirty="0" err="1"/>
              <a:t>i</a:t>
            </a:r>
            <a:r>
              <a:rPr lang="en-US" dirty="0"/>
              <a:t>++;</a:t>
            </a:r>
          </a:p>
          <a:p>
            <a:pPr marL="0" indent="0" algn="l" rtl="0">
              <a:buNone/>
            </a:pPr>
            <a:r>
              <a:rPr lang="en-US" dirty="0"/>
              <a:t>      continue;</a:t>
            </a:r>
          </a:p>
          <a:p>
            <a:pPr marL="0" indent="0" algn="l" rtl="0">
              <a:buNone/>
            </a:pPr>
            <a:r>
              <a:rPr lang="en-US" dirty="0"/>
              <a:t>    }</a:t>
            </a:r>
          </a:p>
          <a:p>
            <a:pPr marL="0" indent="0" algn="l" rtl="0">
              <a:buNone/>
            </a:pPr>
            <a:r>
              <a:rPr lang="en-US" dirty="0"/>
              <a:t>    </a:t>
            </a:r>
            <a:r>
              <a:rPr lang="en-US" dirty="0" err="1"/>
              <a:t>cout</a:t>
            </a:r>
            <a:r>
              <a:rPr lang="en-US" dirty="0"/>
              <a:t> &lt;&lt; </a:t>
            </a:r>
            <a:r>
              <a:rPr lang="en-US" dirty="0" err="1"/>
              <a:t>i</a:t>
            </a:r>
            <a:r>
              <a:rPr lang="en-US" dirty="0"/>
              <a:t> &lt;&lt; "\n";</a:t>
            </a:r>
          </a:p>
          <a:p>
            <a:pPr marL="0" indent="0" algn="l" rtl="0">
              <a:buNone/>
            </a:pPr>
            <a:r>
              <a:rPr lang="en-US" dirty="0"/>
              <a:t>    </a:t>
            </a:r>
            <a:r>
              <a:rPr lang="en-US" dirty="0" err="1"/>
              <a:t>i</a:t>
            </a:r>
            <a:r>
              <a:rPr lang="en-US" dirty="0"/>
              <a:t>++;</a:t>
            </a:r>
          </a:p>
          <a:p>
            <a:pPr marL="0" indent="0" algn="l" rtl="0">
              <a:buNone/>
            </a:pPr>
            <a:r>
              <a:rPr lang="en-US" dirty="0"/>
              <a:t>  } </a:t>
            </a:r>
          </a:p>
          <a:p>
            <a:pPr marL="0" indent="0" algn="l" rtl="0">
              <a:buNone/>
            </a:pPr>
            <a:r>
              <a:rPr lang="en-US" dirty="0"/>
              <a:t>  return 0;</a:t>
            </a:r>
          </a:p>
          <a:p>
            <a:pPr marL="0" indent="0" algn="l" rtl="0">
              <a:buNone/>
            </a:pPr>
            <a:r>
              <a:rPr lang="en-US" dirty="0"/>
              <a:t>}</a:t>
            </a:r>
          </a:p>
          <a:p>
            <a:pPr marL="0" indent="0" algn="l" rtl="0">
              <a:buNone/>
            </a:pP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15</a:t>
            </a:fld>
            <a:endParaRPr lang="ar-SA"/>
          </a:p>
        </p:txBody>
      </p:sp>
    </p:spTree>
    <p:extLst>
      <p:ext uri="{BB962C8B-B14F-4D97-AF65-F5344CB8AC3E}">
        <p14:creationId xmlns:p14="http://schemas.microsoft.com/office/powerpoint/2010/main" val="900324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a:t>C++ </a:t>
            </a:r>
            <a:r>
              <a:rPr lang="en-US" dirty="0" err="1"/>
              <a:t>goto</a:t>
            </a:r>
            <a:r>
              <a:rPr lang="en-US" dirty="0"/>
              <a:t> statement</a:t>
            </a:r>
          </a:p>
        </p:txBody>
      </p:sp>
      <p:sp>
        <p:nvSpPr>
          <p:cNvPr id="3" name="Content Placeholder 2"/>
          <p:cNvSpPr>
            <a:spLocks noGrp="1"/>
          </p:cNvSpPr>
          <p:nvPr>
            <p:ph idx="1"/>
          </p:nvPr>
        </p:nvSpPr>
        <p:spPr>
          <a:xfrm>
            <a:off x="457200" y="980728"/>
            <a:ext cx="8229600" cy="5328592"/>
          </a:xfrm>
        </p:spPr>
        <p:txBody>
          <a:bodyPr>
            <a:normAutofit fontScale="92500" lnSpcReduction="20000"/>
          </a:bodyPr>
          <a:lstStyle/>
          <a:p>
            <a:pPr algn="l" rtl="0"/>
            <a:r>
              <a:rPr lang="en-US" dirty="0"/>
              <a:t>A </a:t>
            </a:r>
            <a:r>
              <a:rPr lang="en-US" dirty="0" err="1"/>
              <a:t>goto</a:t>
            </a:r>
            <a:r>
              <a:rPr lang="en-US" dirty="0"/>
              <a:t> statement provides an unconditional jump from the </a:t>
            </a:r>
            <a:r>
              <a:rPr lang="en-US" dirty="0" err="1"/>
              <a:t>goto</a:t>
            </a:r>
            <a:r>
              <a:rPr lang="en-US" dirty="0"/>
              <a:t> to a labeled statement in the same function</a:t>
            </a:r>
            <a:r>
              <a:rPr lang="en-US" dirty="0" smtClean="0"/>
              <a:t>.</a:t>
            </a:r>
          </a:p>
          <a:p>
            <a:pPr algn="l" rtl="0"/>
            <a:r>
              <a:rPr lang="en-US" dirty="0" smtClean="0"/>
              <a:t>Example:</a:t>
            </a:r>
          </a:p>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smtClean="0"/>
              <a:t>int</a:t>
            </a:r>
            <a:r>
              <a:rPr lang="en-US" dirty="0" smtClean="0"/>
              <a:t> </a:t>
            </a:r>
            <a:r>
              <a:rPr lang="en-US" dirty="0"/>
              <a:t>main </a:t>
            </a:r>
            <a:r>
              <a:rPr lang="en-US" dirty="0" smtClean="0"/>
              <a:t>()</a:t>
            </a:r>
          </a:p>
          <a:p>
            <a:pPr marL="0" indent="0" algn="l" rtl="0">
              <a:buNone/>
            </a:pPr>
            <a:r>
              <a:rPr lang="en-US" dirty="0" smtClean="0"/>
              <a:t>{</a:t>
            </a:r>
            <a:endParaRPr lang="en-US" dirty="0"/>
          </a:p>
          <a:p>
            <a:pPr marL="0" indent="0" algn="l" rtl="0">
              <a:buNone/>
            </a:pPr>
            <a:r>
              <a:rPr lang="en-US" dirty="0"/>
              <a:t>   </a:t>
            </a:r>
            <a:r>
              <a:rPr lang="en-US" dirty="0" err="1" smtClean="0"/>
              <a:t>int</a:t>
            </a:r>
            <a:r>
              <a:rPr lang="en-US" dirty="0" smtClean="0"/>
              <a:t> </a:t>
            </a:r>
            <a:r>
              <a:rPr lang="en-US" dirty="0"/>
              <a:t>a = 10</a:t>
            </a:r>
            <a:r>
              <a:rPr lang="en-US" dirty="0" smtClean="0"/>
              <a:t>;</a:t>
            </a:r>
          </a:p>
          <a:p>
            <a:pPr marL="0" indent="0" algn="l" rtl="0">
              <a:buNone/>
            </a:pPr>
            <a:r>
              <a:rPr lang="en-US" dirty="0" smtClean="0"/>
              <a:t>   do </a:t>
            </a:r>
            <a:endParaRPr lang="en-US" dirty="0"/>
          </a:p>
          <a:p>
            <a:pPr marL="0" indent="0" algn="l" rtl="0">
              <a:buNone/>
            </a:pPr>
            <a:r>
              <a:rPr lang="en-US" dirty="0" smtClean="0"/>
              <a:t>    {</a:t>
            </a:r>
          </a:p>
          <a:p>
            <a:pPr marL="0" indent="0" algn="l" rtl="0">
              <a:buNone/>
            </a:pPr>
            <a:r>
              <a:rPr lang="en-US" dirty="0" smtClean="0"/>
              <a:t>      if</a:t>
            </a:r>
            <a:r>
              <a:rPr lang="en-US" dirty="0"/>
              <a:t>( a == 15)</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16</a:t>
            </a:fld>
            <a:endParaRPr lang="ar-SA"/>
          </a:p>
        </p:txBody>
      </p:sp>
    </p:spTree>
    <p:extLst>
      <p:ext uri="{BB962C8B-B14F-4D97-AF65-F5344CB8AC3E}">
        <p14:creationId xmlns:p14="http://schemas.microsoft.com/office/powerpoint/2010/main" val="3156035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rtl="0"/>
            <a:r>
              <a:rPr lang="en-US" dirty="0"/>
              <a:t>C++ </a:t>
            </a:r>
            <a:r>
              <a:rPr lang="en-US" dirty="0" err="1"/>
              <a:t>goto</a:t>
            </a:r>
            <a:r>
              <a:rPr lang="en-US" dirty="0"/>
              <a:t> statement(cont'd.)</a:t>
            </a:r>
          </a:p>
        </p:txBody>
      </p:sp>
      <p:sp>
        <p:nvSpPr>
          <p:cNvPr id="3" name="Content Placeholder 2"/>
          <p:cNvSpPr>
            <a:spLocks noGrp="1"/>
          </p:cNvSpPr>
          <p:nvPr>
            <p:ph idx="1"/>
          </p:nvPr>
        </p:nvSpPr>
        <p:spPr>
          <a:xfrm>
            <a:off x="457200" y="1124744"/>
            <a:ext cx="8229600" cy="5184576"/>
          </a:xfrm>
        </p:spPr>
        <p:txBody>
          <a:bodyPr>
            <a:normAutofit fontScale="92500" lnSpcReduction="20000"/>
          </a:bodyPr>
          <a:lstStyle/>
          <a:p>
            <a:pPr marL="0" indent="0" algn="l" rtl="0">
              <a:buNone/>
            </a:pPr>
            <a:r>
              <a:rPr lang="en-US" dirty="0" smtClean="0"/>
              <a:t>      {</a:t>
            </a:r>
            <a:endParaRPr lang="en-US" dirty="0"/>
          </a:p>
          <a:p>
            <a:pPr marL="0" indent="0" algn="l" rtl="0">
              <a:buNone/>
            </a:pPr>
            <a:r>
              <a:rPr lang="en-US" dirty="0" smtClean="0"/>
              <a:t>        a++;</a:t>
            </a:r>
            <a:endParaRPr lang="en-US" dirty="0"/>
          </a:p>
          <a:p>
            <a:pPr marL="0" indent="0" algn="l" rtl="0">
              <a:buNone/>
            </a:pPr>
            <a:r>
              <a:rPr lang="en-US" dirty="0"/>
              <a:t>  </a:t>
            </a:r>
            <a:r>
              <a:rPr lang="en-US" dirty="0" smtClean="0"/>
              <a:t>      </a:t>
            </a:r>
            <a:r>
              <a:rPr lang="en-US" dirty="0" err="1" smtClean="0"/>
              <a:t>goto</a:t>
            </a:r>
            <a:r>
              <a:rPr lang="en-US" dirty="0" smtClean="0"/>
              <a:t> STOP;</a:t>
            </a:r>
            <a:endParaRPr lang="en-US" dirty="0"/>
          </a:p>
          <a:p>
            <a:pPr marL="0" indent="0" algn="l" rtl="0">
              <a:buNone/>
            </a:pPr>
            <a:r>
              <a:rPr lang="en-US" dirty="0"/>
              <a:t>   </a:t>
            </a:r>
            <a:r>
              <a:rPr lang="en-US" dirty="0" smtClean="0"/>
              <a:t>   }</a:t>
            </a:r>
            <a:endParaRPr lang="en-US" dirty="0"/>
          </a:p>
          <a:p>
            <a:pPr marL="0" indent="0" algn="l" rtl="0">
              <a:buNone/>
            </a:pPr>
            <a:r>
              <a:rPr lang="en-US" dirty="0"/>
              <a:t>    </a:t>
            </a:r>
            <a:r>
              <a:rPr lang="en-US" dirty="0" err="1" smtClean="0"/>
              <a:t>cout</a:t>
            </a:r>
            <a:r>
              <a:rPr lang="en-US" dirty="0" smtClean="0"/>
              <a:t> </a:t>
            </a:r>
            <a:r>
              <a:rPr lang="en-US" dirty="0"/>
              <a:t>&lt;&lt; "value of a: " &lt;&lt; a &lt;&lt; </a:t>
            </a:r>
            <a:r>
              <a:rPr lang="en-US" dirty="0" err="1"/>
              <a:t>endl</a:t>
            </a:r>
            <a:r>
              <a:rPr lang="en-US" dirty="0"/>
              <a:t>;</a:t>
            </a:r>
          </a:p>
          <a:p>
            <a:pPr marL="0" indent="0" algn="l" rtl="0">
              <a:buNone/>
            </a:pPr>
            <a:r>
              <a:rPr lang="en-US" dirty="0"/>
              <a:t>    </a:t>
            </a:r>
            <a:r>
              <a:rPr lang="en-US" dirty="0" smtClean="0"/>
              <a:t>a++;</a:t>
            </a:r>
            <a:endParaRPr lang="en-US" dirty="0"/>
          </a:p>
          <a:p>
            <a:pPr marL="0" indent="0" algn="l" rtl="0">
              <a:buNone/>
            </a:pPr>
            <a:r>
              <a:rPr lang="en-US" dirty="0"/>
              <a:t>  </a:t>
            </a:r>
            <a:r>
              <a:rPr lang="en-US" dirty="0" smtClean="0"/>
              <a:t>} </a:t>
            </a:r>
            <a:endParaRPr lang="en-US" dirty="0"/>
          </a:p>
          <a:p>
            <a:pPr marL="0" indent="0" algn="l" rtl="0">
              <a:buNone/>
            </a:pPr>
            <a:r>
              <a:rPr lang="en-US" dirty="0"/>
              <a:t>  </a:t>
            </a:r>
            <a:r>
              <a:rPr lang="en-US" dirty="0" smtClean="0"/>
              <a:t>while</a:t>
            </a:r>
            <a:r>
              <a:rPr lang="en-US" dirty="0"/>
              <a:t>( a &lt; 20 </a:t>
            </a:r>
            <a:r>
              <a:rPr lang="en-US" dirty="0" smtClean="0"/>
              <a:t>);</a:t>
            </a:r>
          </a:p>
          <a:p>
            <a:pPr marL="0" indent="0" algn="l" rtl="0">
              <a:buNone/>
            </a:pPr>
            <a:r>
              <a:rPr lang="en-US" dirty="0"/>
              <a:t> </a:t>
            </a:r>
            <a:r>
              <a:rPr lang="en-US" dirty="0" smtClean="0"/>
              <a:t> STOP:</a:t>
            </a:r>
            <a:endParaRPr lang="en-US" dirty="0"/>
          </a:p>
          <a:p>
            <a:pPr marL="0" indent="0" algn="l" rtl="0">
              <a:buNone/>
            </a:pPr>
            <a:r>
              <a:rPr lang="en-US" dirty="0"/>
              <a:t> </a:t>
            </a:r>
            <a:r>
              <a:rPr lang="en-US" dirty="0" smtClean="0"/>
              <a:t>return </a:t>
            </a:r>
            <a:r>
              <a:rPr lang="en-US" dirty="0"/>
              <a:t>0;</a:t>
            </a:r>
          </a:p>
          <a:p>
            <a:pPr marL="0" indent="0" algn="l" rtl="0">
              <a:buNone/>
            </a:pPr>
            <a:r>
              <a:rPr lang="en-US" dirty="0"/>
              <a:t>}</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17</a:t>
            </a:fld>
            <a:endParaRPr lang="ar-SA"/>
          </a:p>
        </p:txBody>
      </p:sp>
    </p:spTree>
    <p:extLst>
      <p:ext uri="{BB962C8B-B14F-4D97-AF65-F5344CB8AC3E}">
        <p14:creationId xmlns:p14="http://schemas.microsoft.com/office/powerpoint/2010/main" val="154247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a:t>The Infinite Loop</a:t>
            </a:r>
          </a:p>
        </p:txBody>
      </p:sp>
      <p:sp>
        <p:nvSpPr>
          <p:cNvPr id="3" name="Content Placeholder 2"/>
          <p:cNvSpPr>
            <a:spLocks noGrp="1"/>
          </p:cNvSpPr>
          <p:nvPr>
            <p:ph idx="1"/>
          </p:nvPr>
        </p:nvSpPr>
        <p:spPr>
          <a:xfrm>
            <a:off x="457200" y="980728"/>
            <a:ext cx="8229600" cy="5328592"/>
          </a:xfrm>
        </p:spPr>
        <p:txBody>
          <a:bodyPr>
            <a:normAutofit fontScale="92500" lnSpcReduction="20000"/>
          </a:bodyPr>
          <a:lstStyle/>
          <a:p>
            <a:pPr algn="l" rtl="0"/>
            <a:r>
              <a:rPr lang="en-US" dirty="0"/>
              <a:t>A loop becomes infinite loop if a condition never becomes false. The for loop is traditionally used for this purpose. Since none of the three expressions that form the ‘for’ loop are required, you can make an endless loop by leaving the conditional expression empty</a:t>
            </a:r>
            <a:r>
              <a:rPr lang="en-US" dirty="0" smtClean="0"/>
              <a:t>.</a:t>
            </a:r>
          </a:p>
          <a:p>
            <a:pPr algn="l" rtl="0"/>
            <a:r>
              <a:rPr lang="en-US" dirty="0"/>
              <a:t>When the conditional expression is absent, it is assumed to be true. You may have an initialization and increment expression, but C++ programmers more commonly use the ‘for (;;)’ construct to signify an infinite loop.</a:t>
            </a:r>
          </a:p>
          <a:p>
            <a:pPr algn="l" rtl="0"/>
            <a:r>
              <a:rPr lang="en-US" dirty="0" smtClean="0"/>
              <a:t>NOTE </a:t>
            </a:r>
            <a:r>
              <a:rPr lang="en-US" dirty="0"/>
              <a:t>− You can terminate an infinite loop by pressing Ctrl + C keys.</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18</a:t>
            </a:fld>
            <a:endParaRPr lang="ar-SA"/>
          </a:p>
        </p:txBody>
      </p:sp>
    </p:spTree>
    <p:extLst>
      <p:ext uri="{BB962C8B-B14F-4D97-AF65-F5344CB8AC3E}">
        <p14:creationId xmlns:p14="http://schemas.microsoft.com/office/powerpoint/2010/main" val="2500245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rtl="0"/>
            <a:r>
              <a:rPr lang="en-US" dirty="0"/>
              <a:t>The Infinite Loop(cont'd.)</a:t>
            </a:r>
          </a:p>
        </p:txBody>
      </p:sp>
      <p:sp>
        <p:nvSpPr>
          <p:cNvPr id="3" name="Content Placeholder 2"/>
          <p:cNvSpPr>
            <a:spLocks noGrp="1"/>
          </p:cNvSpPr>
          <p:nvPr>
            <p:ph idx="1"/>
          </p:nvPr>
        </p:nvSpPr>
        <p:spPr>
          <a:xfrm>
            <a:off x="457200" y="980728"/>
            <a:ext cx="8229600" cy="5328592"/>
          </a:xfrm>
        </p:spPr>
        <p:txBody>
          <a:bodyPr>
            <a:normAutofit fontScale="92500" lnSpcReduction="10000"/>
          </a:bodyPr>
          <a:lstStyle/>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a:t>int</a:t>
            </a:r>
            <a:r>
              <a:rPr lang="en-US" dirty="0"/>
              <a:t> main()</a:t>
            </a:r>
          </a:p>
          <a:p>
            <a:pPr marL="0" indent="0" algn="l" rtl="0">
              <a:buNone/>
            </a:pPr>
            <a:r>
              <a:rPr lang="en-US" dirty="0"/>
              <a:t>{</a:t>
            </a:r>
          </a:p>
          <a:p>
            <a:pPr marL="0" indent="0" algn="l" rtl="0">
              <a:buNone/>
            </a:pPr>
            <a:r>
              <a:rPr lang="en-US" dirty="0"/>
              <a:t> for( ; ; )</a:t>
            </a:r>
          </a:p>
          <a:p>
            <a:pPr marL="0" indent="0" algn="l" rtl="0">
              <a:buNone/>
            </a:pPr>
            <a:r>
              <a:rPr lang="en-US" dirty="0"/>
              <a:t> {</a:t>
            </a:r>
          </a:p>
          <a:p>
            <a:pPr marL="0" indent="0" algn="l" rtl="0">
              <a:buNone/>
            </a:pPr>
            <a:r>
              <a:rPr lang="en-US" dirty="0"/>
              <a:t>  </a:t>
            </a:r>
            <a:r>
              <a:rPr lang="en-US" dirty="0" err="1"/>
              <a:t>cout</a:t>
            </a:r>
            <a:r>
              <a:rPr lang="en-US" dirty="0"/>
              <a:t>&lt;&lt;"This loop will run forever.\n";</a:t>
            </a:r>
          </a:p>
          <a:p>
            <a:pPr marL="0" indent="0" algn="l" rtl="0">
              <a:buNone/>
            </a:pPr>
            <a:r>
              <a:rPr lang="en-US" dirty="0"/>
              <a:t> }</a:t>
            </a:r>
          </a:p>
          <a:p>
            <a:pPr marL="0" indent="0" algn="l" rtl="0">
              <a:buNone/>
            </a:pPr>
            <a:r>
              <a:rPr lang="en-US" dirty="0"/>
              <a:t> return 0;</a:t>
            </a:r>
          </a:p>
          <a:p>
            <a:pPr marL="0" indent="0" algn="l" rtl="0">
              <a:buNone/>
            </a:pPr>
            <a:r>
              <a:rPr lang="en-US" dirty="0"/>
              <a:t>}</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19</a:t>
            </a:fld>
            <a:endParaRPr lang="ar-SA"/>
          </a:p>
        </p:txBody>
      </p:sp>
    </p:spTree>
    <p:extLst>
      <p:ext uri="{BB962C8B-B14F-4D97-AF65-F5344CB8AC3E}">
        <p14:creationId xmlns:p14="http://schemas.microsoft.com/office/powerpoint/2010/main" val="1495239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784976" cy="778098"/>
          </a:xfrm>
        </p:spPr>
        <p:txBody>
          <a:bodyPr>
            <a:normAutofit/>
          </a:bodyPr>
          <a:lstStyle/>
          <a:p>
            <a:pPr rtl="0"/>
            <a:r>
              <a:rPr lang="en-US" dirty="0"/>
              <a:t>C++ Loop Types</a:t>
            </a:r>
          </a:p>
        </p:txBody>
      </p:sp>
      <p:sp>
        <p:nvSpPr>
          <p:cNvPr id="3" name="Content Placeholder 2"/>
          <p:cNvSpPr>
            <a:spLocks noGrp="1"/>
          </p:cNvSpPr>
          <p:nvPr>
            <p:ph idx="1"/>
          </p:nvPr>
        </p:nvSpPr>
        <p:spPr>
          <a:xfrm>
            <a:off x="457200" y="980728"/>
            <a:ext cx="8229600" cy="5400600"/>
          </a:xfrm>
        </p:spPr>
        <p:txBody>
          <a:bodyPr>
            <a:normAutofit fontScale="92500" lnSpcReduction="10000"/>
          </a:bodyPr>
          <a:lstStyle/>
          <a:p>
            <a:pPr algn="l" rtl="0"/>
            <a:r>
              <a:rPr lang="en-US" dirty="0"/>
              <a:t>There may be a situation, when you need to execute a block of code several number of times. In general, statements are executed sequentially: The first statement in a function is executed first, followed by the second, and so on</a:t>
            </a:r>
            <a:r>
              <a:rPr lang="en-US" dirty="0" smtClean="0"/>
              <a:t>.</a:t>
            </a:r>
          </a:p>
          <a:p>
            <a:pPr algn="l" rtl="0"/>
            <a:r>
              <a:rPr lang="en-US" dirty="0"/>
              <a:t>Loops can execute a block of code as long as a specified condition is reached</a:t>
            </a:r>
            <a:r>
              <a:rPr lang="en-US" dirty="0" smtClean="0"/>
              <a:t>.</a:t>
            </a:r>
          </a:p>
          <a:p>
            <a:pPr algn="l" rtl="0"/>
            <a:r>
              <a:rPr lang="en-US" dirty="0"/>
              <a:t>Loops are handy because they save time, reduce errors, and they make code more readable</a:t>
            </a:r>
            <a:r>
              <a:rPr lang="en-US" dirty="0" smtClean="0"/>
              <a:t>.</a:t>
            </a:r>
          </a:p>
          <a:p>
            <a:pPr algn="l" rtl="0"/>
            <a:r>
              <a:rPr lang="en-US" dirty="0"/>
              <a:t>C++ programming language provides the following type of loops to handle looping requirements.</a:t>
            </a:r>
            <a:endParaRPr lang="en-US" sz="3200"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2</a:t>
            </a:fld>
            <a:endParaRPr lang="ar-SA"/>
          </a:p>
        </p:txBody>
      </p:sp>
    </p:spTree>
    <p:extLst>
      <p:ext uri="{BB962C8B-B14F-4D97-AF65-F5344CB8AC3E}">
        <p14:creationId xmlns:p14="http://schemas.microsoft.com/office/powerpoint/2010/main" val="1418943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a:t>C++ While Loop</a:t>
            </a:r>
          </a:p>
        </p:txBody>
      </p:sp>
      <p:sp>
        <p:nvSpPr>
          <p:cNvPr id="3" name="Content Placeholder 2"/>
          <p:cNvSpPr>
            <a:spLocks noGrp="1"/>
          </p:cNvSpPr>
          <p:nvPr>
            <p:ph idx="1"/>
          </p:nvPr>
        </p:nvSpPr>
        <p:spPr>
          <a:xfrm>
            <a:off x="457200" y="1052736"/>
            <a:ext cx="8229600" cy="5256584"/>
          </a:xfrm>
        </p:spPr>
        <p:txBody>
          <a:bodyPr>
            <a:normAutofit fontScale="92500" lnSpcReduction="10000"/>
          </a:bodyPr>
          <a:lstStyle/>
          <a:p>
            <a:pPr algn="l" rtl="0"/>
            <a:r>
              <a:rPr lang="en-US" dirty="0"/>
              <a:t>The </a:t>
            </a:r>
            <a:r>
              <a:rPr lang="en-US" dirty="0">
                <a:solidFill>
                  <a:srgbClr val="FF0000"/>
                </a:solidFill>
              </a:rPr>
              <a:t>while</a:t>
            </a:r>
            <a:r>
              <a:rPr lang="en-US" dirty="0"/>
              <a:t> loop </a:t>
            </a:r>
            <a:r>
              <a:rPr lang="en-US" dirty="0" smtClean="0"/>
              <a:t>repeats </a:t>
            </a:r>
            <a:r>
              <a:rPr lang="en-US" dirty="0"/>
              <a:t>a statement or group of statements while a given condition is true. It tests the condition before executing the </a:t>
            </a:r>
            <a:r>
              <a:rPr lang="en-US" dirty="0" smtClean="0"/>
              <a:t>loop </a:t>
            </a:r>
            <a:r>
              <a:rPr lang="en-US" dirty="0"/>
              <a:t>body</a:t>
            </a:r>
            <a:r>
              <a:rPr lang="en-US" dirty="0" smtClean="0"/>
              <a:t>.</a:t>
            </a:r>
          </a:p>
          <a:p>
            <a:pPr algn="l" rtl="0"/>
            <a:r>
              <a:rPr lang="en-US" dirty="0" smtClean="0"/>
              <a:t>Syntax:</a:t>
            </a:r>
          </a:p>
          <a:p>
            <a:pPr marL="0" indent="0" algn="l" rtl="0">
              <a:buNone/>
            </a:pPr>
            <a:r>
              <a:rPr lang="en-US" dirty="0" smtClean="0"/>
              <a:t>	while </a:t>
            </a:r>
            <a:r>
              <a:rPr lang="en-US" dirty="0"/>
              <a:t>(condition</a:t>
            </a:r>
            <a:r>
              <a:rPr lang="en-US" dirty="0" smtClean="0"/>
              <a:t>)</a:t>
            </a:r>
          </a:p>
          <a:p>
            <a:pPr marL="0" indent="0" algn="l" rtl="0">
              <a:buNone/>
            </a:pPr>
            <a:r>
              <a:rPr lang="en-US" dirty="0"/>
              <a:t>	</a:t>
            </a:r>
            <a:r>
              <a:rPr lang="en-US" dirty="0" smtClean="0"/>
              <a:t>{</a:t>
            </a:r>
            <a:endParaRPr lang="en-US" dirty="0"/>
          </a:p>
          <a:p>
            <a:pPr marL="0" indent="0" algn="l" rtl="0">
              <a:buNone/>
            </a:pPr>
            <a:r>
              <a:rPr lang="en-US" dirty="0"/>
              <a:t>  </a:t>
            </a:r>
            <a:r>
              <a:rPr lang="en-US" dirty="0" smtClean="0"/>
              <a:t>		// </a:t>
            </a:r>
            <a:r>
              <a:rPr lang="en-US" dirty="0"/>
              <a:t>code block to be executed</a:t>
            </a:r>
          </a:p>
          <a:p>
            <a:pPr marL="0" indent="0" algn="l" rtl="0">
              <a:buNone/>
            </a:pPr>
            <a:r>
              <a:rPr lang="en-US" dirty="0" smtClean="0"/>
              <a:t>	}</a:t>
            </a:r>
          </a:p>
          <a:p>
            <a:pPr algn="l" rtl="0"/>
            <a:r>
              <a:rPr lang="en-US" dirty="0"/>
              <a:t>In the example below, the code in the loop will run, over and over again, as long as a variable (</a:t>
            </a:r>
            <a:r>
              <a:rPr lang="en-US" dirty="0" err="1"/>
              <a:t>i</a:t>
            </a:r>
            <a:r>
              <a:rPr lang="en-US" dirty="0"/>
              <a:t>) is less than </a:t>
            </a:r>
            <a:r>
              <a:rPr lang="en-US" dirty="0" smtClean="0"/>
              <a:t>5.</a:t>
            </a: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3</a:t>
            </a:fld>
            <a:endParaRPr lang="ar-SA"/>
          </a:p>
        </p:txBody>
      </p:sp>
    </p:spTree>
    <p:extLst>
      <p:ext uri="{BB962C8B-B14F-4D97-AF65-F5344CB8AC3E}">
        <p14:creationId xmlns:p14="http://schemas.microsoft.com/office/powerpoint/2010/main" val="3142812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rtl="0"/>
            <a:r>
              <a:rPr lang="en-US" dirty="0"/>
              <a:t>C++ While Loop(cont'd.)</a:t>
            </a:r>
          </a:p>
        </p:txBody>
      </p:sp>
      <p:sp>
        <p:nvSpPr>
          <p:cNvPr id="3" name="Content Placeholder 2"/>
          <p:cNvSpPr>
            <a:spLocks noGrp="1"/>
          </p:cNvSpPr>
          <p:nvPr>
            <p:ph idx="1"/>
          </p:nvPr>
        </p:nvSpPr>
        <p:spPr>
          <a:xfrm>
            <a:off x="457200" y="908720"/>
            <a:ext cx="8229600" cy="5472608"/>
          </a:xfrm>
        </p:spPr>
        <p:txBody>
          <a:bodyPr>
            <a:normAutofit fontScale="77500" lnSpcReduction="20000"/>
          </a:bodyPr>
          <a:lstStyle/>
          <a:p>
            <a:pPr marL="0" indent="0" algn="l" rtl="0">
              <a:buNone/>
            </a:pPr>
            <a:r>
              <a:rPr lang="en-US" dirty="0" smtClean="0"/>
              <a:t>#</a:t>
            </a:r>
            <a:r>
              <a:rPr lang="en-US" dirty="0"/>
              <a:t>include &lt;</a:t>
            </a:r>
            <a:r>
              <a:rPr lang="en-US" dirty="0" err="1"/>
              <a:t>iostream</a:t>
            </a:r>
            <a:r>
              <a:rPr lang="en-US" dirty="0"/>
              <a:t>&gt;</a:t>
            </a:r>
          </a:p>
          <a:p>
            <a:pPr marL="0" indent="0" algn="l" rtl="0">
              <a:buNone/>
            </a:pPr>
            <a:r>
              <a:rPr lang="en-US" dirty="0" smtClean="0"/>
              <a:t>using </a:t>
            </a:r>
            <a:r>
              <a:rPr lang="en-US" dirty="0"/>
              <a:t>namespace </a:t>
            </a:r>
            <a:r>
              <a:rPr lang="en-US" dirty="0" err="1"/>
              <a:t>std</a:t>
            </a:r>
            <a:r>
              <a:rPr lang="en-US" dirty="0"/>
              <a:t>;</a:t>
            </a:r>
          </a:p>
          <a:p>
            <a:pPr marL="0" indent="0" algn="l" rtl="0">
              <a:buNone/>
            </a:pPr>
            <a:r>
              <a:rPr lang="en-US" dirty="0" err="1" smtClean="0"/>
              <a:t>int</a:t>
            </a:r>
            <a:r>
              <a:rPr lang="en-US" dirty="0" smtClean="0"/>
              <a:t> </a:t>
            </a:r>
            <a:r>
              <a:rPr lang="en-US" dirty="0"/>
              <a:t>main</a:t>
            </a:r>
            <a:r>
              <a:rPr lang="en-US" dirty="0" smtClean="0"/>
              <a:t>()</a:t>
            </a:r>
          </a:p>
          <a:p>
            <a:pPr marL="0" indent="0" algn="l" rtl="0">
              <a:buNone/>
            </a:pPr>
            <a:r>
              <a:rPr lang="en-US" dirty="0" smtClean="0"/>
              <a:t>{</a:t>
            </a:r>
            <a:endParaRPr lang="en-US" dirty="0"/>
          </a:p>
          <a:p>
            <a:pPr marL="0" indent="0" algn="l" rtl="0">
              <a:buNone/>
            </a:pPr>
            <a:r>
              <a:rPr lang="en-US" dirty="0"/>
              <a:t>  </a:t>
            </a:r>
            <a:r>
              <a:rPr lang="en-US" dirty="0" err="1" smtClean="0"/>
              <a:t>int</a:t>
            </a:r>
            <a:r>
              <a:rPr lang="en-US" dirty="0" smtClean="0"/>
              <a:t> </a:t>
            </a:r>
            <a:r>
              <a:rPr lang="en-US" dirty="0" err="1"/>
              <a:t>i</a:t>
            </a:r>
            <a:r>
              <a:rPr lang="en-US" dirty="0"/>
              <a:t> = 0;</a:t>
            </a:r>
          </a:p>
          <a:p>
            <a:pPr marL="0" indent="0" algn="l" rtl="0">
              <a:buNone/>
            </a:pPr>
            <a:r>
              <a:rPr lang="en-US" dirty="0"/>
              <a:t>  </a:t>
            </a:r>
            <a:r>
              <a:rPr lang="en-US" dirty="0" smtClean="0"/>
              <a:t>while </a:t>
            </a:r>
            <a:r>
              <a:rPr lang="en-US" dirty="0"/>
              <a:t>(</a:t>
            </a:r>
            <a:r>
              <a:rPr lang="en-US" dirty="0" err="1"/>
              <a:t>i</a:t>
            </a:r>
            <a:r>
              <a:rPr lang="en-US" dirty="0"/>
              <a:t> &lt; 5</a:t>
            </a:r>
            <a:r>
              <a:rPr lang="en-US" dirty="0" smtClean="0"/>
              <a:t>)</a:t>
            </a:r>
          </a:p>
          <a:p>
            <a:pPr marL="0" indent="0" algn="l" rtl="0">
              <a:buNone/>
            </a:pPr>
            <a:r>
              <a:rPr lang="en-US" dirty="0"/>
              <a:t> </a:t>
            </a:r>
            <a:r>
              <a:rPr lang="en-US" dirty="0" smtClean="0"/>
              <a:t> {</a:t>
            </a:r>
            <a:endParaRPr lang="en-US" dirty="0"/>
          </a:p>
          <a:p>
            <a:pPr marL="0" indent="0" algn="l" rtl="0">
              <a:buNone/>
            </a:pPr>
            <a:r>
              <a:rPr lang="en-US" dirty="0"/>
              <a:t>    </a:t>
            </a:r>
            <a:r>
              <a:rPr lang="en-US" dirty="0" err="1" smtClean="0"/>
              <a:t>cout</a:t>
            </a:r>
            <a:r>
              <a:rPr lang="en-US" dirty="0" smtClean="0"/>
              <a:t> </a:t>
            </a:r>
            <a:r>
              <a:rPr lang="en-US" dirty="0"/>
              <a:t>&lt;&lt; </a:t>
            </a:r>
            <a:r>
              <a:rPr lang="en-US" dirty="0" err="1"/>
              <a:t>i</a:t>
            </a:r>
            <a:r>
              <a:rPr lang="en-US" dirty="0"/>
              <a:t> &lt;&lt; "\n";</a:t>
            </a:r>
          </a:p>
          <a:p>
            <a:pPr marL="0" indent="0" algn="l" rtl="0">
              <a:buNone/>
            </a:pPr>
            <a:r>
              <a:rPr lang="en-US" dirty="0"/>
              <a:t>    </a:t>
            </a:r>
            <a:r>
              <a:rPr lang="en-US" dirty="0" err="1" smtClean="0"/>
              <a:t>i</a:t>
            </a:r>
            <a:r>
              <a:rPr lang="en-US" dirty="0"/>
              <a:t>++;</a:t>
            </a:r>
          </a:p>
          <a:p>
            <a:pPr marL="0" indent="0" algn="l" rtl="0">
              <a:buNone/>
            </a:pPr>
            <a:r>
              <a:rPr lang="en-US" dirty="0"/>
              <a:t>  </a:t>
            </a:r>
            <a:r>
              <a:rPr lang="en-US" dirty="0" smtClean="0"/>
              <a:t>}</a:t>
            </a:r>
            <a:endParaRPr lang="en-US" dirty="0"/>
          </a:p>
          <a:p>
            <a:pPr marL="0" indent="0" algn="l" rtl="0">
              <a:buNone/>
            </a:pPr>
            <a:r>
              <a:rPr lang="en-US" dirty="0" smtClean="0"/>
              <a:t>return </a:t>
            </a:r>
            <a:r>
              <a:rPr lang="en-US" dirty="0"/>
              <a:t>0;</a:t>
            </a:r>
          </a:p>
          <a:p>
            <a:pPr marL="0" indent="0" algn="l" rtl="0">
              <a:buNone/>
            </a:pPr>
            <a:r>
              <a:rPr lang="en-US" dirty="0" smtClean="0"/>
              <a:t>}</a:t>
            </a:r>
          </a:p>
          <a:p>
            <a:pPr algn="l" rtl="0"/>
            <a:r>
              <a:rPr lang="en-US" b="1" dirty="0"/>
              <a:t>Note:</a:t>
            </a:r>
            <a:r>
              <a:rPr lang="en-US" dirty="0"/>
              <a:t> Do not forget to increase the variable used in the condition, otherwise the loop will never end!</a:t>
            </a:r>
            <a:endParaRPr lang="en-US" dirty="0" smtClean="0"/>
          </a:p>
          <a:p>
            <a:pPr algn="l" rtl="0"/>
            <a:endParaRPr lang="en-US" dirty="0" smtClean="0"/>
          </a:p>
          <a:p>
            <a:pPr algn="l" rtl="0"/>
            <a:endParaRPr lang="en-US" dirty="0" smtClean="0"/>
          </a:p>
          <a:p>
            <a:pPr marL="0" indent="0" algn="l" rtl="0">
              <a:buNone/>
            </a:pPr>
            <a:endParaRPr lang="en-US" dirty="0"/>
          </a:p>
          <a:p>
            <a:pPr marL="0" indent="0" algn="l" rtl="0">
              <a:buNone/>
            </a:pP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4</a:t>
            </a:fld>
            <a:endParaRPr lang="ar-SA" dirty="0"/>
          </a:p>
        </p:txBody>
      </p:sp>
    </p:spTree>
    <p:extLst>
      <p:ext uri="{BB962C8B-B14F-4D97-AF65-F5344CB8AC3E}">
        <p14:creationId xmlns:p14="http://schemas.microsoft.com/office/powerpoint/2010/main" val="1987272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dirty="0"/>
              <a:t>C++ Do/While Loop</a:t>
            </a:r>
          </a:p>
        </p:txBody>
      </p:sp>
      <p:sp>
        <p:nvSpPr>
          <p:cNvPr id="3" name="Content Placeholder 2"/>
          <p:cNvSpPr>
            <a:spLocks noGrp="1"/>
          </p:cNvSpPr>
          <p:nvPr>
            <p:ph idx="1"/>
          </p:nvPr>
        </p:nvSpPr>
        <p:spPr>
          <a:xfrm>
            <a:off x="457200" y="980728"/>
            <a:ext cx="8229600" cy="5400600"/>
          </a:xfrm>
        </p:spPr>
        <p:txBody>
          <a:bodyPr>
            <a:normAutofit fontScale="85000" lnSpcReduction="20000"/>
          </a:bodyPr>
          <a:lstStyle/>
          <a:p>
            <a:pPr algn="l" rtl="0"/>
            <a:r>
              <a:rPr lang="en-US" dirty="0"/>
              <a:t>The </a:t>
            </a:r>
            <a:r>
              <a:rPr lang="en-US" dirty="0">
                <a:solidFill>
                  <a:srgbClr val="FF0000"/>
                </a:solidFill>
              </a:rPr>
              <a:t>do/while</a:t>
            </a:r>
            <a:r>
              <a:rPr lang="en-US" dirty="0"/>
              <a:t> loop is a variant of the while loop. This loop will execute the code block once, before checking if the condition is true, then it will repeat the loop as long as the condition is true</a:t>
            </a:r>
            <a:r>
              <a:rPr lang="en-US" dirty="0" smtClean="0"/>
              <a:t>.</a:t>
            </a:r>
          </a:p>
          <a:p>
            <a:pPr algn="l" rtl="0"/>
            <a:r>
              <a:rPr lang="en-US" dirty="0" smtClean="0"/>
              <a:t>Syntax:</a:t>
            </a:r>
          </a:p>
          <a:p>
            <a:pPr marL="0" indent="0" algn="l" rtl="0">
              <a:buNone/>
            </a:pPr>
            <a:r>
              <a:rPr lang="en-US" dirty="0" smtClean="0"/>
              <a:t>	Do</a:t>
            </a:r>
          </a:p>
          <a:p>
            <a:pPr marL="0" indent="0" algn="l" rtl="0">
              <a:buNone/>
            </a:pPr>
            <a:r>
              <a:rPr lang="en-US" dirty="0" smtClean="0"/>
              <a:t>	{</a:t>
            </a:r>
            <a:endParaRPr lang="en-US" dirty="0"/>
          </a:p>
          <a:p>
            <a:pPr marL="0" indent="0" algn="l" rtl="0">
              <a:buNone/>
            </a:pPr>
            <a:r>
              <a:rPr lang="en-US" dirty="0"/>
              <a:t>  </a:t>
            </a:r>
            <a:r>
              <a:rPr lang="en-US" dirty="0" smtClean="0"/>
              <a:t>	// </a:t>
            </a:r>
            <a:r>
              <a:rPr lang="en-US" dirty="0"/>
              <a:t>code block to be executed</a:t>
            </a:r>
          </a:p>
          <a:p>
            <a:pPr marL="0" indent="0" algn="l" rtl="0">
              <a:buNone/>
            </a:pPr>
            <a:r>
              <a:rPr lang="en-US" dirty="0" smtClean="0"/>
              <a:t>	}</a:t>
            </a:r>
            <a:endParaRPr lang="en-US" dirty="0"/>
          </a:p>
          <a:p>
            <a:pPr marL="0" indent="0" algn="l" rtl="0">
              <a:buNone/>
            </a:pPr>
            <a:r>
              <a:rPr lang="en-US" dirty="0" smtClean="0"/>
              <a:t>	while </a:t>
            </a:r>
            <a:r>
              <a:rPr lang="en-US" dirty="0"/>
              <a:t>(condition</a:t>
            </a:r>
            <a:r>
              <a:rPr lang="en-US" dirty="0" smtClean="0"/>
              <a:t>);</a:t>
            </a:r>
          </a:p>
          <a:p>
            <a:pPr algn="l" rtl="0"/>
            <a:r>
              <a:rPr lang="en-US" dirty="0"/>
              <a:t>The example below uses a do/while loop. The loop will always be executed at least once, even if the condition is false, because the code block is executed before the condition is tested</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5</a:t>
            </a:fld>
            <a:endParaRPr lang="ar-SA"/>
          </a:p>
        </p:txBody>
      </p:sp>
    </p:spTree>
    <p:extLst>
      <p:ext uri="{BB962C8B-B14F-4D97-AF65-F5344CB8AC3E}">
        <p14:creationId xmlns:p14="http://schemas.microsoft.com/office/powerpoint/2010/main" val="63927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098"/>
            <a:ext cx="8229600" cy="792088"/>
          </a:xfrm>
        </p:spPr>
        <p:txBody>
          <a:bodyPr>
            <a:normAutofit/>
          </a:bodyPr>
          <a:lstStyle/>
          <a:p>
            <a:pPr rtl="0"/>
            <a:r>
              <a:rPr lang="en-US" dirty="0"/>
              <a:t>C++ Do/While Loop(cont'd.)</a:t>
            </a:r>
          </a:p>
        </p:txBody>
      </p:sp>
      <p:sp>
        <p:nvSpPr>
          <p:cNvPr id="3" name="Content Placeholder 2"/>
          <p:cNvSpPr>
            <a:spLocks noGrp="1"/>
          </p:cNvSpPr>
          <p:nvPr>
            <p:ph idx="1"/>
          </p:nvPr>
        </p:nvSpPr>
        <p:spPr>
          <a:xfrm>
            <a:off x="457200" y="692696"/>
            <a:ext cx="8229600" cy="5760640"/>
          </a:xfrm>
        </p:spPr>
        <p:txBody>
          <a:bodyPr>
            <a:normAutofit fontScale="77500" lnSpcReduction="20000"/>
          </a:bodyPr>
          <a:lstStyle/>
          <a:p>
            <a:pPr marL="0" indent="0" algn="l" rtl="0">
              <a:buNone/>
            </a:pPr>
            <a:r>
              <a:rPr lang="en-US" dirty="0" smtClean="0"/>
              <a:t>#</a:t>
            </a: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smtClean="0"/>
              <a:t>int</a:t>
            </a:r>
            <a:r>
              <a:rPr lang="en-US" dirty="0" smtClean="0"/>
              <a:t> </a:t>
            </a:r>
            <a:r>
              <a:rPr lang="en-US" dirty="0"/>
              <a:t>main</a:t>
            </a:r>
            <a:r>
              <a:rPr lang="en-US" dirty="0" smtClean="0"/>
              <a:t>()</a:t>
            </a:r>
          </a:p>
          <a:p>
            <a:pPr marL="0" indent="0" algn="l" rtl="0">
              <a:buNone/>
            </a:pPr>
            <a:r>
              <a:rPr lang="en-US" dirty="0" smtClean="0"/>
              <a:t>{</a:t>
            </a:r>
            <a:endParaRPr lang="en-US" dirty="0"/>
          </a:p>
          <a:p>
            <a:pPr marL="0" indent="0" algn="l" rtl="0">
              <a:buNone/>
            </a:pPr>
            <a:r>
              <a:rPr lang="en-US" dirty="0"/>
              <a:t>  </a:t>
            </a:r>
            <a:r>
              <a:rPr lang="en-US" dirty="0" err="1"/>
              <a:t>int</a:t>
            </a:r>
            <a:r>
              <a:rPr lang="en-US" dirty="0"/>
              <a:t> </a:t>
            </a:r>
            <a:r>
              <a:rPr lang="en-US" dirty="0" err="1"/>
              <a:t>i</a:t>
            </a:r>
            <a:r>
              <a:rPr lang="en-US" dirty="0"/>
              <a:t> = 0;</a:t>
            </a:r>
          </a:p>
          <a:p>
            <a:pPr marL="0" indent="0" algn="l" rtl="0">
              <a:buNone/>
            </a:pPr>
            <a:r>
              <a:rPr lang="en-US" dirty="0"/>
              <a:t>  </a:t>
            </a:r>
            <a:r>
              <a:rPr lang="en-US" dirty="0" smtClean="0"/>
              <a:t>do</a:t>
            </a:r>
          </a:p>
          <a:p>
            <a:pPr marL="0" indent="0" algn="l" rtl="0">
              <a:buNone/>
            </a:pPr>
            <a:r>
              <a:rPr lang="en-US" dirty="0" smtClean="0"/>
              <a:t>     {</a:t>
            </a:r>
            <a:endParaRPr lang="en-US" dirty="0"/>
          </a:p>
          <a:p>
            <a:pPr marL="0" indent="0" algn="l" rtl="0">
              <a:buNone/>
            </a:pPr>
            <a:r>
              <a:rPr lang="en-US" dirty="0"/>
              <a:t>    </a:t>
            </a:r>
            <a:r>
              <a:rPr lang="en-US" dirty="0" smtClean="0"/>
              <a:t>   </a:t>
            </a:r>
            <a:r>
              <a:rPr lang="en-US" dirty="0" err="1" smtClean="0"/>
              <a:t>cout</a:t>
            </a:r>
            <a:r>
              <a:rPr lang="en-US" dirty="0" smtClean="0"/>
              <a:t> </a:t>
            </a:r>
            <a:r>
              <a:rPr lang="en-US" dirty="0"/>
              <a:t>&lt;&lt; </a:t>
            </a:r>
            <a:r>
              <a:rPr lang="en-US" dirty="0" err="1"/>
              <a:t>i</a:t>
            </a:r>
            <a:r>
              <a:rPr lang="en-US" dirty="0"/>
              <a:t> &lt;&lt; "\n";</a:t>
            </a:r>
          </a:p>
          <a:p>
            <a:pPr marL="0" indent="0" algn="l" rtl="0">
              <a:buNone/>
            </a:pPr>
            <a:r>
              <a:rPr lang="en-US" dirty="0"/>
              <a:t>    </a:t>
            </a:r>
            <a:r>
              <a:rPr lang="en-US" dirty="0" smtClean="0"/>
              <a:t>   </a:t>
            </a:r>
            <a:r>
              <a:rPr lang="en-US" dirty="0" err="1" smtClean="0"/>
              <a:t>i</a:t>
            </a:r>
            <a:r>
              <a:rPr lang="en-US" dirty="0"/>
              <a:t>++;</a:t>
            </a:r>
          </a:p>
          <a:p>
            <a:pPr marL="0" indent="0" algn="l" rtl="0">
              <a:buNone/>
            </a:pPr>
            <a:r>
              <a:rPr lang="en-US" dirty="0"/>
              <a:t>  </a:t>
            </a:r>
            <a:r>
              <a:rPr lang="en-US" dirty="0" smtClean="0"/>
              <a:t>   }</a:t>
            </a:r>
            <a:endParaRPr lang="en-US" dirty="0"/>
          </a:p>
          <a:p>
            <a:pPr marL="0" indent="0" algn="l" rtl="0">
              <a:buNone/>
            </a:pPr>
            <a:r>
              <a:rPr lang="en-US" dirty="0"/>
              <a:t>  while (</a:t>
            </a:r>
            <a:r>
              <a:rPr lang="en-US" dirty="0" err="1"/>
              <a:t>i</a:t>
            </a:r>
            <a:r>
              <a:rPr lang="en-US" dirty="0"/>
              <a:t> &lt; 5);</a:t>
            </a:r>
          </a:p>
          <a:p>
            <a:pPr marL="0" indent="0" algn="l" rtl="0">
              <a:buNone/>
            </a:pPr>
            <a:r>
              <a:rPr lang="en-US" dirty="0"/>
              <a:t>  return 0;</a:t>
            </a:r>
          </a:p>
          <a:p>
            <a:pPr marL="0" indent="0" algn="l" rtl="0">
              <a:buNone/>
            </a:pPr>
            <a:r>
              <a:rPr lang="en-US" dirty="0" smtClean="0"/>
              <a:t>}</a:t>
            </a:r>
          </a:p>
          <a:p>
            <a:pPr algn="l" rtl="0"/>
            <a:r>
              <a:rPr lang="en-US" dirty="0"/>
              <a:t>Do not forget to increase the variable used in the condition, otherwise the loop will never end</a:t>
            </a:r>
            <a:r>
              <a:rPr lang="en-US" dirty="0" smtClean="0"/>
              <a:t>!</a:t>
            </a:r>
          </a:p>
        </p:txBody>
      </p:sp>
      <p:sp>
        <p:nvSpPr>
          <p:cNvPr id="4" name="Footer Placeholder 3"/>
          <p:cNvSpPr>
            <a:spLocks noGrp="1"/>
          </p:cNvSpPr>
          <p:nvPr>
            <p:ph type="ftr" sz="quarter" idx="11"/>
          </p:nvPr>
        </p:nvSpPr>
        <p:spPr>
          <a:xfrm>
            <a:off x="3124200" y="6356350"/>
            <a:ext cx="2895600" cy="385018"/>
          </a:xfrm>
        </p:spPr>
        <p:txBody>
          <a:bodyPr/>
          <a:lstStyle/>
          <a:p>
            <a:r>
              <a:rPr lang="en-US" dirty="0" smtClean="0"/>
              <a:t>Yasser </a:t>
            </a:r>
            <a:r>
              <a:rPr lang="en-US" dirty="0" err="1" smtClean="0"/>
              <a:t>Abdulhaleem</a:t>
            </a:r>
            <a:r>
              <a:rPr lang="en-US" dirty="0" smtClean="0"/>
              <a:t> </a:t>
            </a:r>
            <a:r>
              <a:rPr lang="en-US" dirty="0" err="1" smtClean="0"/>
              <a:t>Abdulkareem</a:t>
            </a:r>
            <a:r>
              <a:rPr lang="en-US" dirty="0" smtClean="0"/>
              <a:t> </a:t>
            </a:r>
            <a:r>
              <a:rPr lang="en-US" dirty="0" err="1" smtClean="0"/>
              <a:t>Almadany</a:t>
            </a:r>
            <a:endParaRPr lang="ar-SA" dirty="0"/>
          </a:p>
        </p:txBody>
      </p:sp>
      <p:sp>
        <p:nvSpPr>
          <p:cNvPr id="5" name="Slide Number Placeholder 4"/>
          <p:cNvSpPr>
            <a:spLocks noGrp="1"/>
          </p:cNvSpPr>
          <p:nvPr>
            <p:ph type="sldNum" sz="quarter" idx="12"/>
          </p:nvPr>
        </p:nvSpPr>
        <p:spPr/>
        <p:txBody>
          <a:bodyPr/>
          <a:lstStyle/>
          <a:p>
            <a:fld id="{0B34F065-1154-456A-91E3-76DE8E75E17B}" type="slidenum">
              <a:rPr lang="ar-SA" smtClean="0"/>
              <a:t>6</a:t>
            </a:fld>
            <a:endParaRPr lang="ar-SA"/>
          </a:p>
        </p:txBody>
      </p:sp>
    </p:spTree>
    <p:extLst>
      <p:ext uri="{BB962C8B-B14F-4D97-AF65-F5344CB8AC3E}">
        <p14:creationId xmlns:p14="http://schemas.microsoft.com/office/powerpoint/2010/main" val="4271347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rtl="0"/>
            <a:r>
              <a:rPr lang="en-US" dirty="0"/>
              <a:t>C++ For Loop</a:t>
            </a:r>
          </a:p>
        </p:txBody>
      </p:sp>
      <p:sp>
        <p:nvSpPr>
          <p:cNvPr id="3" name="Content Placeholder 2"/>
          <p:cNvSpPr>
            <a:spLocks noGrp="1"/>
          </p:cNvSpPr>
          <p:nvPr>
            <p:ph idx="1"/>
          </p:nvPr>
        </p:nvSpPr>
        <p:spPr>
          <a:xfrm>
            <a:off x="457200" y="908720"/>
            <a:ext cx="8229600" cy="5400600"/>
          </a:xfrm>
        </p:spPr>
        <p:txBody>
          <a:bodyPr>
            <a:normAutofit fontScale="92500" lnSpcReduction="10000"/>
          </a:bodyPr>
          <a:lstStyle/>
          <a:p>
            <a:pPr algn="l" rtl="0"/>
            <a:r>
              <a:rPr lang="en-US" dirty="0"/>
              <a:t>A </a:t>
            </a:r>
            <a:r>
              <a:rPr lang="en-US" dirty="0">
                <a:solidFill>
                  <a:srgbClr val="FF0000"/>
                </a:solidFill>
              </a:rPr>
              <a:t>for</a:t>
            </a:r>
            <a:r>
              <a:rPr lang="en-US" dirty="0"/>
              <a:t> loop is a repetition control structure that allows you to efficiently write a loop that needs to execute a specific number of times.</a:t>
            </a:r>
          </a:p>
          <a:p>
            <a:pPr algn="l" rtl="0"/>
            <a:r>
              <a:rPr lang="en-US" dirty="0" smtClean="0"/>
              <a:t>When </a:t>
            </a:r>
            <a:r>
              <a:rPr lang="en-US" dirty="0"/>
              <a:t>you know exactly how many times you want to loop through a block of code, use the </a:t>
            </a:r>
            <a:r>
              <a:rPr lang="en-US" dirty="0">
                <a:solidFill>
                  <a:srgbClr val="FF0000"/>
                </a:solidFill>
              </a:rPr>
              <a:t>for</a:t>
            </a:r>
            <a:r>
              <a:rPr lang="en-US" dirty="0"/>
              <a:t> loop instead of a </a:t>
            </a:r>
            <a:r>
              <a:rPr lang="en-US" dirty="0">
                <a:solidFill>
                  <a:srgbClr val="FF0000"/>
                </a:solidFill>
              </a:rPr>
              <a:t>while</a:t>
            </a:r>
            <a:r>
              <a:rPr lang="en-US" dirty="0"/>
              <a:t> </a:t>
            </a:r>
            <a:r>
              <a:rPr lang="en-US" dirty="0" smtClean="0"/>
              <a:t>loop.</a:t>
            </a:r>
          </a:p>
          <a:p>
            <a:pPr algn="l" rtl="0"/>
            <a:r>
              <a:rPr lang="en-US" dirty="0" smtClean="0"/>
              <a:t>Syntax:</a:t>
            </a:r>
          </a:p>
          <a:p>
            <a:pPr marL="0" indent="0" algn="l" rtl="0">
              <a:buNone/>
            </a:pPr>
            <a:r>
              <a:rPr lang="en-US" dirty="0"/>
              <a:t>	for (statement 1; statement 2; statement 3</a:t>
            </a:r>
            <a:r>
              <a:rPr lang="en-US" dirty="0" smtClean="0"/>
              <a:t>)</a:t>
            </a:r>
          </a:p>
          <a:p>
            <a:pPr marL="0" indent="0" algn="l" rtl="0">
              <a:buNone/>
            </a:pPr>
            <a:r>
              <a:rPr lang="en-US" dirty="0"/>
              <a:t>	</a:t>
            </a:r>
            <a:r>
              <a:rPr lang="en-US" dirty="0" smtClean="0"/>
              <a:t>{</a:t>
            </a:r>
            <a:endParaRPr lang="en-US" dirty="0"/>
          </a:p>
          <a:p>
            <a:pPr marL="0" indent="0" algn="l" rtl="0">
              <a:buNone/>
            </a:pPr>
            <a:r>
              <a:rPr lang="en-US" dirty="0"/>
              <a:t>  </a:t>
            </a:r>
            <a:r>
              <a:rPr lang="en-US" dirty="0" smtClean="0"/>
              <a:t>		// </a:t>
            </a:r>
            <a:r>
              <a:rPr lang="en-US" dirty="0"/>
              <a:t>code block to be executed</a:t>
            </a:r>
          </a:p>
          <a:p>
            <a:pPr marL="0" indent="0" algn="l" rtl="0">
              <a:buNone/>
            </a:pP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7</a:t>
            </a:fld>
            <a:endParaRPr lang="ar-SA"/>
          </a:p>
        </p:txBody>
      </p:sp>
    </p:spTree>
    <p:extLst>
      <p:ext uri="{BB962C8B-B14F-4D97-AF65-F5344CB8AC3E}">
        <p14:creationId xmlns:p14="http://schemas.microsoft.com/office/powerpoint/2010/main" val="3657841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rtl="0"/>
            <a:r>
              <a:rPr lang="en-US" dirty="0"/>
              <a:t>C++ For Loop(cont'd.)</a:t>
            </a:r>
          </a:p>
        </p:txBody>
      </p:sp>
      <p:sp>
        <p:nvSpPr>
          <p:cNvPr id="3" name="Content Placeholder 2"/>
          <p:cNvSpPr>
            <a:spLocks noGrp="1"/>
          </p:cNvSpPr>
          <p:nvPr>
            <p:ph idx="1"/>
          </p:nvPr>
        </p:nvSpPr>
        <p:spPr>
          <a:xfrm>
            <a:off x="457200" y="1196752"/>
            <a:ext cx="8229600" cy="5112568"/>
          </a:xfrm>
        </p:spPr>
        <p:txBody>
          <a:bodyPr/>
          <a:lstStyle/>
          <a:p>
            <a:pPr algn="l" rtl="0"/>
            <a:r>
              <a:rPr lang="en-US" sz="3600" dirty="0"/>
              <a:t>Statement 1 is executed (one time) before the execution of the code block.</a:t>
            </a:r>
          </a:p>
          <a:p>
            <a:pPr algn="l" rtl="0"/>
            <a:r>
              <a:rPr lang="en-US" sz="3600" dirty="0" smtClean="0"/>
              <a:t>Statement </a:t>
            </a:r>
            <a:r>
              <a:rPr lang="en-US" sz="3600" dirty="0"/>
              <a:t>2 defines the condition for executing the code block.</a:t>
            </a:r>
          </a:p>
          <a:p>
            <a:pPr algn="l" rtl="0"/>
            <a:r>
              <a:rPr lang="en-US" sz="3600" dirty="0" smtClean="0"/>
              <a:t>Statement </a:t>
            </a:r>
            <a:r>
              <a:rPr lang="en-US" sz="3600" dirty="0"/>
              <a:t>3 is executed (every time) after the code block has been executed</a:t>
            </a:r>
            <a:r>
              <a:rPr lang="en-US" sz="3600" dirty="0" smtClean="0"/>
              <a:t>.</a:t>
            </a:r>
          </a:p>
          <a:p>
            <a:pPr algn="l" rtl="0"/>
            <a:r>
              <a:rPr lang="en-US" sz="3600" dirty="0"/>
              <a:t>The example below will print the numbers 0 to </a:t>
            </a:r>
            <a:r>
              <a:rPr lang="en-US" sz="3600" dirty="0" smtClean="0"/>
              <a:t>4.</a:t>
            </a:r>
          </a:p>
          <a:p>
            <a:pPr algn="l" rtl="0"/>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8</a:t>
            </a:fld>
            <a:endParaRPr lang="ar-SA"/>
          </a:p>
        </p:txBody>
      </p:sp>
    </p:spTree>
    <p:extLst>
      <p:ext uri="{BB962C8B-B14F-4D97-AF65-F5344CB8AC3E}">
        <p14:creationId xmlns:p14="http://schemas.microsoft.com/office/powerpoint/2010/main" val="3233479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a:t>C++ For Loop(cont'd.)</a:t>
            </a:r>
          </a:p>
        </p:txBody>
      </p:sp>
      <p:sp>
        <p:nvSpPr>
          <p:cNvPr id="3" name="Content Placeholder 2"/>
          <p:cNvSpPr>
            <a:spLocks noGrp="1"/>
          </p:cNvSpPr>
          <p:nvPr>
            <p:ph idx="1"/>
          </p:nvPr>
        </p:nvSpPr>
        <p:spPr>
          <a:xfrm>
            <a:off x="457200" y="1052736"/>
            <a:ext cx="8229600" cy="5256584"/>
          </a:xfrm>
        </p:spPr>
        <p:txBody>
          <a:bodyPr>
            <a:normAutofit fontScale="92500" lnSpcReduction="10000"/>
          </a:bodyPr>
          <a:lstStyle/>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smtClean="0"/>
              <a:t>int</a:t>
            </a:r>
            <a:r>
              <a:rPr lang="en-US" dirty="0" smtClean="0"/>
              <a:t> </a:t>
            </a:r>
            <a:r>
              <a:rPr lang="en-US" dirty="0"/>
              <a:t>main</a:t>
            </a:r>
            <a:r>
              <a:rPr lang="en-US" dirty="0" smtClean="0"/>
              <a:t>()</a:t>
            </a:r>
          </a:p>
          <a:p>
            <a:pPr marL="0" indent="0" algn="l" rtl="0">
              <a:buNone/>
            </a:pPr>
            <a:r>
              <a:rPr lang="en-US" dirty="0" smtClean="0"/>
              <a:t>{</a:t>
            </a:r>
            <a:endParaRPr lang="en-US" dirty="0"/>
          </a:p>
          <a:p>
            <a:pPr marL="0" indent="0" algn="l" rtl="0">
              <a:buNone/>
            </a:pPr>
            <a:r>
              <a:rPr lang="en-US" dirty="0"/>
              <a:t>  for (</a:t>
            </a:r>
            <a:r>
              <a:rPr lang="en-US" dirty="0" err="1"/>
              <a:t>int</a:t>
            </a:r>
            <a:r>
              <a:rPr lang="en-US" dirty="0"/>
              <a:t> </a:t>
            </a:r>
            <a:r>
              <a:rPr lang="en-US" dirty="0" err="1"/>
              <a:t>i</a:t>
            </a:r>
            <a:r>
              <a:rPr lang="en-US" dirty="0"/>
              <a:t> = 0; </a:t>
            </a:r>
            <a:r>
              <a:rPr lang="en-US" dirty="0" err="1"/>
              <a:t>i</a:t>
            </a:r>
            <a:r>
              <a:rPr lang="en-US" dirty="0"/>
              <a:t> &lt; 5; </a:t>
            </a:r>
            <a:r>
              <a:rPr lang="en-US" dirty="0" err="1"/>
              <a:t>i</a:t>
            </a:r>
            <a:r>
              <a:rPr lang="en-US" dirty="0" smtClean="0"/>
              <a:t>++)</a:t>
            </a:r>
          </a:p>
          <a:p>
            <a:pPr marL="0" indent="0" algn="l" rtl="0">
              <a:buNone/>
            </a:pPr>
            <a:r>
              <a:rPr lang="en-US" dirty="0"/>
              <a:t> </a:t>
            </a:r>
            <a:r>
              <a:rPr lang="en-US" dirty="0" smtClean="0"/>
              <a:t> {</a:t>
            </a:r>
            <a:endParaRPr lang="en-US" dirty="0"/>
          </a:p>
          <a:p>
            <a:pPr marL="0" indent="0" algn="l" rtl="0">
              <a:buNone/>
            </a:pPr>
            <a:r>
              <a:rPr lang="en-US" dirty="0"/>
              <a:t>    </a:t>
            </a:r>
            <a:r>
              <a:rPr lang="en-US" dirty="0" err="1"/>
              <a:t>cout</a:t>
            </a:r>
            <a:r>
              <a:rPr lang="en-US" dirty="0"/>
              <a:t> &lt;&lt; </a:t>
            </a:r>
            <a:r>
              <a:rPr lang="en-US" dirty="0" err="1"/>
              <a:t>i</a:t>
            </a:r>
            <a:r>
              <a:rPr lang="en-US" dirty="0"/>
              <a:t> &lt;&lt; "\n";</a:t>
            </a:r>
          </a:p>
          <a:p>
            <a:pPr marL="0" indent="0" algn="l" rtl="0">
              <a:buNone/>
            </a:pPr>
            <a:r>
              <a:rPr lang="en-US" dirty="0"/>
              <a:t>  </a:t>
            </a:r>
            <a:r>
              <a:rPr lang="en-US" dirty="0" smtClean="0"/>
              <a:t>}</a:t>
            </a:r>
            <a:endParaRPr lang="en-US" dirty="0"/>
          </a:p>
          <a:p>
            <a:pPr marL="0" indent="0" algn="l" rtl="0">
              <a:buNone/>
            </a:pPr>
            <a:r>
              <a:rPr lang="en-US" dirty="0"/>
              <a:t>  return 0;</a:t>
            </a:r>
          </a:p>
          <a:p>
            <a:pPr marL="0" indent="0" algn="l" rtl="0">
              <a:buNone/>
            </a:pPr>
            <a:r>
              <a:rPr lang="en-US" dirty="0"/>
              <a:t>}</a:t>
            </a:r>
          </a:p>
          <a:p>
            <a:pPr marL="0" indent="0" algn="l" rtl="0">
              <a:buNone/>
            </a:pP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9</a:t>
            </a:fld>
            <a:endParaRPr lang="ar-SA"/>
          </a:p>
        </p:txBody>
      </p:sp>
    </p:spTree>
    <p:extLst>
      <p:ext uri="{BB962C8B-B14F-4D97-AF65-F5344CB8AC3E}">
        <p14:creationId xmlns:p14="http://schemas.microsoft.com/office/powerpoint/2010/main" val="982990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DocID Value="https://cws.connectedpdf.com/cDocID/ABAFC2AB5FE13CCE8DE8313C7AFC6368~E0F9FC065DC311EBB13C20869C24280EC87D53DC3B51C38E-97899B5A7F4B9D63-D4BDA105590CDCCC4B628600"/>
</file>

<file path=customXml/item2.xml><?xml version="1.0" encoding="utf-8"?>
<VersionID Value="https://cws.connectedpdf.com/cVersionID/ABAFC2AB5FE13CCE8DE8313C7AFC6368~7F9957BC84B611EBB13C20869C24280EC87D12018F153960-9EB8AC90A2AF0A5C-25CF469A61B25B0BE8268600"/>
</file>

<file path=customXml/itemProps1.xml><?xml version="1.0" encoding="utf-8"?>
<ds:datastoreItem xmlns:ds="http://schemas.openxmlformats.org/officeDocument/2006/customXml" ds:itemID="{6698A9F2-BA17-4C84-8539-C706BA98DF94}">
  <ds:schemaRefs/>
</ds:datastoreItem>
</file>

<file path=customXml/itemProps2.xml><?xml version="1.0" encoding="utf-8"?>
<ds:datastoreItem xmlns:ds="http://schemas.openxmlformats.org/officeDocument/2006/customXml" ds:itemID="{A558D304-81BE-4C6C-8613-ECE4DFE690C4}">
  <ds:schemaRefs/>
</ds:datastoreItem>
</file>

<file path=docProps/app.xml><?xml version="1.0" encoding="utf-8"?>
<Properties xmlns="http://schemas.openxmlformats.org/officeDocument/2006/extended-properties" xmlns:vt="http://schemas.openxmlformats.org/officeDocument/2006/docPropsVTypes">
  <TotalTime>2554</TotalTime>
  <Words>1331</Words>
  <Application>Microsoft Office PowerPoint</Application>
  <PresentationFormat>On-screen Show (4:3)</PresentationFormat>
  <Paragraphs>246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سمة Office</vt:lpstr>
      <vt:lpstr>Introduction to programming with C++</vt:lpstr>
      <vt:lpstr>C++ Loop Types</vt:lpstr>
      <vt:lpstr>C++ While Loop</vt:lpstr>
      <vt:lpstr>C++ While Loop(cont'd.)</vt:lpstr>
      <vt:lpstr>C++ Do/While Loop</vt:lpstr>
      <vt:lpstr>C++ Do/While Loop(cont'd.)</vt:lpstr>
      <vt:lpstr>C++ For Loop</vt:lpstr>
      <vt:lpstr>C++ For Loop(cont'd.)</vt:lpstr>
      <vt:lpstr>C++ For Loop(cont'd.)</vt:lpstr>
      <vt:lpstr>C++ For Loop(cont'd.)</vt:lpstr>
      <vt:lpstr>C++ For Loop(cont'd.)</vt:lpstr>
      <vt:lpstr>C++ Break</vt:lpstr>
      <vt:lpstr>C++ Continue</vt:lpstr>
      <vt:lpstr>Break and Continue in While Loop</vt:lpstr>
      <vt:lpstr>Break and Continue in While Loop(cont'd.)</vt:lpstr>
      <vt:lpstr>C++ goto statement</vt:lpstr>
      <vt:lpstr>C++ goto statement(cont'd.)</vt:lpstr>
      <vt:lpstr>The Infinite Loop</vt:lpstr>
      <vt:lpstr>The Infinite Loop(cont'd.)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with C++</dc:title>
  <dc:creator>Yasser Almadany</dc:creator>
  <cp:lastModifiedBy>Maher</cp:lastModifiedBy>
  <cp:revision>236</cp:revision>
  <dcterms:created xsi:type="dcterms:W3CDTF">2020-12-15T09:22:32Z</dcterms:created>
  <dcterms:modified xsi:type="dcterms:W3CDTF">2021-03-14T11:14:55Z</dcterms:modified>
</cp:coreProperties>
</file>