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282" r:id="rId3"/>
    <p:sldId id="283" r:id="rId4"/>
    <p:sldId id="284" r:id="rId5"/>
    <p:sldId id="285" r:id="rId6"/>
    <p:sldId id="292" r:id="rId7"/>
    <p:sldId id="293" r:id="rId8"/>
    <p:sldId id="286" r:id="rId9"/>
    <p:sldId id="287" r:id="rId10"/>
    <p:sldId id="294" r:id="rId11"/>
    <p:sldId id="289" r:id="rId12"/>
    <p:sldId id="290" r:id="rId13"/>
    <p:sldId id="291" r:id="rId14"/>
    <p:sldId id="295" r:id="rId15"/>
    <p:sldId id="296" r:id="rId16"/>
    <p:sldId id="261" r:id="rId17"/>
    <p:sldId id="262" r:id="rId18"/>
    <p:sldId id="263" r:id="rId19"/>
    <p:sldId id="264" r:id="rId20"/>
    <p:sldId id="265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C9E50"/>
    <a:srgbClr val="FF66FF"/>
    <a:srgbClr val="FFFFCC"/>
    <a:srgbClr val="0000FF"/>
    <a:srgbClr val="FF33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نمط متوسط 1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نمط متوسط 3 - تميي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نمط متوسط 1 - تميي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0409" autoAdjust="0"/>
  </p:normalViewPr>
  <p:slideViewPr>
    <p:cSldViewPr>
      <p:cViewPr>
        <p:scale>
          <a:sx n="70" d="100"/>
          <a:sy n="70" d="100"/>
        </p:scale>
        <p:origin x="2712" y="7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EEC7AF3-ADFB-44FB-91A0-347832D84BF6}" type="datetimeFigureOut">
              <a:rPr lang="ar-IQ" smtClean="0"/>
              <a:t>03/09/1443</a:t>
            </a:fld>
            <a:endParaRPr lang="ar-IQ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ADC7B8C-D9DD-422D-906D-FD7ECA4DFEC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38676770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EDC7F-8989-4F93-8F9D-F7DF4AA8D386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BD7F7-FE1A-496B-BE95-4716A10CB4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9184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endParaRPr lang="fa-IR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429FB2-2991-4322-8524-DB74B78628D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1.wav"/><Relationship Id="rId7" Type="http://schemas.openxmlformats.org/officeDocument/2006/relationships/image" Target="../media/image20.png"/><Relationship Id="rId2" Type="http://schemas.microsoft.com/office/2007/relationships/media" Target="../media/media11.wav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4" Type="http://schemas.openxmlformats.org/officeDocument/2006/relationships/image" Target="../media/image3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ar-IQ" sz="2400" spc="0" dirty="0">
                <a:solidFill>
                  <a:schemeClr val="tx1"/>
                </a:solidFill>
              </a:rPr>
              <a:t>م.د حسين فالح مهدي</a:t>
            </a:r>
            <a:endParaRPr lang="en-US" sz="2400" spc="0" dirty="0">
              <a:solidFill>
                <a:schemeClr val="tx1"/>
              </a:solidFill>
            </a:endParaRPr>
          </a:p>
          <a:p>
            <a:r>
              <a:rPr lang="ar-IQ" sz="2400" spc="0" dirty="0">
                <a:solidFill>
                  <a:schemeClr val="tx1"/>
                </a:solidFill>
              </a:rPr>
              <a:t>جامعة ديالى</a:t>
            </a:r>
          </a:p>
          <a:p>
            <a:r>
              <a:rPr lang="ar-IQ" sz="2400" spc="0" dirty="0">
                <a:solidFill>
                  <a:schemeClr val="tx1"/>
                </a:solidFill>
              </a:rPr>
              <a:t>كلية الهندسة –قسم هندسة الحاسبات</a:t>
            </a:r>
          </a:p>
          <a:p>
            <a:r>
              <a:rPr lang="ar-IQ" sz="2400" spc="0">
                <a:solidFill>
                  <a:schemeClr val="tx1"/>
                </a:solidFill>
              </a:rPr>
              <a:t>2021-2022</a:t>
            </a:r>
            <a:endParaRPr lang="ar-IQ" sz="2400" spc="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1"/>
            <a:r>
              <a:rPr lang="ar-IQ" dirty="0">
                <a:solidFill>
                  <a:schemeClr val="tx1"/>
                </a:solidFill>
              </a:rPr>
              <a:t>محاضرة بمادة التقنيات الرقمية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hlinkClick r:id="" action="ppaction://noaction"/>
          </p:cNvPr>
          <p:cNvSpPr/>
          <p:nvPr/>
        </p:nvSpPr>
        <p:spPr>
          <a:xfrm>
            <a:off x="2571736" y="4857760"/>
            <a:ext cx="3643338" cy="714380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flat" dir="t"/>
          </a:scene3d>
          <a:sp3d prstMaterial="softEdg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Combinational Logic  Circuits -4</a:t>
            </a:r>
          </a:p>
        </p:txBody>
      </p:sp>
      <p:pic>
        <p:nvPicPr>
          <p:cNvPr id="7" name="صورة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91" y="206056"/>
            <a:ext cx="1323256" cy="118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44" y="179696"/>
            <a:ext cx="1251248" cy="118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ت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 advTm="19448"/>
    </mc:Choice>
    <mc:Fallback xmlns="">
      <p:transition spd="slow" advTm="19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Decoder  expansion</a:t>
            </a:r>
            <a:endParaRPr lang="ar-IQ" dirty="0"/>
          </a:p>
        </p:txBody>
      </p:sp>
      <p:sp>
        <p:nvSpPr>
          <p:cNvPr id="3" name="مربع نص 2"/>
          <p:cNvSpPr txBox="1"/>
          <p:nvPr/>
        </p:nvSpPr>
        <p:spPr>
          <a:xfrm>
            <a:off x="251520" y="1412776"/>
            <a:ext cx="8712968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Example / Draw 5 to 32 Decoder  using  4 to 16 Decoder active low output?</a:t>
            </a:r>
            <a:endParaRPr lang="ar-IQ" sz="2400" dirty="0"/>
          </a:p>
          <a:p>
            <a:endParaRPr lang="ar-IQ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5183"/>
            <a:ext cx="8856984" cy="410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5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15"/>
    </mc:Choice>
    <mc:Fallback xmlns="">
      <p:transition spd="slow" advTm="105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458200" cy="6397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rtl="1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cs typeface="B Nazanin" pitchFamily="2" charset="-78"/>
              </a:rPr>
              <a:t> Circuit design using </a:t>
            </a:r>
            <a:r>
              <a:rPr lang="en-US" sz="3600" b="1" dirty="0">
                <a:solidFill>
                  <a:schemeClr val="tx2"/>
                </a:solidFill>
                <a:cs typeface="B Nazanin" pitchFamily="2" charset="-78"/>
              </a:rPr>
              <a:t>Decoder</a:t>
            </a:r>
            <a:endParaRPr lang="en-US" sz="4000" b="1" dirty="0">
              <a:solidFill>
                <a:schemeClr val="tx2"/>
              </a:solidFill>
              <a:cs typeface="B Nazanin" pitchFamily="2" charset="-78"/>
            </a:endParaRPr>
          </a:p>
        </p:txBody>
      </p:sp>
      <p:sp>
        <p:nvSpPr>
          <p:cNvPr id="55299" name="Title 1"/>
          <p:cNvSpPr txBox="1">
            <a:spLocks/>
          </p:cNvSpPr>
          <p:nvPr/>
        </p:nvSpPr>
        <p:spPr bwMode="auto">
          <a:xfrm>
            <a:off x="76200" y="1284736"/>
            <a:ext cx="8915400" cy="58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eaLnBrk="1" hangingPunct="1">
              <a:lnSpc>
                <a:spcPct val="150000"/>
              </a:lnSpc>
              <a:buClr>
                <a:srgbClr val="92D050"/>
              </a:buClr>
              <a:buSzPct val="150000"/>
            </a:pPr>
            <a:r>
              <a:rPr lang="en-US" sz="2400" dirty="0">
                <a:cs typeface="+mj-cs"/>
              </a:rPr>
              <a:t>Example/ Design Full Adder circuit  using Decoder?</a:t>
            </a:r>
            <a:endParaRPr lang="fa-IR" sz="2400" dirty="0">
              <a:cs typeface="+mj-cs"/>
            </a:endParaRP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25796"/>
            <a:ext cx="4637087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92431"/>
            <a:ext cx="3465512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475656" y="5307144"/>
            <a:ext cx="2438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92D050"/>
              </a:buClr>
              <a:buSzPct val="150000"/>
            </a:pPr>
            <a:r>
              <a:rPr lang="en-US" sz="2400" b="1" dirty="0">
                <a:solidFill>
                  <a:srgbClr val="FF0000"/>
                </a:solidFill>
                <a:cs typeface="B Nazanin" pitchFamily="2" charset="-78"/>
              </a:rPr>
              <a:t>S = </a:t>
            </a:r>
            <a:r>
              <a:rPr lang="en-US" sz="2400" b="1" dirty="0">
                <a:solidFill>
                  <a:srgbClr val="FF0000"/>
                </a:solidFill>
                <a:cs typeface="B Nazanin" pitchFamily="2" charset="-78"/>
                <a:sym typeface="Symbol" pitchFamily="18" charset="2"/>
              </a:rPr>
              <a:t>(1,2,4,7)</a:t>
            </a:r>
            <a:endParaRPr lang="en-US" sz="2400" b="1" dirty="0">
              <a:solidFill>
                <a:srgbClr val="FF0000"/>
              </a:solidFill>
              <a:cs typeface="B Nazanin" pitchFamily="2" charset="-78"/>
            </a:endParaRPr>
          </a:p>
          <a:p>
            <a:pPr eaLnBrk="1" hangingPunct="1">
              <a:lnSpc>
                <a:spcPct val="150000"/>
              </a:lnSpc>
              <a:buClr>
                <a:srgbClr val="92D050"/>
              </a:buClr>
              <a:buSzPct val="150000"/>
            </a:pPr>
            <a:r>
              <a:rPr lang="en-US" sz="2400" b="1" dirty="0">
                <a:solidFill>
                  <a:srgbClr val="FF0000"/>
                </a:solidFill>
                <a:cs typeface="B Nazanin" pitchFamily="2" charset="-78"/>
              </a:rPr>
              <a:t>C = </a:t>
            </a:r>
            <a:r>
              <a:rPr lang="en-US" sz="2400" b="1" dirty="0">
                <a:solidFill>
                  <a:srgbClr val="FF0000"/>
                </a:solidFill>
                <a:cs typeface="B Nazanin" pitchFamily="2" charset="-78"/>
                <a:sym typeface="Symbol" pitchFamily="18" charset="2"/>
              </a:rPr>
              <a:t>( 3,5,6,7)</a:t>
            </a:r>
            <a:endParaRPr lang="en-US" sz="2400" b="1" dirty="0">
              <a:solidFill>
                <a:srgbClr val="FF0000"/>
              </a:solidFill>
              <a:cs typeface="B Nazanin" pitchFamily="2" charset="-78"/>
            </a:endParaRPr>
          </a:p>
        </p:txBody>
      </p:sp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492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80"/>
    </mc:Choice>
    <mc:Fallback xmlns="">
      <p:transition spd="slow" advTm="57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cs typeface="B Nazanin" pitchFamily="2" charset="-78"/>
              </a:rPr>
              <a:t> Circuit design using </a:t>
            </a:r>
            <a:r>
              <a:rPr lang="en-US" sz="3600" b="1" dirty="0">
                <a:solidFill>
                  <a:schemeClr val="tx2"/>
                </a:solidFill>
                <a:cs typeface="B Nazanin" pitchFamily="2" charset="-78"/>
              </a:rPr>
              <a:t>Decoder</a:t>
            </a:r>
            <a:endParaRPr lang="ar-IQ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800" b="1" i="1" dirty="0"/>
                  <a:t>Example/ A combinational circuit is defined by F(A,B,C) </a:t>
                </a:r>
                <a14:m>
                  <m:oMath xmlns:m="http://schemas.openxmlformats.org/officeDocument/2006/math">
                    <m:r>
                      <a:rPr lang="en-US" sz="1800" b="1" i="1" dirty="0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800" b="1" i="1" dirty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1800" b="1" i="1" dirty="0">
                            <a:latin typeface="Cambria Math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1800" b="1" dirty="0"/>
                          <m:t>0</m:t>
                        </m:r>
                        <m:r>
                          <m:rPr>
                            <m:nor/>
                          </m:rPr>
                          <a:rPr lang="en-US" sz="1800" b="1" dirty="0"/>
                          <m:t>, </m:t>
                        </m:r>
                        <m:r>
                          <m:rPr>
                            <m:nor/>
                          </m:rPr>
                          <a:rPr lang="en-US" sz="1800" b="1" dirty="0"/>
                          <m:t>2</m:t>
                        </m:r>
                        <m:r>
                          <m:rPr>
                            <m:nor/>
                          </m:rPr>
                          <a:rPr lang="en-US" sz="1800" b="1" dirty="0"/>
                          <m:t>, </m:t>
                        </m:r>
                        <m:r>
                          <m:rPr>
                            <m:nor/>
                          </m:rPr>
                          <a:rPr lang="en-US" sz="1800" b="1" dirty="0"/>
                          <m:t>5</m:t>
                        </m:r>
                        <m:r>
                          <m:rPr>
                            <m:nor/>
                          </m:rPr>
                          <a:rPr lang="en-US" sz="1800" b="1" dirty="0"/>
                          <m:t>, </m:t>
                        </m:r>
                        <m:r>
                          <m:rPr>
                            <m:nor/>
                          </m:rPr>
                          <a:rPr lang="en-US" sz="1800" b="1" dirty="0"/>
                          <m:t>6</m:t>
                        </m:r>
                        <m:r>
                          <m:rPr>
                            <m:nor/>
                          </m:rPr>
                          <a:rPr lang="en-US" sz="1800" b="1" dirty="0"/>
                          <m:t>, </m:t>
                        </m:r>
                        <m:r>
                          <m:rPr>
                            <m:nor/>
                          </m:rPr>
                          <a:rPr lang="en-US" sz="1800" b="1" dirty="0"/>
                          <m:t>7</m:t>
                        </m:r>
                        <m:r>
                          <a:rPr lang="en-US" sz="1800" b="1" i="1" dirty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1800" b="1" dirty="0"/>
                  <a:t> </a:t>
                </a:r>
                <a:r>
                  <a:rPr lang="en-US" sz="1800" b="1" i="1" dirty="0"/>
                  <a:t>Hardware implement the Boolean function F with a suitable decoder and an external OR/NOR gate having the minimum number of inputs.</a:t>
                </a:r>
              </a:p>
              <a:p>
                <a:pPr marL="0" indent="0">
                  <a:buNone/>
                </a:pPr>
                <a:r>
                  <a:rPr lang="en-US" sz="1800" b="1" dirty="0"/>
                  <a:t> soultion/ </a:t>
                </a:r>
              </a:p>
              <a:p>
                <a:pPr marL="0" indent="0">
                  <a:buNone/>
                </a:pPr>
                <a:r>
                  <a:rPr lang="en-US" sz="1800" b="1" dirty="0"/>
                  <a:t>   F </a:t>
                </a:r>
                <a:r>
                  <a:rPr lang="en-US" sz="1800" b="1" i="1" dirty="0"/>
                  <a:t>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800" b="1" i="1" dirty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1800" b="1" i="1" dirty="0">
                            <a:latin typeface="Cambria Math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1800" b="1" dirty="0"/>
                          <m:t>0</m:t>
                        </m:r>
                        <m:r>
                          <m:rPr>
                            <m:nor/>
                          </m:rPr>
                          <a:rPr lang="en-US" sz="1800" b="1" dirty="0"/>
                          <m:t>, </m:t>
                        </m:r>
                        <m:r>
                          <m:rPr>
                            <m:nor/>
                          </m:rPr>
                          <a:rPr lang="en-US" sz="1800" b="1" dirty="0"/>
                          <m:t>2</m:t>
                        </m:r>
                        <m:r>
                          <m:rPr>
                            <m:nor/>
                          </m:rPr>
                          <a:rPr lang="en-US" sz="1800" b="1" dirty="0"/>
                          <m:t>, </m:t>
                        </m:r>
                        <m:r>
                          <m:rPr>
                            <m:nor/>
                          </m:rPr>
                          <a:rPr lang="en-US" sz="1800" b="1" dirty="0"/>
                          <m:t>5</m:t>
                        </m:r>
                        <m:r>
                          <m:rPr>
                            <m:nor/>
                          </m:rPr>
                          <a:rPr lang="en-US" sz="1800" b="1" dirty="0"/>
                          <m:t>, </m:t>
                        </m:r>
                        <m:r>
                          <m:rPr>
                            <m:nor/>
                          </m:rPr>
                          <a:rPr lang="en-US" sz="1800" b="1" dirty="0"/>
                          <m:t>6</m:t>
                        </m:r>
                        <m:r>
                          <m:rPr>
                            <m:nor/>
                          </m:rPr>
                          <a:rPr lang="en-US" sz="1800" b="1" dirty="0"/>
                          <m:t>, </m:t>
                        </m:r>
                        <m:r>
                          <m:rPr>
                            <m:nor/>
                          </m:rPr>
                          <a:rPr lang="en-US" sz="1800" b="1" dirty="0"/>
                          <m:t>7</m:t>
                        </m:r>
                        <m:r>
                          <a:rPr lang="en-US" sz="1800" b="1" i="1" dirty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1800" b="1" dirty="0"/>
                  <a:t>  where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1" i="1" smtClean="0">
                            <a:latin typeface="Cambria Math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sz="1800" b="1" i="1" dirty="0"/>
                  <a:t> 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800" b="1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1800" b="1" i="1" dirty="0" smtClean="0">
                            <a:latin typeface="Cambria Math"/>
                          </a:rPr>
                          <m:t>(</m:t>
                        </m:r>
                        <m:r>
                          <a:rPr lang="en-US" sz="1800" b="1" i="1" dirty="0" smtClean="0">
                            <a:latin typeface="Cambria Math"/>
                          </a:rPr>
                          <m:t>𝟏</m:t>
                        </m:r>
                        <m:r>
                          <a:rPr lang="en-US" sz="1800" b="1" i="1" dirty="0" smtClean="0">
                            <a:latin typeface="Cambria Math"/>
                          </a:rPr>
                          <m:t>,</m:t>
                        </m:r>
                        <m:r>
                          <a:rPr lang="en-US" sz="1800" b="1" i="1" dirty="0" smtClean="0">
                            <a:latin typeface="Cambria Math"/>
                          </a:rPr>
                          <m:t>𝟑</m:t>
                        </m:r>
                        <m:r>
                          <a:rPr lang="en-US" sz="1800" b="1" i="1" dirty="0" smtClean="0">
                            <a:latin typeface="Cambria Math"/>
                          </a:rPr>
                          <m:t>,</m:t>
                        </m:r>
                        <m:r>
                          <a:rPr lang="en-US" sz="1800" b="1" i="1" dirty="0" smtClean="0">
                            <a:latin typeface="Cambria Math"/>
                          </a:rPr>
                          <m:t>𝟒</m:t>
                        </m:r>
                        <m:r>
                          <a:rPr lang="en-US" sz="1800" b="1" i="1" dirty="0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1800" b="1" i="1" dirty="0"/>
                  <a:t>  so the minimum number of inputs</a:t>
                </a:r>
                <a:r>
                  <a:rPr lang="en-US" sz="1800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1" i="1">
                            <a:latin typeface="Cambria Math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sz="1800" b="1" i="1" dirty="0"/>
                  <a:t> </a:t>
                </a:r>
              </a:p>
              <a:p>
                <a:endParaRPr lang="en-US" sz="1800" i="1" dirty="0"/>
              </a:p>
              <a:p>
                <a:endParaRPr lang="ar-IQ" sz="1800" dirty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4"/>
                <a:stretch>
                  <a:fillRect l="-645" t="-9600" r="-215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4" y="3122128"/>
            <a:ext cx="724852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50"/>
    </mc:Choice>
    <mc:Fallback xmlns="">
      <p:transition spd="slow" advTm="86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cs typeface="B Nazanin" pitchFamily="2" charset="-78"/>
              </a:rPr>
              <a:t> Circuit design using </a:t>
            </a:r>
            <a:r>
              <a:rPr lang="en-US" sz="3600" b="1" dirty="0">
                <a:solidFill>
                  <a:schemeClr val="tx2"/>
                </a:solidFill>
                <a:cs typeface="B Nazanin" pitchFamily="2" charset="-78"/>
              </a:rPr>
              <a:t>Decoder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Example/ Implement a full subtractor combinational circuit using a 3-to-8 decoder and external NOR gates.</a:t>
            </a:r>
            <a:endParaRPr lang="ar-IQ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106179"/>
            <a:ext cx="507618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2492"/>
            <a:ext cx="3600400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77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61"/>
    </mc:Choice>
    <mc:Fallback xmlns="">
      <p:transition spd="slow" advTm="104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cs typeface="B Nazanin" pitchFamily="2" charset="-78"/>
              </a:rPr>
              <a:t> Circuit design using </a:t>
            </a:r>
            <a:r>
              <a:rPr lang="en-US" sz="3600" b="1" dirty="0">
                <a:solidFill>
                  <a:schemeClr val="tx2"/>
                </a:solidFill>
                <a:cs typeface="B Nazanin" pitchFamily="2" charset="-78"/>
              </a:rPr>
              <a:t>Decoder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Example/ Implement  a  BCD to Decimal Decoder and draw the output waveform with active low.</a:t>
            </a:r>
            <a:endParaRPr lang="ar-IQ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61" b="35147"/>
          <a:stretch/>
        </p:blipFill>
        <p:spPr bwMode="auto">
          <a:xfrm>
            <a:off x="323528" y="2420888"/>
            <a:ext cx="8496943" cy="39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1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8"/>
    </mc:Choice>
    <mc:Fallback xmlns="">
      <p:transition spd="slow" advTm="40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2" y="170808"/>
            <a:ext cx="9100968" cy="668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96"/>
    </mc:Choice>
    <mc:Fallback xmlns="">
      <p:transition spd="slow" advTm="71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332656"/>
            <a:ext cx="8856984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r>
              <a:rPr lang="en-US" sz="4200" b="1" dirty="0">
                <a:solidFill>
                  <a:srgbClr val="000000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tangChe" pitchFamily="49" charset="-127"/>
                <a:ea typeface="BatangChe" pitchFamily="49" charset="-127"/>
                <a:cs typeface="Miriam Fixed" pitchFamily="49" charset="-79"/>
              </a:rPr>
              <a:t>BCD to 7-Segment Display Decoder</a:t>
            </a:r>
            <a:r>
              <a:rPr lang="en-US" sz="4200" b="1" dirty="0">
                <a:solidFill>
                  <a:srgbClr val="000000"/>
                </a:solidFill>
                <a:latin typeface="Book Antiqua"/>
              </a:rPr>
              <a:t> </a:t>
            </a:r>
            <a:endParaRPr lang="ar-IQ" sz="4200" dirty="0"/>
          </a:p>
        </p:txBody>
      </p:sp>
      <p:sp>
        <p:nvSpPr>
          <p:cNvPr id="3" name="Rectangle 2"/>
          <p:cNvSpPr/>
          <p:nvPr/>
        </p:nvSpPr>
        <p:spPr>
          <a:xfrm>
            <a:off x="205564" y="1484784"/>
            <a:ext cx="86869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rtl="0"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A </a:t>
            </a:r>
            <a:r>
              <a:rPr lang="en-US" i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seven-segmen</a:t>
            </a:r>
            <a:r>
              <a:rPr lang="en-US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t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display is normally used for displaying any one of the decimal digits, 0 through 9. 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A BCD-to-seven segment decoder accepts a decimal digit in BCD and generates the corresponding seven-segment code</a:t>
            </a:r>
            <a:r>
              <a:rPr lang="en-US" dirty="0">
                <a:solidFill>
                  <a:srgbClr val="000000"/>
                </a:solidFill>
                <a:latin typeface="Book Antiqua"/>
              </a:rPr>
              <a:t>.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Each segment is made up of a material that emits light when current is passed through it. </a:t>
            </a:r>
            <a:endParaRPr lang="ar-IQ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758" y="3593904"/>
            <a:ext cx="1720733" cy="263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52"/>
    </mc:Choice>
    <mc:Fallback xmlns="">
      <p:transition spd="slow" advTm="39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436022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rtl="0"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The segments activated during each digit display are tabulated as</a:t>
            </a:r>
            <a:r>
              <a:rPr lang="en-US" dirty="0">
                <a:solidFill>
                  <a:srgbClr val="000000"/>
                </a:solidFill>
                <a:latin typeface="Book Antiqua"/>
              </a:rPr>
              <a:t>: </a:t>
            </a:r>
            <a:endParaRPr lang="ar-IQ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96752"/>
            <a:ext cx="4968552" cy="531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392" y="1340768"/>
            <a:ext cx="3888432" cy="5174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1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12"/>
    </mc:Choice>
    <mc:Fallback xmlns="">
      <p:transition spd="slow" advTm="51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3" y="1145516"/>
            <a:ext cx="8820245" cy="530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9552" y="269801"/>
            <a:ext cx="33650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Book Antiqua"/>
              </a:rPr>
              <a:t>Truth table: </a:t>
            </a:r>
            <a:endParaRPr lang="ar-IQ" sz="4400" dirty="0">
              <a:solidFill>
                <a:srgbClr val="FF0000"/>
              </a:solidFill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99"/>
    </mc:Choice>
    <mc:Fallback xmlns="">
      <p:transition spd="slow" advTm="24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3855343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538" y="1364848"/>
            <a:ext cx="4583714" cy="236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74" y="3933056"/>
            <a:ext cx="4445550" cy="230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90796"/>
            <a:ext cx="2402221" cy="230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5830" y="424782"/>
            <a:ext cx="52790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rtl="0"/>
            <a:r>
              <a:rPr lang="en-US" sz="44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K-map Simplification </a:t>
            </a:r>
            <a:endParaRPr lang="ar-IQ" sz="4400" dirty="0">
              <a:solidFill>
                <a:srgbClr val="FF0000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5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61"/>
    </mc:Choice>
    <mc:Fallback xmlns="">
      <p:transition spd="slow" advTm="15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525045"/>
                <a:ext cx="8640960" cy="2585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l" rtl="0">
                  <a:buFont typeface="Wingdings" pitchFamily="2" charset="2"/>
                  <a:buChar char="q"/>
                </a:pPr>
                <a:r>
                  <a:rPr lang="en-US" b="0" i="0" u="none" strike="noStrike" baseline="0" dirty="0">
                    <a:solidFill>
                      <a:srgbClr val="000000"/>
                    </a:solidFill>
                    <a:latin typeface="Andalus" pitchFamily="18" charset="-78"/>
                    <a:cs typeface="Andalus" pitchFamily="18" charset="-78"/>
                  </a:rPr>
                  <a:t>Information is represented in digital system by binary codes. A binary code of  </a:t>
                </a:r>
                <a:r>
                  <a:rPr lang="en-US" b="1" i="0" u="none" strike="noStrike" baseline="0" dirty="0">
                    <a:solidFill>
                      <a:srgbClr val="FF0000"/>
                    </a:solidFill>
                    <a:latin typeface="Andalus" pitchFamily="18" charset="-78"/>
                    <a:cs typeface="Andalus" pitchFamily="18" charset="-78"/>
                  </a:rPr>
                  <a:t>“n</a:t>
                </a:r>
                <a:r>
                  <a:rPr lang="en-US" b="0" i="0" u="none" strike="noStrike" baseline="0" dirty="0">
                    <a:solidFill>
                      <a:srgbClr val="FF0000"/>
                    </a:solidFill>
                    <a:latin typeface="Andalus" pitchFamily="18" charset="-78"/>
                    <a:cs typeface="Andalus" pitchFamily="18" charset="-78"/>
                  </a:rPr>
                  <a:t>”</a:t>
                </a:r>
                <a:r>
                  <a:rPr lang="en-US" b="0" i="0" u="none" strike="noStrike" baseline="0" dirty="0">
                    <a:solidFill>
                      <a:srgbClr val="000000"/>
                    </a:solidFill>
                    <a:latin typeface="Andalus" pitchFamily="18" charset="-78"/>
                    <a:cs typeface="Andalus" pitchFamily="18" charset="-78"/>
                  </a:rPr>
                  <a:t> bits is capable of representing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u="none" strike="noStrike" baseline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e>
                      <m:sup>
                        <m:r>
                          <a:rPr lang="en-US" b="1" i="1" u="none" strike="noStrike" baseline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𝒏</m:t>
                        </m:r>
                      </m:sup>
                    </m:sSup>
                  </m:oMath>
                </a14:m>
                <a:r>
                  <a:rPr lang="en-US" b="0" i="0" u="none" strike="noStrike" baseline="0" dirty="0">
                    <a:solidFill>
                      <a:srgbClr val="000000"/>
                    </a:solidFill>
                    <a:latin typeface="Andalus" pitchFamily="18" charset="-78"/>
                    <a:cs typeface="Andalus" pitchFamily="18" charset="-78"/>
                  </a:rPr>
                  <a:t> distinct elements of coded information</a:t>
                </a:r>
                <a:r>
                  <a:rPr lang="en-US" b="0" i="0" u="none" strike="noStrike" baseline="0" dirty="0">
                    <a:solidFill>
                      <a:srgbClr val="000000"/>
                    </a:solidFill>
                    <a:latin typeface="Rockwell"/>
                  </a:rPr>
                  <a:t>. </a:t>
                </a:r>
              </a:p>
              <a:p>
                <a:pPr marL="285750" indent="-285750" algn="l" rtl="0">
                  <a:buFont typeface="Wingdings" pitchFamily="2" charset="2"/>
                  <a:buChar char="q"/>
                </a:pPr>
                <a:endParaRPr lang="en-US" dirty="0">
                  <a:solidFill>
                    <a:srgbClr val="000000"/>
                  </a:solidFill>
                  <a:latin typeface="Rockwell"/>
                </a:endParaRPr>
              </a:p>
              <a:p>
                <a:pPr marL="285750" indent="-285750">
                  <a:buFont typeface="Wingdings" pitchFamily="2" charset="2"/>
                  <a:buChar char="q"/>
                </a:pPr>
                <a:r>
                  <a:rPr lang="en-US" dirty="0">
                    <a:solidFill>
                      <a:srgbClr val="000000"/>
                    </a:solidFill>
                    <a:latin typeface="Andalus" pitchFamily="18" charset="-78"/>
                    <a:cs typeface="Andalus" pitchFamily="18" charset="-78"/>
                  </a:rPr>
                  <a:t>A </a:t>
                </a:r>
                <a:r>
                  <a:rPr lang="en-US" b="1" i="1" dirty="0">
                    <a:solidFill>
                      <a:srgbClr val="000000"/>
                    </a:solidFill>
                    <a:latin typeface="Andalus" pitchFamily="18" charset="-78"/>
                    <a:cs typeface="Andalus" pitchFamily="18" charset="-78"/>
                  </a:rPr>
                  <a:t>decoder </a:t>
                </a:r>
                <a:r>
                  <a:rPr lang="en-US" dirty="0">
                    <a:solidFill>
                      <a:srgbClr val="000000"/>
                    </a:solidFill>
                    <a:latin typeface="Andalus" pitchFamily="18" charset="-78"/>
                    <a:cs typeface="Andalus" pitchFamily="18" charset="-78"/>
                  </a:rPr>
                  <a:t>is a combinational circuit that covers binary information from</a:t>
                </a:r>
                <a:r>
                  <a:rPr lang="en-US" b="1" dirty="0">
                    <a:solidFill>
                      <a:srgbClr val="FF0000"/>
                    </a:solidFill>
                    <a:latin typeface="Andalus" pitchFamily="18" charset="-78"/>
                    <a:cs typeface="Andalus" pitchFamily="18" charset="-78"/>
                  </a:rPr>
                  <a:t> “n</a:t>
                </a:r>
                <a:r>
                  <a:rPr lang="en-US" dirty="0">
                    <a:solidFill>
                      <a:srgbClr val="FF0000"/>
                    </a:solidFill>
                    <a:latin typeface="Andalus" pitchFamily="18" charset="-78"/>
                    <a:cs typeface="Andalus" pitchFamily="18" charset="-78"/>
                  </a:rPr>
                  <a:t>”</a:t>
                </a:r>
                <a:r>
                  <a:rPr lang="en-US" dirty="0">
                    <a:solidFill>
                      <a:srgbClr val="000000"/>
                    </a:solidFill>
                    <a:latin typeface="Andalus" pitchFamily="18" charset="-78"/>
                    <a:cs typeface="Andalus" pitchFamily="18" charset="-78"/>
                  </a:rPr>
                  <a:t>  input lines to</a:t>
                </a:r>
                <a:r>
                  <a:rPr lang="en-US" b="1" dirty="0">
                    <a:solidFill>
                      <a:srgbClr val="FF0000"/>
                    </a:solidFill>
                    <a:latin typeface="Andalus" pitchFamily="18" charset="-78"/>
                    <a:cs typeface="Andalus" pitchFamily="18" charset="-78"/>
                  </a:rPr>
                  <a:t> </a:t>
                </a:r>
                <a:r>
                  <a:rPr lang="en-US" dirty="0">
                    <a:solidFill>
                      <a:srgbClr val="000000"/>
                    </a:solidFill>
                    <a:latin typeface="Andalus" pitchFamily="18" charset="-78"/>
                    <a:cs typeface="Andalus" pitchFamily="18" charset="-78"/>
                  </a:rPr>
                  <a:t>a maximum of</a:t>
                </a:r>
                <a:r>
                  <a:rPr lang="en-US" b="1" dirty="0">
                    <a:solidFill>
                      <a:srgbClr val="FF0000"/>
                    </a:solidFill>
                    <a:latin typeface="Andalus" pitchFamily="18" charset="-78"/>
                    <a:cs typeface="Andalus" pitchFamily="18" charset="-78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e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𝒏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Andalus" pitchFamily="18" charset="-78"/>
                    <a:cs typeface="Andalus" pitchFamily="18" charset="-78"/>
                  </a:rPr>
                  <a:t> unique output lines</a:t>
                </a:r>
                <a:r>
                  <a:rPr lang="en-US" dirty="0">
                    <a:solidFill>
                      <a:srgbClr val="000000"/>
                    </a:solidFill>
                    <a:latin typeface="Rockwell"/>
                  </a:rPr>
                  <a:t>.</a:t>
                </a:r>
              </a:p>
              <a:p>
                <a:pPr marL="285750" indent="-285750">
                  <a:buFont typeface="Wingdings" pitchFamily="2" charset="2"/>
                  <a:buChar char="q"/>
                </a:pPr>
                <a:r>
                  <a:rPr lang="en-US" dirty="0">
                    <a:solidFill>
                      <a:srgbClr val="000000"/>
                    </a:solidFill>
                    <a:latin typeface="Andalus" pitchFamily="18" charset="-78"/>
                    <a:cs typeface="Andalus" pitchFamily="18" charset="-78"/>
                  </a:rPr>
                  <a:t>the decoder is also used in Code converters,BCD to seven segment decoders , Relay actuator.</a:t>
                </a:r>
              </a:p>
              <a:p>
                <a:pPr marL="285750" indent="-285750">
                  <a:buFont typeface="Wingdings" pitchFamily="2" charset="2"/>
                  <a:buChar char="q"/>
                </a:pPr>
                <a:r>
                  <a:rPr lang="en-US" dirty="0">
                    <a:solidFill>
                      <a:srgbClr val="000000"/>
                    </a:solidFill>
                    <a:latin typeface="Andalus" pitchFamily="18" charset="-78"/>
                    <a:cs typeface="Andalus" pitchFamily="18" charset="-78"/>
                  </a:rPr>
                  <a:t>A decoder is provided with enable inputs to activate decoded output based on data inputs. When any one enable input is unasserted, all outputs of decoder are disabled. </a:t>
                </a:r>
                <a:endParaRPr lang="ar-IQ" dirty="0">
                  <a:latin typeface="Andalus" pitchFamily="18" charset="-78"/>
                  <a:cs typeface="Andalus" pitchFamily="18" charset="-78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525045"/>
                <a:ext cx="8640960" cy="2585323"/>
              </a:xfrm>
              <a:prstGeom prst="rect">
                <a:avLst/>
              </a:prstGeom>
              <a:blipFill rotWithShape="1">
                <a:blip r:embed="rId4"/>
                <a:stretch>
                  <a:fillRect l="-423" t="-943" b="-3066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178608"/>
            <a:ext cx="4896544" cy="219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ربع نص 8"/>
          <p:cNvSpPr txBox="1"/>
          <p:nvPr/>
        </p:nvSpPr>
        <p:spPr>
          <a:xfrm>
            <a:off x="251520" y="332656"/>
            <a:ext cx="633670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i="1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Decoder </a:t>
            </a:r>
            <a:r>
              <a:rPr lang="en-US" sz="4400" b="1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circuit</a:t>
            </a:r>
            <a:endParaRPr lang="ar-IQ" sz="4400" b="1" dirty="0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1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73"/>
    </mc:Choice>
    <mc:Fallback xmlns="">
      <p:transition spd="slow" advTm="55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8640"/>
            <a:ext cx="5050531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512" y="1772816"/>
            <a:ext cx="34918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/>
              </a:rPr>
              <a:t>Logic Diagram of the  </a:t>
            </a:r>
            <a:endParaRPr lang="ar-IQ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rtl="0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/>
              </a:rPr>
              <a:t>BCD to 7-segment display decoder </a:t>
            </a:r>
            <a:endParaRPr lang="ar-IQ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75"/>
    </mc:Choice>
    <mc:Fallback xmlns="">
      <p:transition spd="slow" advTm="24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7504" y="1363665"/>
                <a:ext cx="8784976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 rtl="0">
                  <a:buFont typeface="Wingdings" pitchFamily="2" charset="2"/>
                  <a:buChar char="q"/>
                </a:pPr>
                <a:r>
                  <a:rPr lang="en-US" dirty="0">
                    <a:solidFill>
                      <a:srgbClr val="000000"/>
                    </a:solidFill>
                    <a:latin typeface="Andalus" pitchFamily="18" charset="-78"/>
                    <a:cs typeface="Andalus" pitchFamily="18" charset="-78"/>
                  </a:rPr>
                  <a:t>An encoder is a digital circuit that performs the inverse operation of a decoder. Hence, the opposite of the decoding process is called</a:t>
                </a:r>
                <a:r>
                  <a:rPr lang="en-US" b="1" dirty="0">
                    <a:solidFill>
                      <a:srgbClr val="FF0000"/>
                    </a:solidFill>
                    <a:latin typeface="Andalus" pitchFamily="18" charset="-78"/>
                    <a:cs typeface="Andalus" pitchFamily="18" charset="-78"/>
                  </a:rPr>
                  <a:t> encoding</a:t>
                </a:r>
                <a:r>
                  <a:rPr lang="en-US" dirty="0">
                    <a:solidFill>
                      <a:srgbClr val="000000"/>
                    </a:solidFill>
                    <a:latin typeface="Book Antiqua"/>
                  </a:rPr>
                  <a:t>.</a:t>
                </a:r>
              </a:p>
              <a:p>
                <a:pPr marL="285750" indent="-285750" algn="just">
                  <a:buFont typeface="Wingdings" pitchFamily="2" charset="2"/>
                  <a:buChar char="q"/>
                </a:pPr>
                <a:r>
                  <a:rPr lang="en-US" dirty="0">
                    <a:solidFill>
                      <a:srgbClr val="000000"/>
                    </a:solidFill>
                    <a:latin typeface="Andalus" pitchFamily="18" charset="-78"/>
                    <a:cs typeface="Andalus" pitchFamily="18" charset="-78"/>
                  </a:rPr>
                  <a:t>An encoder is a combinational circuit that converts binary information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e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𝒏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Andalus" pitchFamily="18" charset="-78"/>
                    <a:cs typeface="Andalus" pitchFamily="18" charset="-78"/>
                  </a:rPr>
                  <a:t> input lines to a maximum of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FF0000"/>
                        </a:solidFill>
                        <a:latin typeface="Cambria Math"/>
                      </a:rPr>
                      <m:t>𝒏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Andalus" pitchFamily="18" charset="-78"/>
                    <a:cs typeface="Andalus" pitchFamily="18" charset="-78"/>
                  </a:rPr>
                  <a:t>unique output lines</a:t>
                </a:r>
                <a:r>
                  <a:rPr lang="en-US" dirty="0">
                    <a:solidFill>
                      <a:srgbClr val="000000"/>
                    </a:solidFill>
                    <a:latin typeface="Book Antiqua"/>
                  </a:rPr>
                  <a:t>. </a:t>
                </a:r>
                <a:endParaRPr lang="ar-IQ" dirty="0"/>
              </a:p>
              <a:p>
                <a:pPr marL="285750" indent="-285750" algn="just">
                  <a:buFont typeface="Wingdings" pitchFamily="2" charset="2"/>
                  <a:buChar char="q"/>
                </a:pPr>
                <a:r>
                  <a:rPr lang="en-US" dirty="0">
                    <a:latin typeface="Andalus" pitchFamily="18" charset="-78"/>
                    <a:cs typeface="Andalus" pitchFamily="18" charset="-78"/>
                  </a:rPr>
                  <a:t>The output lines generate the binary equivalent of the input line whose value is 1</a:t>
                </a:r>
              </a:p>
              <a:p>
                <a:pPr algn="just" rtl="0"/>
                <a:r>
                  <a:rPr lang="en-US" dirty="0">
                    <a:solidFill>
                      <a:srgbClr val="000000"/>
                    </a:solidFill>
                    <a:latin typeface="Book Antiqua"/>
                  </a:rPr>
                  <a:t> </a:t>
                </a:r>
                <a:endParaRPr lang="ar-IQ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363665"/>
                <a:ext cx="8784976" cy="1754326"/>
              </a:xfrm>
              <a:prstGeom prst="rect">
                <a:avLst/>
              </a:prstGeom>
              <a:blipFill rotWithShape="1">
                <a:blip r:embed="rId4"/>
                <a:stretch>
                  <a:fillRect l="-486" t="-1394" r="-555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36" y="3212976"/>
            <a:ext cx="3138068" cy="2999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092407"/>
            <a:ext cx="4816187" cy="30128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54404" y="6125784"/>
            <a:ext cx="155523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just" rtl="0"/>
            <a:r>
              <a:rPr lang="en-US" dirty="0">
                <a:solidFill>
                  <a:srgbClr val="000000"/>
                </a:solidFill>
                <a:latin typeface="Book Antiqua"/>
              </a:rPr>
              <a:t>4 x 2 Encoder</a:t>
            </a:r>
            <a:endParaRPr lang="ar-IQ" dirty="0"/>
          </a:p>
        </p:txBody>
      </p:sp>
      <p:sp>
        <p:nvSpPr>
          <p:cNvPr id="8" name="Rectangle 7"/>
          <p:cNvSpPr/>
          <p:nvPr/>
        </p:nvSpPr>
        <p:spPr>
          <a:xfrm>
            <a:off x="251520" y="293582"/>
            <a:ext cx="8640960" cy="76944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0"/>
            <a:r>
              <a:rPr lang="en-US" sz="4400" b="1" dirty="0">
                <a:solidFill>
                  <a:srgbClr val="000000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BatangChe" pitchFamily="49" charset="-127"/>
                <a:ea typeface="BatangChe" pitchFamily="49" charset="-127"/>
                <a:cs typeface="+mj-cs"/>
              </a:rPr>
              <a:t>Encoders</a:t>
            </a:r>
            <a:endParaRPr lang="ar-IQ" sz="4400" b="1" dirty="0">
              <a:solidFill>
                <a:srgbClr val="000000"/>
              </a:solidFill>
              <a:effectLst>
                <a:glow rad="63500">
                  <a:srgbClr val="C0504D">
                    <a:satMod val="175000"/>
                    <a:alpha val="40000"/>
                  </a:srgbClr>
                </a:glow>
              </a:effectLst>
              <a:latin typeface="BatangChe" pitchFamily="49" charset="-127"/>
              <a:ea typeface="BatangChe" pitchFamily="49" charset="-127"/>
              <a:cs typeface="+mj-cs"/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69"/>
    </mc:Choice>
    <mc:Fallback xmlns="">
      <p:transition spd="slow" advTm="65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1301" y="261989"/>
            <a:ext cx="7538442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algn="just" rtl="0"/>
            <a:r>
              <a:rPr lang="en-US" sz="4400" b="1" dirty="0">
                <a:solidFill>
                  <a:srgbClr val="000000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tangChe" pitchFamily="49" charset="-127"/>
                <a:ea typeface="BatangChe" pitchFamily="49" charset="-127"/>
                <a:cs typeface="Miriam Fixed" pitchFamily="49" charset="-79"/>
              </a:rPr>
              <a:t>Octal-to-Binary Encoder</a:t>
            </a:r>
            <a:r>
              <a:rPr lang="en-US" sz="4400" b="1" dirty="0">
                <a:solidFill>
                  <a:srgbClr val="000000"/>
                </a:solidFill>
                <a:latin typeface="Book Antiqua"/>
              </a:rPr>
              <a:t>: </a:t>
            </a:r>
            <a:endParaRPr lang="ar-IQ" sz="4400" dirty="0"/>
          </a:p>
        </p:txBody>
      </p:sp>
      <p:sp>
        <p:nvSpPr>
          <p:cNvPr id="4" name="Rectangle 3"/>
          <p:cNvSpPr/>
          <p:nvPr/>
        </p:nvSpPr>
        <p:spPr>
          <a:xfrm>
            <a:off x="311301" y="1627244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rtl="0"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It has </a:t>
            </a:r>
            <a:r>
              <a:rPr lang="en-US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eight inputs 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(one for each of the octal digits) and the three outputs that generate the corresponding binary number</a:t>
            </a:r>
            <a:r>
              <a:rPr lang="en-US" dirty="0">
                <a:solidFill>
                  <a:srgbClr val="000000"/>
                </a:solidFill>
                <a:latin typeface="Book Antiqua"/>
              </a:rPr>
              <a:t>.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It is assumed that only one input has a value of </a:t>
            </a:r>
            <a:r>
              <a:rPr lang="en-US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1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at any given time. </a:t>
            </a:r>
            <a:endParaRPr lang="ar-IQ" dirty="0">
              <a:latin typeface="Andalus" pitchFamily="18" charset="-78"/>
              <a:cs typeface="Andalus" pitchFamily="18" charset="-78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The encoder can be implemented with </a:t>
            </a:r>
            <a:r>
              <a:rPr lang="en-US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OR gates 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whose inputs are determined directly from the truth table. </a:t>
            </a:r>
            <a:endParaRPr lang="ar-IQ" dirty="0">
              <a:latin typeface="Andalus" pitchFamily="18" charset="-78"/>
              <a:cs typeface="Andalus" pitchFamily="18" charset="-78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Output</a:t>
            </a:r>
            <a:r>
              <a:rPr lang="en-US" b="1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C</a:t>
            </a:r>
            <a:r>
              <a:rPr lang="en-US" b="1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is equal to </a:t>
            </a:r>
            <a:r>
              <a:rPr lang="en-US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1</a:t>
            </a:r>
            <a:r>
              <a:rPr lang="en-US" b="1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when the input octal digit is </a:t>
            </a:r>
            <a:r>
              <a:rPr lang="en-US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1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or </a:t>
            </a:r>
            <a:r>
              <a:rPr lang="en-US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3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or </a:t>
            </a:r>
            <a:r>
              <a:rPr lang="en-US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5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or </a:t>
            </a:r>
            <a:r>
              <a:rPr lang="en-US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7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. Output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B 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is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1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for octal digits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2, 3, 6, 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or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7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and the output </a:t>
            </a:r>
            <a:r>
              <a:rPr lang="en-US" b="1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A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is </a:t>
            </a:r>
            <a:r>
              <a:rPr lang="en-US" b="1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1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for digits </a:t>
            </a:r>
            <a:r>
              <a:rPr lang="en-US" b="1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4, 5, 6 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or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7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. </a:t>
            </a:r>
            <a:endParaRPr lang="en-US" dirty="0">
              <a:solidFill>
                <a:srgbClr val="000000"/>
              </a:solidFill>
              <a:latin typeface="Andalus" pitchFamily="18" charset="-78"/>
              <a:cs typeface="Andalus" pitchFamily="18" charset="-78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These conditions can be expressed by the following output Boolean functions. </a:t>
            </a:r>
            <a:r>
              <a:rPr lang="en-US" dirty="0">
                <a:solidFill>
                  <a:srgbClr val="000000"/>
                </a:solidFill>
                <a:latin typeface="Book Antiqua"/>
              </a:rPr>
              <a:t> </a:t>
            </a:r>
            <a:endParaRPr lang="ar-IQ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314" y="3929186"/>
            <a:ext cx="5638695" cy="269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94256" y="4327566"/>
            <a:ext cx="222689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just" rtl="0"/>
            <a:r>
              <a:rPr lang="pl-PL" b="1" dirty="0">
                <a:solidFill>
                  <a:srgbClr val="000000"/>
                </a:solidFill>
                <a:latin typeface="Book Antiqua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Book Antiqua"/>
              </a:rPr>
              <a:t>C=</a:t>
            </a:r>
            <a:r>
              <a:rPr lang="pl-PL" b="1" dirty="0">
                <a:solidFill>
                  <a:srgbClr val="000000"/>
                </a:solidFill>
                <a:latin typeface="Book Antiqua"/>
              </a:rPr>
              <a:t>D</a:t>
            </a:r>
            <a:r>
              <a:rPr lang="pl-PL" sz="1100" b="1" dirty="0">
                <a:solidFill>
                  <a:srgbClr val="000000"/>
                </a:solidFill>
                <a:latin typeface="Book Antiqua"/>
              </a:rPr>
              <a:t>1</a:t>
            </a:r>
            <a:r>
              <a:rPr lang="pl-PL" b="1" dirty="0">
                <a:solidFill>
                  <a:srgbClr val="000000"/>
                </a:solidFill>
                <a:latin typeface="Book Antiqua"/>
              </a:rPr>
              <a:t>+ D</a:t>
            </a:r>
            <a:r>
              <a:rPr lang="pl-PL" sz="1100" b="1" dirty="0">
                <a:solidFill>
                  <a:srgbClr val="000000"/>
                </a:solidFill>
                <a:latin typeface="Book Antiqua"/>
              </a:rPr>
              <a:t>3</a:t>
            </a:r>
            <a:r>
              <a:rPr lang="pl-PL" b="1" dirty="0">
                <a:solidFill>
                  <a:srgbClr val="000000"/>
                </a:solidFill>
                <a:latin typeface="Book Antiqua"/>
              </a:rPr>
              <a:t>+ D</a:t>
            </a:r>
            <a:r>
              <a:rPr lang="pl-PL" sz="1100" b="1" dirty="0">
                <a:solidFill>
                  <a:srgbClr val="000000"/>
                </a:solidFill>
                <a:latin typeface="Book Antiqua"/>
              </a:rPr>
              <a:t>5</a:t>
            </a:r>
            <a:r>
              <a:rPr lang="pl-PL" b="1" dirty="0">
                <a:solidFill>
                  <a:srgbClr val="000000"/>
                </a:solidFill>
                <a:latin typeface="Book Antiqua"/>
              </a:rPr>
              <a:t>+ D</a:t>
            </a:r>
            <a:r>
              <a:rPr lang="pl-PL" sz="1100" b="1" dirty="0">
                <a:solidFill>
                  <a:srgbClr val="000000"/>
                </a:solidFill>
                <a:latin typeface="Book Antiqua"/>
              </a:rPr>
              <a:t>7 </a:t>
            </a:r>
            <a:endParaRPr lang="ar-IQ" dirty="0"/>
          </a:p>
        </p:txBody>
      </p:sp>
      <p:sp>
        <p:nvSpPr>
          <p:cNvPr id="10" name="Rectangle 9"/>
          <p:cNvSpPr/>
          <p:nvPr/>
        </p:nvSpPr>
        <p:spPr>
          <a:xfrm>
            <a:off x="529522" y="4941168"/>
            <a:ext cx="215636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just" rtl="0"/>
            <a:r>
              <a:rPr lang="es-ES" b="1" dirty="0">
                <a:solidFill>
                  <a:srgbClr val="000000"/>
                </a:solidFill>
                <a:latin typeface="Book Antiqua"/>
              </a:rPr>
              <a:t>B=D</a:t>
            </a:r>
            <a:r>
              <a:rPr lang="es-ES" sz="1100" b="1" dirty="0">
                <a:solidFill>
                  <a:srgbClr val="000000"/>
                </a:solidFill>
                <a:latin typeface="Book Antiqua"/>
              </a:rPr>
              <a:t>2</a:t>
            </a:r>
            <a:r>
              <a:rPr lang="es-ES" b="1" dirty="0">
                <a:solidFill>
                  <a:srgbClr val="000000"/>
                </a:solidFill>
                <a:latin typeface="Book Antiqua"/>
              </a:rPr>
              <a:t>+ D</a:t>
            </a:r>
            <a:r>
              <a:rPr lang="es-ES" sz="1100" b="1" dirty="0">
                <a:solidFill>
                  <a:srgbClr val="000000"/>
                </a:solidFill>
                <a:latin typeface="Book Antiqua"/>
              </a:rPr>
              <a:t>3</a:t>
            </a:r>
            <a:r>
              <a:rPr lang="es-ES" b="1" dirty="0">
                <a:solidFill>
                  <a:srgbClr val="000000"/>
                </a:solidFill>
                <a:latin typeface="Book Antiqua"/>
              </a:rPr>
              <a:t>+ D</a:t>
            </a:r>
            <a:r>
              <a:rPr lang="es-ES" sz="1100" b="1" dirty="0">
                <a:solidFill>
                  <a:srgbClr val="000000"/>
                </a:solidFill>
                <a:latin typeface="Book Antiqua"/>
              </a:rPr>
              <a:t>6</a:t>
            </a:r>
            <a:r>
              <a:rPr lang="es-ES" b="1" dirty="0">
                <a:solidFill>
                  <a:srgbClr val="000000"/>
                </a:solidFill>
                <a:latin typeface="Book Antiqua"/>
              </a:rPr>
              <a:t>+ D</a:t>
            </a:r>
            <a:r>
              <a:rPr lang="es-ES" sz="1100" b="1" dirty="0">
                <a:solidFill>
                  <a:srgbClr val="000000"/>
                </a:solidFill>
                <a:latin typeface="Book Antiqua"/>
              </a:rPr>
              <a:t>7 </a:t>
            </a:r>
            <a:endParaRPr lang="ar-IQ" dirty="0"/>
          </a:p>
        </p:txBody>
      </p:sp>
      <p:sp>
        <p:nvSpPr>
          <p:cNvPr id="11" name="Rectangle 10"/>
          <p:cNvSpPr/>
          <p:nvPr/>
        </p:nvSpPr>
        <p:spPr>
          <a:xfrm>
            <a:off x="529522" y="5563743"/>
            <a:ext cx="223971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just" rtl="0"/>
            <a:r>
              <a:rPr lang="en-US" b="1" dirty="0">
                <a:solidFill>
                  <a:srgbClr val="000000"/>
                </a:solidFill>
                <a:latin typeface="Book Antiqua"/>
              </a:rPr>
              <a:t>A= D</a:t>
            </a:r>
            <a:r>
              <a:rPr lang="en-US" sz="1100" b="1" dirty="0">
                <a:solidFill>
                  <a:srgbClr val="000000"/>
                </a:solidFill>
                <a:latin typeface="Book Antiqua"/>
              </a:rPr>
              <a:t>4</a:t>
            </a:r>
            <a:r>
              <a:rPr lang="en-US" b="1" dirty="0">
                <a:solidFill>
                  <a:srgbClr val="000000"/>
                </a:solidFill>
                <a:latin typeface="Book Antiqua"/>
              </a:rPr>
              <a:t>+ D</a:t>
            </a:r>
            <a:r>
              <a:rPr lang="en-US" sz="1100" b="1" dirty="0">
                <a:solidFill>
                  <a:srgbClr val="000000"/>
                </a:solidFill>
                <a:latin typeface="Book Antiqua"/>
              </a:rPr>
              <a:t>5</a:t>
            </a:r>
            <a:r>
              <a:rPr lang="en-US" b="1" dirty="0">
                <a:solidFill>
                  <a:srgbClr val="000000"/>
                </a:solidFill>
                <a:latin typeface="Book Antiqua"/>
              </a:rPr>
              <a:t>+ D</a:t>
            </a:r>
            <a:r>
              <a:rPr lang="en-US" sz="1100" b="1" dirty="0">
                <a:solidFill>
                  <a:srgbClr val="000000"/>
                </a:solidFill>
                <a:latin typeface="Book Antiqua"/>
              </a:rPr>
              <a:t>6</a:t>
            </a:r>
            <a:r>
              <a:rPr lang="en-US" b="1" dirty="0">
                <a:solidFill>
                  <a:srgbClr val="000000"/>
                </a:solidFill>
                <a:latin typeface="Book Antiqua"/>
              </a:rPr>
              <a:t>+ D</a:t>
            </a:r>
            <a:r>
              <a:rPr lang="en-US" sz="1100" b="1" dirty="0">
                <a:solidFill>
                  <a:srgbClr val="000000"/>
                </a:solidFill>
                <a:latin typeface="Book Antiqua"/>
              </a:rPr>
              <a:t>7 </a:t>
            </a:r>
            <a:endParaRPr lang="ar-IQ" dirty="0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7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71"/>
    </mc:Choice>
    <mc:Fallback xmlns="">
      <p:transition spd="slow" advTm="102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84167" y="4845947"/>
            <a:ext cx="490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Book Antiqua"/>
              </a:rPr>
              <a:t>C=</a:t>
            </a:r>
            <a:endParaRPr lang="ar-IQ" dirty="0"/>
          </a:p>
        </p:txBody>
      </p:sp>
      <p:sp>
        <p:nvSpPr>
          <p:cNvPr id="3" name="Rectangle 2"/>
          <p:cNvSpPr/>
          <p:nvPr/>
        </p:nvSpPr>
        <p:spPr>
          <a:xfrm>
            <a:off x="6096991" y="3360821"/>
            <a:ext cx="478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000000"/>
                </a:solidFill>
                <a:latin typeface="Book Antiqua"/>
              </a:rPr>
              <a:t>B=</a:t>
            </a:r>
            <a:endParaRPr lang="ar-IQ" dirty="0"/>
          </a:p>
        </p:txBody>
      </p:sp>
      <p:sp>
        <p:nvSpPr>
          <p:cNvPr id="4" name="Rectangle 3"/>
          <p:cNvSpPr/>
          <p:nvPr/>
        </p:nvSpPr>
        <p:spPr>
          <a:xfrm>
            <a:off x="6096991" y="1700808"/>
            <a:ext cx="561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Book Antiqua"/>
              </a:rPr>
              <a:t>A= </a:t>
            </a:r>
            <a:endParaRPr lang="ar-IQ" dirty="0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6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0"/>
    </mc:Choice>
    <mc:Fallback xmlns="">
      <p:transition spd="slow" advTm="5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172" y="240980"/>
            <a:ext cx="8676579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algn="just" rtl="0"/>
            <a:r>
              <a:rPr lang="en-US" sz="4400" b="1" dirty="0">
                <a:solidFill>
                  <a:srgbClr val="000000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tangChe" pitchFamily="49" charset="-127"/>
                <a:ea typeface="BatangChe" pitchFamily="49" charset="-127"/>
                <a:cs typeface="Miriam Fixed" pitchFamily="49" charset="-79"/>
              </a:rPr>
              <a:t>Priority Encoder</a:t>
            </a:r>
            <a:r>
              <a:rPr lang="en-US" sz="3200" b="1" dirty="0">
                <a:solidFill>
                  <a:srgbClr val="000000"/>
                </a:solidFill>
                <a:latin typeface="Book Antiqua"/>
              </a:rPr>
              <a:t> </a:t>
            </a:r>
            <a:endParaRPr lang="ar-IQ" sz="3200" dirty="0"/>
          </a:p>
        </p:txBody>
      </p:sp>
      <p:sp>
        <p:nvSpPr>
          <p:cNvPr id="10" name="Rectangle 9"/>
          <p:cNvSpPr/>
          <p:nvPr/>
        </p:nvSpPr>
        <p:spPr>
          <a:xfrm>
            <a:off x="280127" y="1484784"/>
            <a:ext cx="818263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en-US" sz="2000" dirty="0">
                <a:latin typeface="Andalus" pitchFamily="18" charset="-78"/>
                <a:cs typeface="Andalus" pitchFamily="18" charset="-78"/>
              </a:rPr>
              <a:t>With the design of a simple encoder: </a:t>
            </a:r>
          </a:p>
          <a:p>
            <a:pPr marL="285750" indent="-285750" algn="just" rtl="0">
              <a:buFont typeface="Wingdings" pitchFamily="2" charset="2"/>
              <a:buChar char="q"/>
            </a:pPr>
            <a:r>
              <a:rPr lang="en-US" sz="2000" dirty="0">
                <a:latin typeface="Andalus" pitchFamily="18" charset="-78"/>
                <a:cs typeface="Andalus" pitchFamily="18" charset="-78"/>
              </a:rPr>
              <a:t>Only one input can be active at any given time. If two inputs are active simultaneously, the output produces an undefined combination (for example, if </a:t>
            </a:r>
            <a:r>
              <a:rPr lang="en-US" sz="2000" b="1" dirty="0">
                <a:solidFill>
                  <a:srgbClr val="FF0000"/>
                </a:solidFill>
                <a:latin typeface="Arial"/>
              </a:rPr>
              <a:t>D</a:t>
            </a:r>
            <a:r>
              <a:rPr lang="en-US" sz="1400" b="1" dirty="0">
                <a:solidFill>
                  <a:srgbClr val="FF0000"/>
                </a:solidFill>
                <a:latin typeface="Arial"/>
              </a:rPr>
              <a:t>3</a:t>
            </a:r>
            <a:r>
              <a:rPr lang="en-US" sz="1400" dirty="0">
                <a:latin typeface="Arial"/>
              </a:rPr>
              <a:t> </a:t>
            </a:r>
            <a:r>
              <a:rPr lang="en-US" sz="2000" dirty="0">
                <a:latin typeface="Arial"/>
              </a:rPr>
              <a:t>and </a:t>
            </a:r>
            <a:r>
              <a:rPr lang="en-US" sz="2000" b="1" dirty="0">
                <a:solidFill>
                  <a:srgbClr val="FF0000"/>
                </a:solidFill>
                <a:latin typeface="Arial"/>
              </a:rPr>
              <a:t>D</a:t>
            </a:r>
            <a:r>
              <a:rPr lang="en-US" sz="1400" b="1" dirty="0">
                <a:solidFill>
                  <a:srgbClr val="FF0000"/>
                </a:solidFill>
                <a:latin typeface="Arial"/>
              </a:rPr>
              <a:t>6</a:t>
            </a:r>
            <a:r>
              <a:rPr lang="en-US" sz="1400" b="1" dirty="0">
                <a:latin typeface="Arial"/>
              </a:rPr>
              <a:t> </a:t>
            </a:r>
            <a:r>
              <a:rPr lang="en-US" sz="2000" dirty="0">
                <a:latin typeface="Andalus" pitchFamily="18" charset="-78"/>
                <a:cs typeface="Andalus" pitchFamily="18" charset="-78"/>
              </a:rPr>
              <a:t>are</a:t>
            </a:r>
            <a:r>
              <a:rPr lang="en-US" sz="2000" dirty="0">
                <a:latin typeface="Arial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rial"/>
              </a:rPr>
              <a:t>1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>
                <a:latin typeface="Andalus" pitchFamily="18" charset="-78"/>
                <a:cs typeface="Andalus" pitchFamily="18" charset="-78"/>
              </a:rPr>
              <a:t>simultaneously, the output of then encoder will be </a:t>
            </a:r>
            <a:r>
              <a:rPr lang="en-US" sz="2000" b="1" dirty="0">
                <a:solidFill>
                  <a:srgbClr val="FF0000"/>
                </a:solidFill>
                <a:latin typeface="Arial"/>
              </a:rPr>
              <a:t>111</a:t>
            </a:r>
            <a:r>
              <a:rPr lang="en-US" sz="2000" dirty="0">
                <a:latin typeface="Arial"/>
              </a:rPr>
              <a:t>.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sz="20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In priority encoder, if two or more inputs are equal to </a:t>
            </a:r>
            <a:r>
              <a:rPr lang="en-US" sz="20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at the same time, the input having the highest priority will take precedence.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sz="20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The higher the subscript number, higher the priority of the input. Input </a:t>
            </a:r>
            <a:r>
              <a:rPr lang="en-US" sz="20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D</a:t>
            </a:r>
            <a:r>
              <a:rPr lang="en-US" sz="12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has the highest priority. So, regardless of the values of the other inputs, when</a:t>
            </a:r>
            <a:r>
              <a:rPr lang="en-US" sz="2000" b="1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Book Antiqua"/>
              </a:rPr>
              <a:t>D</a:t>
            </a:r>
            <a:r>
              <a:rPr lang="en-US" sz="1200" b="1" dirty="0">
                <a:solidFill>
                  <a:srgbClr val="FF0000"/>
                </a:solidFill>
                <a:latin typeface="Book Antiqua"/>
              </a:rPr>
              <a:t>3 </a:t>
            </a:r>
            <a:r>
              <a:rPr lang="en-US" sz="2000" dirty="0">
                <a:solidFill>
                  <a:srgbClr val="000000"/>
                </a:solidFill>
                <a:latin typeface="Book Antiqua"/>
              </a:rPr>
              <a:t>is </a:t>
            </a:r>
            <a:r>
              <a:rPr lang="en-US" sz="2000" b="1" dirty="0">
                <a:solidFill>
                  <a:srgbClr val="FF0000"/>
                </a:solidFill>
                <a:latin typeface="Book Antiqua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Book Antiqua"/>
              </a:rPr>
              <a:t>, the output for </a:t>
            </a:r>
            <a:r>
              <a:rPr lang="en-US" sz="2000" b="1" dirty="0">
                <a:solidFill>
                  <a:srgbClr val="FF0000"/>
                </a:solidFill>
                <a:latin typeface="Book Antiqua"/>
              </a:rPr>
              <a:t>x y </a:t>
            </a:r>
            <a:r>
              <a:rPr lang="en-US" sz="2000" dirty="0">
                <a:solidFill>
                  <a:srgbClr val="000000"/>
                </a:solidFill>
                <a:latin typeface="Book Antiqua"/>
              </a:rPr>
              <a:t>is </a:t>
            </a:r>
            <a:r>
              <a:rPr lang="en-US" sz="2000" b="1" dirty="0">
                <a:solidFill>
                  <a:srgbClr val="FF0000"/>
                </a:solidFill>
                <a:latin typeface="Book Antiqua"/>
              </a:rPr>
              <a:t>11</a:t>
            </a:r>
            <a:r>
              <a:rPr lang="en-US" sz="2000" dirty="0">
                <a:solidFill>
                  <a:srgbClr val="000000"/>
                </a:solidFill>
                <a:latin typeface="Book Antiqua"/>
              </a:rPr>
              <a:t>. </a:t>
            </a:r>
            <a:endParaRPr lang="ar-IQ" sz="2000" dirty="0"/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sz="20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D2</a:t>
            </a:r>
            <a:r>
              <a:rPr lang="en-US" sz="20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has the next priority level. The output is </a:t>
            </a:r>
            <a:r>
              <a:rPr lang="en-US" sz="20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10</a:t>
            </a:r>
            <a:r>
              <a:rPr lang="en-US" sz="20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if </a:t>
            </a:r>
            <a:r>
              <a:rPr lang="en-US" sz="20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D2= 1 </a:t>
            </a:r>
            <a:r>
              <a:rPr lang="en-US" sz="20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provided </a:t>
            </a:r>
            <a:r>
              <a:rPr lang="en-US" sz="20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D3= 0</a:t>
            </a:r>
            <a:r>
              <a:rPr lang="en-US" sz="20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. The output for</a:t>
            </a:r>
            <a:r>
              <a:rPr lang="en-US" sz="2000" b="1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D1</a:t>
            </a:r>
            <a:r>
              <a:rPr lang="en-US" sz="2000" b="1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is generated only if higher priority inputs are </a:t>
            </a:r>
            <a:r>
              <a:rPr lang="en-US" sz="20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and so on down the priority levels. 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sz="2000" b="1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In addition to the two outputs x and y, the circuit has a third output, </a:t>
            </a:r>
            <a:r>
              <a:rPr lang="en-US" sz="20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V</a:t>
            </a:r>
            <a:r>
              <a:rPr lang="en-US" sz="2000" b="1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(</a:t>
            </a:r>
            <a:r>
              <a:rPr lang="en-US" sz="20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valid</a:t>
            </a:r>
            <a:r>
              <a:rPr lang="en-US" sz="2000" b="1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bit indicator</a:t>
            </a:r>
            <a:r>
              <a:rPr lang="en-US" sz="2000" b="1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). It is set to </a:t>
            </a:r>
            <a:r>
              <a:rPr lang="en-US" sz="20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1</a:t>
            </a:r>
            <a:r>
              <a:rPr lang="en-US" sz="2000" b="1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when </a:t>
            </a:r>
            <a:r>
              <a:rPr lang="en-US" sz="20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one</a:t>
            </a:r>
            <a:r>
              <a:rPr lang="en-US" sz="2000" b="1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or more inputs </a:t>
            </a:r>
            <a:r>
              <a:rPr lang="en-US" sz="2000" b="1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are equal to </a:t>
            </a:r>
            <a:r>
              <a:rPr lang="en-US" sz="20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1</a:t>
            </a:r>
            <a:r>
              <a:rPr lang="en-US" sz="2000" b="1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. If all inputs are </a:t>
            </a:r>
            <a:r>
              <a:rPr lang="en-US" sz="20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0</a:t>
            </a:r>
            <a:r>
              <a:rPr lang="en-US" sz="2000" b="1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there is no valid input and </a:t>
            </a:r>
            <a:r>
              <a:rPr lang="en-US" sz="20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V </a:t>
            </a:r>
            <a:r>
              <a:rPr lang="en-US" sz="2000" b="1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is equal to </a:t>
            </a:r>
            <a:r>
              <a:rPr lang="en-US" sz="20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0</a:t>
            </a:r>
            <a:r>
              <a:rPr lang="en-US" sz="2000" b="1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. </a:t>
            </a:r>
            <a:endParaRPr lang="ar-IQ" sz="2000" b="1" dirty="0">
              <a:latin typeface="Andalus" pitchFamily="18" charset="-78"/>
              <a:cs typeface="Andalus" pitchFamily="18" charset="-78"/>
            </a:endParaRPr>
          </a:p>
          <a:p>
            <a:pPr marL="285750" indent="-285750" algn="just">
              <a:buFont typeface="Wingdings" pitchFamily="2" charset="2"/>
              <a:buChar char="q"/>
            </a:pPr>
            <a:endParaRPr lang="ar-IQ" sz="2000" dirty="0">
              <a:latin typeface="Andalus" pitchFamily="18" charset="-78"/>
              <a:cs typeface="Andalus" pitchFamily="18" charset="-78"/>
            </a:endParaRPr>
          </a:p>
          <a:p>
            <a:pPr marL="285750" indent="-285750" algn="just" rtl="0">
              <a:buFont typeface="Wingdings" pitchFamily="2" charset="2"/>
              <a:buChar char="q"/>
            </a:pPr>
            <a:endParaRPr lang="ar-IQ" sz="2000" dirty="0"/>
          </a:p>
        </p:txBody>
      </p:sp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8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10"/>
    </mc:Choice>
    <mc:Fallback xmlns="">
      <p:transition spd="slow" advTm="132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30" y="1628800"/>
            <a:ext cx="3228785" cy="277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3529" y="4821252"/>
            <a:ext cx="3996444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 rtl="0">
              <a:buFont typeface="Arial" pitchFamily="34" charset="0"/>
              <a:buChar char="•"/>
            </a:pPr>
            <a:r>
              <a:rPr lang="en-US" dirty="0">
                <a:latin typeface="Andalus" pitchFamily="18" charset="-78"/>
                <a:cs typeface="Andalus" pitchFamily="18" charset="-78"/>
              </a:rPr>
              <a:t>The third row 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in the table with </a:t>
            </a:r>
            <a:r>
              <a:rPr lang="en-US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X100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represents minterms </a:t>
            </a:r>
            <a:r>
              <a:rPr lang="en-US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0100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and </a:t>
            </a:r>
            <a:r>
              <a:rPr lang="en-US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1100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. The don‘t care condition is replaced by </a:t>
            </a:r>
            <a:r>
              <a:rPr lang="en-US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0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and </a:t>
            </a:r>
            <a:r>
              <a:rPr lang="en-US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1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as shown in the table .</a:t>
            </a:r>
            <a:endParaRPr lang="ar-IQ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76121" y="1628800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Book Antiqua"/>
              </a:rPr>
              <a:t>Modified Truth table: </a:t>
            </a:r>
            <a:endParaRPr lang="ar-IQ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19092"/>
            <a:ext cx="3888432" cy="4153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851920" y="2348879"/>
            <a:ext cx="936104" cy="538699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107504" y="3429000"/>
            <a:ext cx="2867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7504" y="3429000"/>
            <a:ext cx="0" cy="12241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7504" y="4653136"/>
            <a:ext cx="11521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259632" y="4653136"/>
            <a:ext cx="0" cy="1681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"/>
          <p:cNvSpPr/>
          <p:nvPr/>
        </p:nvSpPr>
        <p:spPr>
          <a:xfrm>
            <a:off x="265172" y="240980"/>
            <a:ext cx="8676579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algn="just" rtl="0"/>
            <a:r>
              <a:rPr lang="en-US" sz="4400" b="1" dirty="0">
                <a:solidFill>
                  <a:srgbClr val="000000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tangChe" pitchFamily="49" charset="-127"/>
                <a:ea typeface="BatangChe" pitchFamily="49" charset="-127"/>
                <a:cs typeface="Miriam Fixed" pitchFamily="49" charset="-79"/>
              </a:rPr>
              <a:t>Priority Encoder</a:t>
            </a:r>
            <a:r>
              <a:rPr lang="en-US" sz="3200" b="1" dirty="0">
                <a:solidFill>
                  <a:srgbClr val="000000"/>
                </a:solidFill>
                <a:latin typeface="Book Antiqua"/>
              </a:rPr>
              <a:t> </a:t>
            </a:r>
            <a:endParaRPr lang="ar-IQ" sz="3200" dirty="0"/>
          </a:p>
        </p:txBody>
      </p:sp>
      <p:pic>
        <p:nvPicPr>
          <p:cNvPr id="15" name="صوت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1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969"/>
    </mc:Choice>
    <mc:Fallback xmlns="">
      <p:transition spd="slow" advTm="186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46" y="4065703"/>
            <a:ext cx="6912768" cy="2696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88461"/>
            <a:ext cx="2952328" cy="282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9034" y="260648"/>
            <a:ext cx="60901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Book Antiqua"/>
              </a:rPr>
              <a:t>K-map Simplification: </a:t>
            </a:r>
            <a:endParaRPr lang="ar-IQ" sz="4400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3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65"/>
    </mc:Choice>
    <mc:Fallback xmlns="">
      <p:transition spd="slow" advTm="34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587" y="1484784"/>
            <a:ext cx="583264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297522"/>
            <a:ext cx="8784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/>
            <a:r>
              <a:rPr lang="en-US" sz="4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The priority encoder implemention</a:t>
            </a:r>
            <a:endParaRPr lang="ar-IQ" sz="4400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0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5"/>
    </mc:Choice>
    <mc:Fallback xmlns="">
      <p:transition spd="slow" advTm="9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179512" y="178768"/>
            <a:ext cx="878497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ndalus" pitchFamily="18" charset="-78"/>
                <a:cs typeface="Andalus" pitchFamily="18" charset="-78"/>
              </a:rPr>
              <a:t>2 to 4 Line Decoder Active Low </a:t>
            </a:r>
            <a:endParaRPr lang="ar-IQ" sz="4800" dirty="0">
              <a:solidFill>
                <a:schemeClr val="tx1">
                  <a:lumMod val="95000"/>
                  <a:lumOff val="5000"/>
                </a:schemeClr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ectangle 1"/>
          <p:cNvSpPr/>
          <p:nvPr/>
        </p:nvSpPr>
        <p:spPr>
          <a:xfrm>
            <a:off x="202914" y="1504371"/>
            <a:ext cx="81476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rtl="0"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Here the</a:t>
            </a:r>
            <a:r>
              <a:rPr lang="en-US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2 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inputs are decoded into </a:t>
            </a:r>
            <a:r>
              <a:rPr lang="en-US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4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outputs, each output representing one of the minterms of the two input variables. 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If enable input is  </a:t>
            </a:r>
            <a:r>
              <a:rPr lang="en-US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(EN= 0  active Low or 1 active High 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) only one of the outputs </a:t>
            </a:r>
            <a:r>
              <a:rPr lang="en-US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(Y</a:t>
            </a:r>
            <a:r>
              <a:rPr lang="en-US" sz="11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0 </a:t>
            </a:r>
            <a:r>
              <a:rPr lang="en-US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– Y</a:t>
            </a:r>
            <a:r>
              <a:rPr lang="en-US" sz="11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3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), is active for a given input. </a:t>
            </a:r>
            <a:endParaRPr lang="ar-IQ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2" y="2660204"/>
            <a:ext cx="8793426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شكل بيضاوي 3"/>
          <p:cNvSpPr/>
          <p:nvPr/>
        </p:nvSpPr>
        <p:spPr>
          <a:xfrm>
            <a:off x="1547664" y="4725144"/>
            <a:ext cx="720080" cy="432048"/>
          </a:xfrm>
          <a:prstGeom prst="ellipse">
            <a:avLst/>
          </a:prstGeom>
          <a:noFill/>
          <a:ln w="53975">
            <a:solidFill>
              <a:srgbClr val="FF66FF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79"/>
    </mc:Choice>
    <mc:Fallback xmlns="">
      <p:transition spd="slow" advTm="89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688" y="1473452"/>
            <a:ext cx="3293740" cy="385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52" y="1553540"/>
            <a:ext cx="4252586" cy="296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8" y="5310250"/>
            <a:ext cx="4554662" cy="98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56" y="5001564"/>
            <a:ext cx="5184840" cy="29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/>
          <p:nvPr/>
        </p:nvSpPr>
        <p:spPr>
          <a:xfrm>
            <a:off x="142452" y="260648"/>
            <a:ext cx="8784976" cy="83099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ndalus" pitchFamily="18" charset="-78"/>
                <a:cs typeface="Andalus" pitchFamily="18" charset="-78"/>
              </a:rPr>
              <a:t>2 to 4 Line Decoder Active High </a:t>
            </a:r>
            <a:endParaRPr lang="ar-IQ" sz="4800" dirty="0">
              <a:solidFill>
                <a:schemeClr val="tx1">
                  <a:lumMod val="95000"/>
                  <a:lumOff val="5000"/>
                </a:schemeClr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شكل بيضاوي 6"/>
          <p:cNvSpPr/>
          <p:nvPr/>
        </p:nvSpPr>
        <p:spPr>
          <a:xfrm>
            <a:off x="6372200" y="4725144"/>
            <a:ext cx="720080" cy="432048"/>
          </a:xfrm>
          <a:prstGeom prst="ellipse">
            <a:avLst/>
          </a:prstGeom>
          <a:noFill/>
          <a:ln w="53975">
            <a:solidFill>
              <a:srgbClr val="FF66FF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pic>
        <p:nvPicPr>
          <p:cNvPr id="8" name="صوت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6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48"/>
    </mc:Choice>
    <mc:Fallback xmlns="">
      <p:transition spd="slow" advTm="73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62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Andalus" pitchFamily="18" charset="-78"/>
                <a:cs typeface="Andalus" pitchFamily="18" charset="-78"/>
              </a:rPr>
              <a:t>3-to-8 Line Decoder Active High Output</a:t>
            </a:r>
            <a:endParaRPr lang="ar-IQ" sz="4200" dirty="0"/>
          </a:p>
        </p:txBody>
      </p:sp>
      <p:sp>
        <p:nvSpPr>
          <p:cNvPr id="6" name="مربع نص 5"/>
          <p:cNvSpPr txBox="1"/>
          <p:nvPr/>
        </p:nvSpPr>
        <p:spPr>
          <a:xfrm>
            <a:off x="251520" y="1484784"/>
            <a:ext cx="871296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A </a:t>
            </a:r>
            <a:r>
              <a:rPr lang="en-US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3-to-8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line decoder has three inputs </a:t>
            </a:r>
            <a:r>
              <a:rPr lang="en-US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(A, B, C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) and eight outputs </a:t>
            </a:r>
            <a:r>
              <a:rPr lang="en-US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(Y</a:t>
            </a:r>
            <a:r>
              <a:rPr lang="en-US" sz="11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0</a:t>
            </a:r>
            <a:r>
              <a:rPr lang="en-US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- Y</a:t>
            </a:r>
            <a:r>
              <a:rPr lang="en-US" sz="11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7</a:t>
            </a:r>
            <a:r>
              <a:rPr lang="en-US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). 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Based on the 3 inputs one of the eight outputs is selected. 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This decoder is used for </a:t>
            </a:r>
            <a:r>
              <a:rPr lang="en-US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binary-to-octal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conversion. </a:t>
            </a:r>
            <a:endParaRPr lang="ar-IQ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92" y="2564903"/>
            <a:ext cx="3960440" cy="382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2"/>
            <a:ext cx="4104456" cy="382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2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98"/>
    </mc:Choice>
    <mc:Fallback xmlns="">
      <p:transition spd="slow" advTm="66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tangChe" pitchFamily="49" charset="-127"/>
                <a:ea typeface="BatangChe" pitchFamily="49" charset="-127"/>
                <a:cs typeface="Miriam Fixed" pitchFamily="49" charset="-79"/>
              </a:rPr>
              <a:t>4- to-16 Line Decoder active low output </a:t>
            </a:r>
            <a:endParaRPr lang="ar-IQ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" y="1124744"/>
            <a:ext cx="9143999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8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16"/>
    </mc:Choice>
    <mc:Fallback xmlns="">
      <p:transition spd="slow" advTm="61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856984" cy="672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4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67"/>
    </mc:Choice>
    <mc:Fallback xmlns="">
      <p:transition spd="slow" advTm="27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Decoder  expansion</a:t>
            </a:r>
            <a:endParaRPr lang="ar-IQ" dirty="0"/>
          </a:p>
        </p:txBody>
      </p:sp>
      <p:sp>
        <p:nvSpPr>
          <p:cNvPr id="4" name="مربع نص 3"/>
          <p:cNvSpPr txBox="1"/>
          <p:nvPr/>
        </p:nvSpPr>
        <p:spPr>
          <a:xfrm>
            <a:off x="179512" y="1484784"/>
            <a:ext cx="87129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Example / Draw 4 to 16 Decoder  using  3 to 8 Decoder?</a:t>
            </a:r>
            <a:endParaRPr lang="ar-IQ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73516"/>
            <a:ext cx="8816040" cy="450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6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905"/>
    </mc:Choice>
    <mc:Fallback xmlns="">
      <p:transition spd="slow" advTm="210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Decoder  expansion</a:t>
            </a:r>
            <a:endParaRPr lang="ar-IQ" dirty="0"/>
          </a:p>
        </p:txBody>
      </p:sp>
      <p:sp>
        <p:nvSpPr>
          <p:cNvPr id="4" name="مربع نص 3"/>
          <p:cNvSpPr txBox="1"/>
          <p:nvPr/>
        </p:nvSpPr>
        <p:spPr>
          <a:xfrm>
            <a:off x="251520" y="1412776"/>
            <a:ext cx="8712968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Example / Draw 4 to 16 Decoder  using  2 to 4 Decoder?</a:t>
            </a:r>
            <a:endParaRPr lang="ar-IQ" sz="2400" dirty="0"/>
          </a:p>
          <a:p>
            <a:endParaRPr lang="ar-IQ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79957"/>
            <a:ext cx="7632848" cy="450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52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027"/>
    </mc:Choice>
    <mc:Fallback xmlns="">
      <p:transition spd="slow" advTm="183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4.6|10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3660</TotalTime>
  <Words>1026</Words>
  <Application>Microsoft Office PowerPoint</Application>
  <PresentationFormat>On-screen Show (4:3)</PresentationFormat>
  <Paragraphs>78</Paragraphs>
  <Slides>27</Slides>
  <Notes>1</Notes>
  <HiddenSlides>0</HiddenSlides>
  <MMClips>27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BatangChe</vt:lpstr>
      <vt:lpstr>Andalus</vt:lpstr>
      <vt:lpstr>Arial</vt:lpstr>
      <vt:lpstr>Book Antiqua</vt:lpstr>
      <vt:lpstr>Calibri</vt:lpstr>
      <vt:lpstr>Cambria Math</vt:lpstr>
      <vt:lpstr>Georgia</vt:lpstr>
      <vt:lpstr>Rockwell</vt:lpstr>
      <vt:lpstr>Times New Roman</vt:lpstr>
      <vt:lpstr>Wingdings</vt:lpstr>
      <vt:lpstr>Wingdings 2</vt:lpstr>
      <vt:lpstr>Civic</vt:lpstr>
      <vt:lpstr>محاضرة بمادة التقنيات الرقمية</vt:lpstr>
      <vt:lpstr>PowerPoint Presentation</vt:lpstr>
      <vt:lpstr>PowerPoint Presentation</vt:lpstr>
      <vt:lpstr>PowerPoint Presentation</vt:lpstr>
      <vt:lpstr>3-to-8 Line Decoder Active High Output</vt:lpstr>
      <vt:lpstr>4- to-16 Line Decoder active low output </vt:lpstr>
      <vt:lpstr>PowerPoint Presentation</vt:lpstr>
      <vt:lpstr>Decoder  expansion</vt:lpstr>
      <vt:lpstr>Decoder  expansion</vt:lpstr>
      <vt:lpstr>Decoder  expansion</vt:lpstr>
      <vt:lpstr> Circuit design using Decoder</vt:lpstr>
      <vt:lpstr> Circuit design using Decoder</vt:lpstr>
      <vt:lpstr> Circuit design using Decoder</vt:lpstr>
      <vt:lpstr> Circuit design using Decoder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Fawal</dc:creator>
  <cp:lastModifiedBy>V22361</cp:lastModifiedBy>
  <cp:revision>440</cp:revision>
  <dcterms:created xsi:type="dcterms:W3CDTF">2010-03-01T11:51:25Z</dcterms:created>
  <dcterms:modified xsi:type="dcterms:W3CDTF">2022-04-04T06:19:25Z</dcterms:modified>
</cp:coreProperties>
</file>