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62" r:id="rId4"/>
    <p:sldId id="258" r:id="rId5"/>
    <p:sldId id="288" r:id="rId6"/>
    <p:sldId id="289" r:id="rId7"/>
    <p:sldId id="259" r:id="rId8"/>
    <p:sldId id="290" r:id="rId9"/>
    <p:sldId id="291" r:id="rId10"/>
    <p:sldId id="292" r:id="rId11"/>
    <p:sldId id="260" r:id="rId12"/>
    <p:sldId id="261" r:id="rId13"/>
    <p:sldId id="271" r:id="rId14"/>
    <p:sldId id="272" r:id="rId15"/>
    <p:sldId id="293" r:id="rId16"/>
    <p:sldId id="273" r:id="rId17"/>
    <p:sldId id="296" r:id="rId18"/>
    <p:sldId id="263" r:id="rId19"/>
    <p:sldId id="294" r:id="rId20"/>
    <p:sldId id="295" r:id="rId21"/>
    <p:sldId id="275" r:id="rId22"/>
    <p:sldId id="276" r:id="rId23"/>
    <p:sldId id="277" r:id="rId24"/>
    <p:sldId id="278" r:id="rId25"/>
    <p:sldId id="279" r:id="rId26"/>
    <p:sldId id="285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0409" autoAdjust="0"/>
  </p:normalViewPr>
  <p:slideViewPr>
    <p:cSldViewPr>
      <p:cViewPr varScale="1">
        <p:scale>
          <a:sx n="103" d="100"/>
          <a:sy n="103" d="100"/>
        </p:scale>
        <p:origin x="186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EDC7F-8989-4F93-8F9D-F7DF4AA8D386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BD7F7-FE1A-496B-BE95-4716A10CB4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91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014989-AF3C-4C1D-9BE8-7B1891BC28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EDE07F-ECB1-4E4C-B068-E679A5F7F47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A24292-83DD-44FB-AEA8-E68BBDD8539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fa-IR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F597A1-DCF9-45D1-9FD7-06845037FDE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F898-60B3-489E-8001-A0DE6BB66C1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D61B5E-EFC2-4E71-8B13-D7087A9AF3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عنوان، وقصاصة فنية، و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0722" y="76200"/>
            <a:ext cx="8865488" cy="3048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قصاصة الفنية 2"/>
          <p:cNvSpPr>
            <a:spLocks noGrp="1"/>
          </p:cNvSpPr>
          <p:nvPr>
            <p:ph type="clipArt" sz="half" idx="1"/>
          </p:nvPr>
        </p:nvSpPr>
        <p:spPr>
          <a:xfrm>
            <a:off x="140722" y="533400"/>
            <a:ext cx="4362383" cy="5867400"/>
          </a:xfrm>
        </p:spPr>
        <p:txBody>
          <a:bodyPr/>
          <a:lstStyle/>
          <a:p>
            <a:pPr lvl="0"/>
            <a:endParaRPr lang="ar-IQ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643827" y="533400"/>
            <a:ext cx="4362383" cy="58674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ACOE161 (Spring2007)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ACOE161 - Digital Logic for Computers - Frederick University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5393B-5CE7-49AF-969B-2F3C1442C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7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6A19912-FB97-4579-825B-D4D450C399A2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wav"/><Relationship Id="rId7" Type="http://schemas.openxmlformats.org/officeDocument/2006/relationships/image" Target="../media/image23.png"/><Relationship Id="rId2" Type="http://schemas.microsoft.com/office/2007/relationships/media" Target="../media/media6.wav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7.wav"/><Relationship Id="rId7" Type="http://schemas.openxmlformats.org/officeDocument/2006/relationships/image" Target="../media/image25.png"/><Relationship Id="rId2" Type="http://schemas.microsoft.com/office/2007/relationships/media" Target="../media/media7.wav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7.png"/><Relationship Id="rId5" Type="http://schemas.openxmlformats.org/officeDocument/2006/relationships/hyperlink" Target="http://electronics-course.com/mux" TargetMode="External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7.png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microsoft.com/office/2007/relationships/hdphoto" Target="../media/hdphoto6.wdp"/><Relationship Id="rId11" Type="http://schemas.openxmlformats.org/officeDocument/2006/relationships/image" Target="../media/image7.png"/><Relationship Id="rId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7.jpeg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7.png"/><Relationship Id="rId5" Type="http://schemas.microsoft.com/office/2007/relationships/hdphoto" Target="../media/hdphoto11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7.png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41.png"/><Relationship Id="rId5" Type="http://schemas.microsoft.com/office/2007/relationships/hdphoto" Target="../media/hdphoto13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7" Type="http://schemas.openxmlformats.org/officeDocument/2006/relationships/image" Target="../media/image7.png"/><Relationship Id="rId2" Type="http://schemas.microsoft.com/office/2007/relationships/media" Target="../media/media22.wav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ar-IQ" sz="2400" spc="0" dirty="0">
                <a:solidFill>
                  <a:schemeClr val="tx1"/>
                </a:solidFill>
              </a:rPr>
              <a:t>م.د حسين فالح مهدي</a:t>
            </a:r>
            <a:endParaRPr lang="en-US" sz="2400" spc="0" dirty="0">
              <a:solidFill>
                <a:schemeClr val="tx1"/>
              </a:solidFill>
            </a:endParaRPr>
          </a:p>
          <a:p>
            <a:r>
              <a:rPr lang="ar-IQ" sz="2400" spc="0" dirty="0">
                <a:solidFill>
                  <a:schemeClr val="tx1"/>
                </a:solidFill>
              </a:rPr>
              <a:t>جامعة ديالى</a:t>
            </a:r>
          </a:p>
          <a:p>
            <a:r>
              <a:rPr lang="ar-IQ" sz="2400" spc="0" dirty="0">
                <a:solidFill>
                  <a:schemeClr val="tx1"/>
                </a:solidFill>
              </a:rPr>
              <a:t>كلية الهندسة –قسم هندسة الحاسبات</a:t>
            </a:r>
          </a:p>
          <a:p>
            <a:r>
              <a:rPr lang="ar-IQ" sz="2400" spc="0">
                <a:solidFill>
                  <a:schemeClr val="tx1"/>
                </a:solidFill>
              </a:rPr>
              <a:t>2021-2022</a:t>
            </a:r>
            <a:endParaRPr lang="ar-IQ" sz="2400" spc="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r>
              <a:rPr lang="ar-IQ" dirty="0">
                <a:solidFill>
                  <a:schemeClr val="tx1"/>
                </a:solidFill>
              </a:rPr>
              <a:t>محاضرة بمادة التقنيات الرقمية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hlinkClick r:id="" action="ppaction://noaction"/>
          </p:cNvPr>
          <p:cNvSpPr/>
          <p:nvPr/>
        </p:nvSpPr>
        <p:spPr>
          <a:xfrm>
            <a:off x="2571736" y="4857760"/>
            <a:ext cx="3643338" cy="714380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flat" dir="t"/>
          </a:scene3d>
          <a:sp3d prstMaterial="softEdg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Combinational Logic Circuits -5</a:t>
            </a:r>
          </a:p>
        </p:txBody>
      </p:sp>
      <p:pic>
        <p:nvPicPr>
          <p:cNvPr id="7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52400"/>
            <a:ext cx="1323256" cy="11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51248" cy="11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Tm="22732"/>
    </mc:Choice>
    <mc:Fallback xmlns="">
      <p:transition spd="slow" advTm="2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  <a:cs typeface="B Nazanin" pitchFamily="2" charset="-78"/>
              </a:rPr>
              <a:t>Circuit implementation using Multipliexer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3) (2×1) MUX</a:t>
            </a:r>
            <a:endParaRPr lang="ar-IQ" dirty="0"/>
          </a:p>
          <a:p>
            <a:r>
              <a:rPr lang="en-US" dirty="0"/>
              <a:t> </a:t>
            </a:r>
            <a:endParaRPr lang="ar-IQ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74875"/>
            <a:ext cx="4427984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9"/>
          <a:stretch/>
        </p:blipFill>
        <p:spPr bwMode="auto">
          <a:xfrm>
            <a:off x="4886004" y="2162266"/>
            <a:ext cx="3937008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11"/>
    </mc:Choice>
    <mc:Fallback xmlns="">
      <p:transition spd="slow" advTm="52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76672"/>
            <a:ext cx="8839200" cy="639762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cs typeface="B Nazanin" pitchFamily="2" charset="-78"/>
              </a:rPr>
              <a:t>Circuit implementation using Multipliexer</a:t>
            </a:r>
          </a:p>
        </p:txBody>
      </p:sp>
      <p:sp>
        <p:nvSpPr>
          <p:cNvPr id="67587" name="Title 1"/>
          <p:cNvSpPr txBox="1">
            <a:spLocks/>
          </p:cNvSpPr>
          <p:nvPr/>
        </p:nvSpPr>
        <p:spPr bwMode="auto">
          <a:xfrm>
            <a:off x="152400" y="1523970"/>
            <a:ext cx="8812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SzPts val="1400"/>
            </a:pPr>
            <a:r>
              <a:rPr lang="en-US" sz="2000" b="1" dirty="0">
                <a:latin typeface="Lucida Sans" pitchFamily="34" charset="0"/>
              </a:rPr>
              <a:t> EX/ design the following function using (4*1) mux </a:t>
            </a:r>
            <a:r>
              <a:rPr lang="en-US" sz="2000" b="1" dirty="0">
                <a:solidFill>
                  <a:srgbClr val="4924A4"/>
                </a:solidFill>
                <a:latin typeface="Lucida Sans" pitchFamily="34" charset="0"/>
              </a:rPr>
              <a:t>F(x,y,z)=</a:t>
            </a:r>
            <a:r>
              <a:rPr lang="en-US" sz="2000" b="1" dirty="0">
                <a:solidFill>
                  <a:srgbClr val="4924A4"/>
                </a:solidFill>
                <a:latin typeface="Arial" pitchFamily="34" charset="0"/>
                <a:sym typeface="Symbol" pitchFamily="18" charset="2"/>
              </a:rPr>
              <a:t></a:t>
            </a:r>
            <a:r>
              <a:rPr lang="el-GR" sz="2000" b="1" dirty="0">
                <a:solidFill>
                  <a:srgbClr val="4924A4"/>
                </a:solidFill>
                <a:latin typeface="Arial" pitchFamily="34" charset="0"/>
              </a:rPr>
              <a:t>(1,2,6,7)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66" y="2076450"/>
            <a:ext cx="25717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71192"/>
            <a:ext cx="2871788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862912" y="2867025"/>
            <a:ext cx="8382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254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885664" y="3598885"/>
            <a:ext cx="8382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254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862912" y="4350438"/>
            <a:ext cx="8382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254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826527" y="5090569"/>
            <a:ext cx="8382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254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32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25"/>
    </mc:Choice>
    <mc:Fallback xmlns="">
      <p:transition spd="slow" advTm="9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57" y="332656"/>
            <a:ext cx="8839200" cy="576064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>
              <a:defRPr/>
            </a:pPr>
            <a:r>
              <a:rPr lang="en-US" sz="2800" b="1" dirty="0">
                <a:solidFill>
                  <a:schemeClr val="tx1"/>
                </a:solidFill>
                <a:cs typeface="B Nazanin" pitchFamily="2" charset="-78"/>
              </a:rPr>
              <a:t>Circuit implementation using Multipliexer</a:t>
            </a:r>
            <a:endParaRPr lang="en-US" sz="2800" b="1" dirty="0">
              <a:solidFill>
                <a:schemeClr val="tx2"/>
              </a:solidFill>
              <a:cs typeface="B Nazanin" pitchFamily="2" charset="-78"/>
            </a:endParaRPr>
          </a:p>
        </p:txBody>
      </p:sp>
      <p:sp>
        <p:nvSpPr>
          <p:cNvPr id="68611" name="Title 1"/>
          <p:cNvSpPr txBox="1">
            <a:spLocks/>
          </p:cNvSpPr>
          <p:nvPr/>
        </p:nvSpPr>
        <p:spPr bwMode="auto">
          <a:xfrm>
            <a:off x="152400" y="1554747"/>
            <a:ext cx="88840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SzPts val="1400"/>
            </a:pPr>
            <a:r>
              <a:rPr lang="en-US" sz="1600" b="1" dirty="0">
                <a:latin typeface="Lucida Sans" pitchFamily="34" charset="0"/>
              </a:rPr>
              <a:t> EX/ design the following function using (8*1) mux      F(A,B,C,D)=</a:t>
            </a:r>
            <a:r>
              <a:rPr lang="en-US" sz="1600" b="1" dirty="0">
                <a:latin typeface="Arial" pitchFamily="34" charset="0"/>
                <a:sym typeface="Symbol" pitchFamily="18" charset="2"/>
              </a:rPr>
              <a:t></a:t>
            </a:r>
            <a:r>
              <a:rPr lang="el-GR" sz="1600" b="1" dirty="0">
                <a:latin typeface="Arial" pitchFamily="34" charset="0"/>
              </a:rPr>
              <a:t>(1,</a:t>
            </a:r>
            <a:r>
              <a:rPr lang="en-US" sz="1600" b="1" dirty="0">
                <a:latin typeface="Arial" pitchFamily="34" charset="0"/>
              </a:rPr>
              <a:t>3,4,11,12,13,14,15</a:t>
            </a:r>
            <a:r>
              <a:rPr lang="el-GR" sz="1600" b="1" dirty="0">
                <a:latin typeface="Arial" pitchFamily="34" charset="0"/>
              </a:rPr>
              <a:t>)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2640012"/>
            <a:ext cx="2925763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152400" y="1924050"/>
            <a:ext cx="3065165" cy="4762500"/>
            <a:chOff x="152400" y="2017097"/>
            <a:chExt cx="3065165" cy="4762500"/>
          </a:xfrm>
        </p:grpSpPr>
        <p:pic>
          <p:nvPicPr>
            <p:cNvPr id="13107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017097"/>
              <a:ext cx="3065165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1285874" y="2363341"/>
              <a:ext cx="837853" cy="533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25400" dir="5400000" algn="ctr" rotWithShape="0">
                <a:srgbClr val="FFFF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290637" y="2936879"/>
              <a:ext cx="833089" cy="533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25400" dir="5400000" algn="ctr" rotWithShape="0">
                <a:srgbClr val="FFFF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274763" y="3443288"/>
              <a:ext cx="848964" cy="533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25400" dir="5400000" algn="ctr" rotWithShape="0">
                <a:srgbClr val="FFFF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274762" y="3979863"/>
              <a:ext cx="848963" cy="533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25400" dir="5400000" algn="ctr" rotWithShape="0">
                <a:srgbClr val="FFFF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274761" y="4495800"/>
              <a:ext cx="848963" cy="533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25400" dir="5400000" algn="ctr" rotWithShape="0">
                <a:srgbClr val="FFFF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285874" y="5043488"/>
              <a:ext cx="837849" cy="533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25400" dir="5400000" algn="ctr" rotWithShape="0">
                <a:srgbClr val="FFFF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274761" y="5591175"/>
              <a:ext cx="848962" cy="533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25400" dir="5400000" algn="ctr" rotWithShape="0">
                <a:srgbClr val="FFFF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274761" y="6138863"/>
              <a:ext cx="848961" cy="533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25400" dir="5400000" algn="ctr" rotWithShape="0">
                <a:srgbClr val="FFFF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1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62"/>
    </mc:Choice>
    <mc:Fallback xmlns="">
      <p:transition spd="slow" advTm="10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565431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dirty="0">
                <a:solidFill>
                  <a:srgbClr val="000000"/>
                </a:solidFill>
                <a:latin typeface="Book Antiqua"/>
              </a:rPr>
              <a:t>Implement the following Boolean function using 4x1mux.</a:t>
            </a:r>
            <a:endParaRPr lang="ar-IQ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76" y="3614008"/>
            <a:ext cx="3554402" cy="274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Punched Tape 5"/>
          <p:cNvSpPr/>
          <p:nvPr/>
        </p:nvSpPr>
        <p:spPr>
          <a:xfrm>
            <a:off x="328738" y="452945"/>
            <a:ext cx="1290934" cy="550985"/>
          </a:xfrm>
          <a:prstGeom prst="flowChartPunchedTape">
            <a:avLst/>
          </a:prstGeom>
          <a:solidFill>
            <a:srgbClr val="B7FFF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Book Antiqua"/>
              </a:rPr>
              <a:t>Example </a:t>
            </a:r>
            <a:endParaRPr lang="ar-IQ" dirty="0"/>
          </a:p>
        </p:txBody>
      </p:sp>
      <p:sp>
        <p:nvSpPr>
          <p:cNvPr id="3" name="Rectangle 2"/>
          <p:cNvSpPr/>
          <p:nvPr/>
        </p:nvSpPr>
        <p:spPr>
          <a:xfrm>
            <a:off x="2405928" y="1003931"/>
            <a:ext cx="2896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Book Antiqua"/>
              </a:rPr>
              <a:t>f(A3 , A2 , A1 ) =Σ(3,5,6,7) </a:t>
            </a:r>
            <a:endParaRPr lang="ar-IQ" dirty="0"/>
          </a:p>
        </p:txBody>
      </p:sp>
      <p:sp>
        <p:nvSpPr>
          <p:cNvPr id="8" name="Right Arrow 7"/>
          <p:cNvSpPr/>
          <p:nvPr/>
        </p:nvSpPr>
        <p:spPr>
          <a:xfrm>
            <a:off x="464822" y="1707083"/>
            <a:ext cx="1292198" cy="648072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Book Antiqua"/>
              </a:rPr>
              <a:t>Solution </a:t>
            </a:r>
            <a:endParaRPr lang="ar-IQ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5"/>
            <a:ext cx="394335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5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20"/>
    </mc:Choice>
    <mc:Fallback xmlns="">
      <p:transition spd="slow" advTm="6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452945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i="0" u="none" strike="noStrike" baseline="0" dirty="0">
                <a:solidFill>
                  <a:srgbClr val="000000"/>
                </a:solidFill>
                <a:latin typeface="Book Antiqua"/>
              </a:rPr>
              <a:t>Implement the Boolean function using 8: 1 multiplexer F (A, B, C, D) = Σ m (0, 2, 3, 4, 8, 9, 12, 13)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51720" y="1404324"/>
                <a:ext cx="633670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rtl="0"/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Variables, n= 4 (A, B, C, D) Select lines= n-1 = 3 (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S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2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, S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1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, S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0</a:t>
                </a:r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) </a:t>
                </a:r>
              </a:p>
              <a:p>
                <a:pPr algn="just" rtl="0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to MUX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to 1 = 8 to 1 MUX </a:t>
                </a:r>
              </a:p>
              <a:p>
                <a:pPr algn="just" rtl="0"/>
                <a:endParaRPr lang="en-US" b="0" i="0" u="none" strike="noStrike" baseline="0" dirty="0">
                  <a:solidFill>
                    <a:srgbClr val="000000"/>
                  </a:solidFill>
                  <a:latin typeface="Book Antiqua"/>
                </a:endParaRPr>
              </a:p>
              <a:p>
                <a:pPr algn="just" rtl="0"/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Input lines=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u="none" strike="noStrike" baseline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1" u="none" strike="noStrike" baseline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b="0" i="1" u="none" strike="noStrike" baseline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u="none" strike="noStrike" baseline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100" b="0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 </a:t>
                </a:r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= 8 (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D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0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, D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1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, D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2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, D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3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, D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4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, D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5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, D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6</a:t>
                </a:r>
                <a:r>
                  <a:rPr lang="en-US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, D</a:t>
                </a:r>
                <a:r>
                  <a:rPr lang="en-US" sz="1100" b="1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7</a:t>
                </a:r>
                <a:r>
                  <a:rPr lang="en-US" b="0" i="0" u="none" strike="noStrike" baseline="0" dirty="0">
                    <a:solidFill>
                      <a:srgbClr val="000000"/>
                    </a:solidFill>
                    <a:latin typeface="Book Antiqua"/>
                  </a:rPr>
                  <a:t>) </a:t>
                </a:r>
                <a:endParaRPr lang="ar-IQ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1404324"/>
                <a:ext cx="6336704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866" t="-2538" b="-7614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Punched Tape 4"/>
          <p:cNvSpPr/>
          <p:nvPr/>
        </p:nvSpPr>
        <p:spPr>
          <a:xfrm>
            <a:off x="328738" y="452945"/>
            <a:ext cx="1290934" cy="550985"/>
          </a:xfrm>
          <a:prstGeom prst="flowChartPunchedTape">
            <a:avLst/>
          </a:prstGeom>
          <a:solidFill>
            <a:srgbClr val="B7FFF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Book Antiqua"/>
              </a:rPr>
              <a:t>Example </a:t>
            </a:r>
            <a:endParaRPr lang="ar-IQ" dirty="0"/>
          </a:p>
        </p:txBody>
      </p:sp>
      <p:sp>
        <p:nvSpPr>
          <p:cNvPr id="6" name="Right Arrow 5"/>
          <p:cNvSpPr/>
          <p:nvPr/>
        </p:nvSpPr>
        <p:spPr>
          <a:xfrm>
            <a:off x="507942" y="1392251"/>
            <a:ext cx="1292198" cy="64807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Book Antiqua"/>
              </a:rPr>
              <a:t>Solution </a:t>
            </a:r>
            <a:endParaRPr lang="ar-IQ" dirty="0"/>
          </a:p>
        </p:txBody>
      </p:sp>
      <p:sp>
        <p:nvSpPr>
          <p:cNvPr id="4" name="Right Arrow 3"/>
          <p:cNvSpPr/>
          <p:nvPr/>
        </p:nvSpPr>
        <p:spPr>
          <a:xfrm>
            <a:off x="3635896" y="1767939"/>
            <a:ext cx="678306" cy="23654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67"/>
    </mc:Choice>
    <mc:Fallback xmlns="">
      <p:transition spd="slow" advTm="25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696635"/>
              </p:ext>
            </p:extLst>
          </p:nvPr>
        </p:nvGraphicFramePr>
        <p:xfrm>
          <a:off x="251520" y="260648"/>
          <a:ext cx="6096000" cy="63042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F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D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B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A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2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3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4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5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6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7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8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9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10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11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12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13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14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15</a:t>
                      </a:r>
                      <a:endParaRPr lang="ar-IQ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مستطيل مستدير الزوايا 2"/>
          <p:cNvSpPr/>
          <p:nvPr/>
        </p:nvSpPr>
        <p:spPr>
          <a:xfrm>
            <a:off x="4572000" y="707885"/>
            <a:ext cx="1584176" cy="595107"/>
          </a:xfrm>
          <a:prstGeom prst="roundRect">
            <a:avLst/>
          </a:prstGeom>
          <a:noFill/>
          <a:ln w="28575" cmpd="sng">
            <a:solidFill>
              <a:srgbClr val="00FF00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>
              <a:solidFill>
                <a:srgbClr val="FF0000"/>
              </a:solidFill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4577497" y="1432808"/>
            <a:ext cx="1584176" cy="595107"/>
          </a:xfrm>
          <a:prstGeom prst="roundRect">
            <a:avLst/>
          </a:prstGeom>
          <a:noFill/>
          <a:ln w="28575" cmpd="sng">
            <a:solidFill>
              <a:srgbClr val="FFFF00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4588003" y="2200082"/>
            <a:ext cx="1584176" cy="595107"/>
          </a:xfrm>
          <a:prstGeom prst="round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4559606" y="2924944"/>
            <a:ext cx="1584176" cy="595107"/>
          </a:xfrm>
          <a:prstGeom prst="roundRect">
            <a:avLst/>
          </a:prstGeom>
          <a:noFill/>
          <a:ln w="28575" cmpd="sng">
            <a:solidFill>
              <a:srgbClr val="00B0F0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4551702" y="3717032"/>
            <a:ext cx="1584176" cy="595107"/>
          </a:xfrm>
          <a:prstGeom prst="roundRect">
            <a:avLst/>
          </a:prstGeom>
          <a:noFill/>
          <a:ln w="28575" cmpd="sng">
            <a:solidFill>
              <a:srgbClr val="FFFF00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4577497" y="4464539"/>
            <a:ext cx="1584176" cy="595107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4593263" y="5157192"/>
            <a:ext cx="1584176" cy="595107"/>
          </a:xfrm>
          <a:prstGeom prst="roundRect">
            <a:avLst/>
          </a:prstGeom>
          <a:noFill/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4605580" y="5904699"/>
            <a:ext cx="1584176" cy="59510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11" name="صوت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70"/>
    </mc:Choice>
    <mc:Fallback xmlns="">
      <p:transition spd="slow" advTm="6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18" y="1700808"/>
            <a:ext cx="5520830" cy="401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3" y="281995"/>
            <a:ext cx="5184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rtl="0"/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Multiplexer Implementation (Using 8: 1 MUX): </a:t>
            </a:r>
            <a:endParaRPr lang="ar-IQ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9"/>
    </mc:Choice>
    <mc:Fallback xmlns="">
      <p:transition spd="slow" advTm="20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0722" y="76200"/>
            <a:ext cx="8865488" cy="104854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Design Full Adder circuit using multipliexer (8×1)</a:t>
            </a:r>
            <a:endParaRPr lang="ar-IQ" sz="3200" dirty="0"/>
          </a:p>
        </p:txBody>
      </p:sp>
      <p:sp>
        <p:nvSpPr>
          <p:cNvPr id="3" name="عنصر نائب للقصاصة الفنية 2"/>
          <p:cNvSpPr>
            <a:spLocks noGrp="1"/>
          </p:cNvSpPr>
          <p:nvPr>
            <p:ph type="clipArt" sz="half" idx="1"/>
          </p:nvPr>
        </p:nvSpPr>
        <p:spPr>
          <a:xfrm>
            <a:off x="140722" y="1340768"/>
            <a:ext cx="4362383" cy="5060032"/>
          </a:xfrm>
        </p:spPr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643827" y="1484784"/>
            <a:ext cx="4362383" cy="4916016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057650" cy="506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8"/>
          <a:stretch/>
        </p:blipFill>
        <p:spPr bwMode="auto">
          <a:xfrm>
            <a:off x="4932040" y="1340768"/>
            <a:ext cx="3816424" cy="506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90"/>
    </mc:Choice>
    <mc:Fallback xmlns="">
      <p:transition spd="slow" advTm="4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009" y="399425"/>
            <a:ext cx="8459406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 rtl="0">
              <a:buFont typeface="Arial" pitchFamily="34" charset="0"/>
              <a:buChar char="•"/>
            </a:pPr>
            <a:r>
              <a:rPr lang="en-US" sz="2000" b="1" i="0" u="none" strike="noStrike" baseline="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E</a:t>
            </a:r>
            <a:r>
              <a:rPr lang="en-US" sz="2000" b="0" i="0" u="none" strike="noStrike" baseline="0" dirty="0">
                <a:latin typeface="Andalus" pitchFamily="18" charset="-78"/>
                <a:cs typeface="Andalus" pitchFamily="18" charset="-78"/>
              </a:rPr>
              <a:t> is</a:t>
            </a:r>
            <a:r>
              <a:rPr lang="en-US" sz="2000" b="0" i="0" u="none" strike="noStrike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0" i="0" u="none" strike="noStrike" baseline="0" dirty="0">
                <a:latin typeface="Andalus" pitchFamily="18" charset="-78"/>
                <a:cs typeface="Andalus" pitchFamily="18" charset="-78"/>
              </a:rPr>
              <a:t>called the strobe or enable input which is useful for</a:t>
            </a:r>
            <a:r>
              <a:rPr lang="en-US" sz="2000" b="0" i="0" u="none" strike="noStrike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0" i="0" u="none" strike="noStrike" baseline="0" dirty="0">
                <a:latin typeface="Andalus" pitchFamily="18" charset="-78"/>
                <a:cs typeface="Andalus" pitchFamily="18" charset="-78"/>
              </a:rPr>
              <a:t>the cascading. It is generally an active low terminal,</a:t>
            </a:r>
            <a:r>
              <a:rPr lang="en-US" sz="2000" b="0" i="0" u="none" strike="noStrike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0" i="0" u="none" strike="noStrike" baseline="0" dirty="0">
                <a:latin typeface="Andalus" pitchFamily="18" charset="-78"/>
                <a:cs typeface="Andalus" pitchFamily="18" charset="-78"/>
              </a:rPr>
              <a:t>that means it will perform the required operation</a:t>
            </a:r>
            <a:r>
              <a:rPr lang="en-US" sz="2000" b="0" i="0" u="none" strike="noStrike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000" b="0" i="0" u="none" strike="noStrike" baseline="0" dirty="0">
                <a:latin typeface="Andalus" pitchFamily="18" charset="-78"/>
                <a:cs typeface="Andalus" pitchFamily="18" charset="-78"/>
              </a:rPr>
              <a:t>when it is low.. Such the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IC 74LS151 </a:t>
            </a:r>
            <a:r>
              <a:rPr lang="en-US" sz="2000" b="0" i="0" u="none" strike="noStrike" baseline="0" dirty="0">
                <a:latin typeface="Andalus" pitchFamily="18" charset="-78"/>
                <a:cs typeface="Andalus" pitchFamily="18" charset="-78"/>
              </a:rPr>
              <a:t>8-INPUT</a:t>
            </a:r>
            <a:r>
              <a:rPr lang="en-US" sz="2000" b="0" i="0" u="none" strike="noStrike" dirty="0">
                <a:latin typeface="Andalus" pitchFamily="18" charset="-78"/>
                <a:cs typeface="Andalus" pitchFamily="18" charset="-78"/>
              </a:rPr>
              <a:t> Data selector\Multiplexer shown in figure. </a:t>
            </a:r>
            <a:endParaRPr lang="ar-IQ" sz="20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4" y="1784418"/>
            <a:ext cx="8064896" cy="468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3"/>
    </mc:Choice>
    <mc:Fallback xmlns="">
      <p:transition spd="slow" advTm="3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166688"/>
            <a:ext cx="8839200" cy="6397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en-US" sz="3400" b="1" dirty="0">
                <a:solidFill>
                  <a:schemeClr val="tx1"/>
                </a:solidFill>
              </a:rPr>
              <a:t> Demultiplexer</a:t>
            </a:r>
          </a:p>
        </p:txBody>
      </p:sp>
      <p:grpSp>
        <p:nvGrpSpPr>
          <p:cNvPr id="69636" name="Group 26"/>
          <p:cNvGrpSpPr>
            <a:grpSpLocks/>
          </p:cNvGrpSpPr>
          <p:nvPr/>
        </p:nvGrpSpPr>
        <p:grpSpPr bwMode="auto">
          <a:xfrm>
            <a:off x="1688306" y="3255104"/>
            <a:ext cx="5551488" cy="3414712"/>
            <a:chOff x="228600" y="3048001"/>
            <a:chExt cx="5551488" cy="3414713"/>
          </a:xfrm>
        </p:grpSpPr>
        <p:grpSp>
          <p:nvGrpSpPr>
            <p:cNvPr id="69638" name="Group 29"/>
            <p:cNvGrpSpPr>
              <a:grpSpLocks/>
            </p:cNvGrpSpPr>
            <p:nvPr/>
          </p:nvGrpSpPr>
          <p:grpSpPr bwMode="auto">
            <a:xfrm>
              <a:off x="228600" y="3048001"/>
              <a:ext cx="5551488" cy="3414713"/>
              <a:chOff x="2260" y="1843"/>
              <a:chExt cx="3497" cy="2151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3235" y="1843"/>
                <a:ext cx="1137" cy="153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Arial Unicode MS" pitchFamily="34" charset="-128"/>
                  </a:rPr>
                  <a:t>De-Multiplexer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Arial Unicode MS" pitchFamily="34" charset="-128"/>
                  </a:rPr>
                  <a:t>Combinational Logic Circuit</a:t>
                </a:r>
              </a:p>
            </p:txBody>
          </p: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4386" y="2136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>
                <a:off x="4386" y="2320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4386" y="2504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4386" y="2688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4386" y="2872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>
                <a:off x="4386" y="3056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4386" y="3240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>
                <a:off x="2802" y="2611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649" name="AutoShape 21"/>
              <p:cNvSpPr>
                <a:spLocks/>
              </p:cNvSpPr>
              <p:nvPr/>
            </p:nvSpPr>
            <p:spPr bwMode="auto">
              <a:xfrm>
                <a:off x="4847" y="1873"/>
                <a:ext cx="149" cy="1468"/>
              </a:xfrm>
              <a:prstGeom prst="rightBrace">
                <a:avLst>
                  <a:gd name="adj1" fmla="val 51588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a-IR"/>
              </a:p>
            </p:txBody>
          </p:sp>
          <p:sp>
            <p:nvSpPr>
              <p:cNvPr id="69650" name="Text Box 22"/>
              <p:cNvSpPr txBox="1">
                <a:spLocks noChangeArrowheads="1"/>
              </p:cNvSpPr>
              <p:nvPr/>
            </p:nvSpPr>
            <p:spPr bwMode="auto">
              <a:xfrm>
                <a:off x="2260" y="2467"/>
                <a:ext cx="76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b="1" i="1">
                    <a:solidFill>
                      <a:srgbClr val="002060"/>
                    </a:solidFill>
                  </a:rPr>
                  <a:t>1</a:t>
                </a:r>
                <a:r>
                  <a:rPr lang="en-US" b="1">
                    <a:solidFill>
                      <a:srgbClr val="002060"/>
                    </a:solidFill>
                  </a:rPr>
                  <a:t> Input</a:t>
                </a:r>
              </a:p>
            </p:txBody>
          </p:sp>
          <p:sp>
            <p:nvSpPr>
              <p:cNvPr id="69651" name="Text Box 23"/>
              <p:cNvSpPr txBox="1">
                <a:spLocks noChangeArrowheads="1"/>
              </p:cNvSpPr>
              <p:nvPr/>
            </p:nvSpPr>
            <p:spPr bwMode="auto">
              <a:xfrm>
                <a:off x="4962" y="2488"/>
                <a:ext cx="79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b="1" i="1">
                    <a:solidFill>
                      <a:srgbClr val="002060"/>
                    </a:solidFill>
                  </a:rPr>
                  <a:t>2</a:t>
                </a:r>
                <a:r>
                  <a:rPr lang="en-US" b="1" i="1" baseline="30000">
                    <a:solidFill>
                      <a:srgbClr val="002060"/>
                    </a:solidFill>
                  </a:rPr>
                  <a:t>n</a:t>
                </a:r>
                <a:r>
                  <a:rPr lang="en-US" b="1">
                    <a:solidFill>
                      <a:srgbClr val="002060"/>
                    </a:solidFill>
                  </a:rPr>
                  <a:t> Outputs</a:t>
                </a:r>
              </a:p>
            </p:txBody>
          </p:sp>
          <p:grpSp>
            <p:nvGrpSpPr>
              <p:cNvPr id="69652" name="Group 27"/>
              <p:cNvGrpSpPr>
                <a:grpSpLocks/>
              </p:cNvGrpSpPr>
              <p:nvPr/>
            </p:nvGrpSpPr>
            <p:grpSpPr bwMode="auto">
              <a:xfrm rot="5400000">
                <a:off x="3579" y="3404"/>
                <a:ext cx="418" cy="368"/>
                <a:chOff x="4097" y="3085"/>
                <a:chExt cx="418" cy="368"/>
              </a:xfrm>
            </p:grpSpPr>
            <p:sp>
              <p:nvSpPr>
                <p:cNvPr id="23" name="Line 24"/>
                <p:cNvSpPr>
                  <a:spLocks noChangeShapeType="1"/>
                </p:cNvSpPr>
                <p:nvPr/>
              </p:nvSpPr>
              <p:spPr bwMode="auto">
                <a:xfrm>
                  <a:off x="4097" y="3085"/>
                  <a:ext cx="418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4" name="Line 25"/>
                <p:cNvSpPr>
                  <a:spLocks noChangeShapeType="1"/>
                </p:cNvSpPr>
                <p:nvPr/>
              </p:nvSpPr>
              <p:spPr bwMode="auto">
                <a:xfrm>
                  <a:off x="4097" y="3269"/>
                  <a:ext cx="418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" name="Line 26"/>
                <p:cNvSpPr>
                  <a:spLocks noChangeShapeType="1"/>
                </p:cNvSpPr>
                <p:nvPr/>
              </p:nvSpPr>
              <p:spPr bwMode="auto">
                <a:xfrm>
                  <a:off x="4097" y="3453"/>
                  <a:ext cx="418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69653" name="Text Box 28"/>
              <p:cNvSpPr txBox="1">
                <a:spLocks noChangeArrowheads="1"/>
              </p:cNvSpPr>
              <p:nvPr/>
            </p:nvSpPr>
            <p:spPr bwMode="auto">
              <a:xfrm>
                <a:off x="3124" y="3763"/>
                <a:ext cx="13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b="1" i="1">
                    <a:solidFill>
                      <a:srgbClr val="002060"/>
                    </a:solidFill>
                  </a:rPr>
                  <a:t>n </a:t>
                </a:r>
                <a:r>
                  <a:rPr lang="en-US" b="1">
                    <a:solidFill>
                      <a:srgbClr val="002060"/>
                    </a:solidFill>
                  </a:rPr>
                  <a:t>Selection Lines</a:t>
                </a:r>
              </a:p>
            </p:txBody>
          </p:sp>
        </p:grpSp>
        <p:sp>
          <p:nvSpPr>
            <p:cNvPr id="26" name="Line 6"/>
            <p:cNvSpPr>
              <a:spLocks noChangeShapeType="1"/>
            </p:cNvSpPr>
            <p:nvPr/>
          </p:nvSpPr>
          <p:spPr bwMode="auto">
            <a:xfrm>
              <a:off x="3581400" y="3200401"/>
              <a:ext cx="66357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مربع نص 2"/>
          <p:cNvSpPr txBox="1"/>
          <p:nvPr/>
        </p:nvSpPr>
        <p:spPr>
          <a:xfrm>
            <a:off x="228600" y="1406664"/>
            <a:ext cx="859187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A demultiplexer (or demux) is a device that takes a single input line and routes it to one of several digital output lines. A demultiplexer of 2</a:t>
            </a:r>
            <a:r>
              <a:rPr lang="en-US" baseline="30000" dirty="0"/>
              <a:t>n</a:t>
            </a:r>
            <a:r>
              <a:rPr lang="en-US" dirty="0"/>
              <a:t> outputs has n select lines, which are used to select which output line to send the input. A demultiplexer is also called a data distributor.Demultiplexers can be used to implement general purpose logic. By setting the input to true, the demux behaves as a decoder.</a:t>
            </a:r>
          </a:p>
          <a:p>
            <a:r>
              <a:rPr lang="en-US" dirty="0"/>
              <a:t>The reverse of the digital demultiplexer is the digital </a:t>
            </a:r>
            <a:r>
              <a:rPr lang="en-US" dirty="0">
                <a:hlinkClick r:id="rId5"/>
              </a:rPr>
              <a:t>multiplexer</a:t>
            </a:r>
            <a:endParaRPr lang="en-US" b="1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0"/>
    </mc:Choice>
    <mc:Fallback xmlns="">
      <p:transition spd="slow" advTm="2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Book Antiqua"/>
              </a:rPr>
              <a:t>Multiplexer (Data Selector</a:t>
            </a:r>
            <a:r>
              <a:rPr lang="en-US" b="1" dirty="0">
                <a:solidFill>
                  <a:srgbClr val="000000"/>
                </a:solidFill>
                <a:latin typeface="Book Antiqua"/>
              </a:rPr>
              <a:t>)</a:t>
            </a:r>
            <a:endParaRPr lang="ar-IQ" dirty="0">
              <a:solidFill>
                <a:schemeClr val="tx1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Multiplexing means transmitting a large number of information units over a smaller number of channels or lines. A digital multiplexer selects binary information from one of many input lines and directs it to a single output line</a:t>
            </a:r>
            <a:r>
              <a:rPr lang="en-US" sz="2400" dirty="0">
                <a:latin typeface="TimesNewRomanPSMT"/>
              </a:rPr>
              <a:t>.</a:t>
            </a:r>
            <a:endParaRPr lang="ar-IQ" sz="2400" dirty="0"/>
          </a:p>
          <a:p>
            <a:pPr marL="285750" indent="-285750" algn="just">
              <a:buFont typeface="Arial" pitchFamily="34" charset="0"/>
              <a:buChar char="•"/>
            </a:pPr>
            <a:endParaRPr lang="ar-IQ" sz="2400" dirty="0"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4" name="كائن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845990"/>
              </p:ext>
            </p:extLst>
          </p:nvPr>
        </p:nvGraphicFramePr>
        <p:xfrm>
          <a:off x="6500224" y="3211127"/>
          <a:ext cx="2032645" cy="2691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Visio" r:id="rId5" imgW="2257367" imgH="2833826" progId="Visio.Drawing.11">
                  <p:embed/>
                </p:oleObj>
              </mc:Choice>
              <mc:Fallback>
                <p:oleObj name="Visio" r:id="rId5" imgW="2257367" imgH="2833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224" y="3211127"/>
                        <a:ext cx="2032645" cy="26912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304498" y="3131743"/>
            <a:ext cx="5784850" cy="3186113"/>
            <a:chOff x="1924" y="1987"/>
            <a:chExt cx="3644" cy="20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235" y="1987"/>
              <a:ext cx="1137" cy="139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Arial Unicode MS" pitchFamily="34" charset="-128"/>
                </a:rPr>
                <a:t>Multiplexer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Arial Unicode MS" pitchFamily="34" charset="-128"/>
                </a:rPr>
                <a:t>Combinational Logic Circuit</a:t>
              </a: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2812" y="2136"/>
              <a:ext cx="41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812" y="2320"/>
              <a:ext cx="41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812" y="2504"/>
              <a:ext cx="41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812" y="2688"/>
              <a:ext cx="41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2812" y="2872"/>
              <a:ext cx="41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2812" y="3056"/>
              <a:ext cx="41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2812" y="3240"/>
              <a:ext cx="41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4372" y="2688"/>
              <a:ext cx="41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AutoShape 21"/>
            <p:cNvSpPr>
              <a:spLocks/>
            </p:cNvSpPr>
            <p:nvPr/>
          </p:nvSpPr>
          <p:spPr bwMode="auto">
            <a:xfrm flipH="1">
              <a:off x="2574" y="2065"/>
              <a:ext cx="209" cy="1294"/>
            </a:xfrm>
            <a:prstGeom prst="rightBrace">
              <a:avLst>
                <a:gd name="adj1" fmla="val 51595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4803" y="2570"/>
              <a:ext cx="76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i="1">
                  <a:solidFill>
                    <a:srgbClr val="002060"/>
                  </a:solidFill>
                </a:rPr>
                <a:t>1</a:t>
              </a:r>
              <a:r>
                <a:rPr lang="en-US" b="1">
                  <a:solidFill>
                    <a:srgbClr val="002060"/>
                  </a:solidFill>
                </a:rPr>
                <a:t> Output</a:t>
              </a:r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1924" y="2570"/>
              <a:ext cx="6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b="1" i="1">
                  <a:solidFill>
                    <a:srgbClr val="002060"/>
                  </a:solidFill>
                </a:rPr>
                <a:t>2</a:t>
              </a:r>
              <a:r>
                <a:rPr lang="en-US" b="1" i="1" baseline="30000">
                  <a:solidFill>
                    <a:srgbClr val="002060"/>
                  </a:solidFill>
                </a:rPr>
                <a:t>n</a:t>
              </a:r>
              <a:r>
                <a:rPr lang="en-US" b="1">
                  <a:solidFill>
                    <a:srgbClr val="002060"/>
                  </a:solidFill>
                </a:rPr>
                <a:t> Inputs</a:t>
              </a:r>
            </a:p>
          </p:txBody>
        </p:sp>
        <p:grpSp>
          <p:nvGrpSpPr>
            <p:cNvPr id="18" name="Group 27"/>
            <p:cNvGrpSpPr>
              <a:grpSpLocks/>
            </p:cNvGrpSpPr>
            <p:nvPr/>
          </p:nvGrpSpPr>
          <p:grpSpPr bwMode="auto">
            <a:xfrm rot="5400000">
              <a:off x="3579" y="3404"/>
              <a:ext cx="418" cy="368"/>
              <a:chOff x="4097" y="3085"/>
              <a:chExt cx="418" cy="368"/>
            </a:xfrm>
          </p:grpSpPr>
          <p:sp>
            <p:nvSpPr>
              <p:cNvPr id="20" name="Line 24"/>
              <p:cNvSpPr>
                <a:spLocks noChangeShapeType="1"/>
              </p:cNvSpPr>
              <p:nvPr/>
            </p:nvSpPr>
            <p:spPr bwMode="auto">
              <a:xfrm>
                <a:off x="4097" y="3085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" name="Line 25"/>
              <p:cNvSpPr>
                <a:spLocks noChangeShapeType="1"/>
              </p:cNvSpPr>
              <p:nvPr/>
            </p:nvSpPr>
            <p:spPr bwMode="auto">
              <a:xfrm>
                <a:off x="4097" y="3269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" name="Line 26"/>
              <p:cNvSpPr>
                <a:spLocks noChangeShapeType="1"/>
              </p:cNvSpPr>
              <p:nvPr/>
            </p:nvSpPr>
            <p:spPr bwMode="auto">
              <a:xfrm>
                <a:off x="4097" y="3453"/>
                <a:ext cx="41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9" name="Text Box 28"/>
            <p:cNvSpPr txBox="1">
              <a:spLocks noChangeArrowheads="1"/>
            </p:cNvSpPr>
            <p:nvPr/>
          </p:nvSpPr>
          <p:spPr bwMode="auto">
            <a:xfrm>
              <a:off x="3124" y="3763"/>
              <a:ext cx="13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1" i="1">
                  <a:solidFill>
                    <a:srgbClr val="002060"/>
                  </a:solidFill>
                </a:rPr>
                <a:t>n </a:t>
              </a:r>
              <a:r>
                <a:rPr lang="en-US" b="1">
                  <a:solidFill>
                    <a:srgbClr val="002060"/>
                  </a:solidFill>
                </a:rPr>
                <a:t>Selection Lines</a:t>
              </a:r>
            </a:p>
          </p:txBody>
        </p:sp>
      </p:grpSp>
      <p:pic>
        <p:nvPicPr>
          <p:cNvPr id="23" name="صوت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4"/>
    </mc:Choice>
    <mc:Fallback xmlns="">
      <p:transition spd="slow" advTm="1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166688"/>
            <a:ext cx="8839200" cy="6397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cs typeface="B Nazanin" pitchFamily="2" charset="-78"/>
              </a:rPr>
              <a:t>Communication system with MUX and DMUX</a:t>
            </a:r>
          </a:p>
        </p:txBody>
      </p: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533962" y="2601478"/>
            <a:ext cx="7777163" cy="2574925"/>
            <a:chOff x="452735" y="4167414"/>
            <a:chExt cx="7776865" cy="2574917"/>
          </a:xfrm>
        </p:grpSpPr>
        <p:sp>
          <p:nvSpPr>
            <p:cNvPr id="30" name="Flowchart: Manual Operation 29"/>
            <p:cNvSpPr/>
            <p:nvPr/>
          </p:nvSpPr>
          <p:spPr>
            <a:xfrm rot="16200000">
              <a:off x="1248016" y="4510328"/>
              <a:ext cx="1523995" cy="838168"/>
            </a:xfrm>
            <a:prstGeom prst="flowChartManualOperation">
              <a:avLst/>
            </a:prstGeom>
            <a:ln w="28575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Flowchart: Manual Operation 30"/>
            <p:cNvSpPr/>
            <p:nvPr/>
          </p:nvSpPr>
          <p:spPr>
            <a:xfrm rot="5400000" flipH="1">
              <a:off x="5981759" y="4515091"/>
              <a:ext cx="1523995" cy="838168"/>
            </a:xfrm>
            <a:prstGeom prst="flowChartManualOperation">
              <a:avLst/>
            </a:prstGeom>
            <a:ln w="28575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438622" y="4951637"/>
              <a:ext cx="3886051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14680" y="4267427"/>
              <a:ext cx="685774" cy="15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14680" y="4496026"/>
              <a:ext cx="685774" cy="15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14680" y="4723037"/>
              <a:ext cx="685774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914680" y="4951637"/>
              <a:ext cx="685774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914680" y="5180236"/>
              <a:ext cx="685774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914680" y="5410423"/>
              <a:ext cx="685774" cy="15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914680" y="5637434"/>
              <a:ext cx="685774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162841" y="4267427"/>
              <a:ext cx="685774" cy="15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162841" y="4494438"/>
              <a:ext cx="685774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162841" y="4723037"/>
              <a:ext cx="685774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162841" y="4951637"/>
              <a:ext cx="685774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162841" y="5180236"/>
              <a:ext cx="685774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7162841" y="5408835"/>
              <a:ext cx="685774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41" y="5637434"/>
              <a:ext cx="685774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 flipH="1" flipV="1">
              <a:off x="1942535" y="5781103"/>
              <a:ext cx="685798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5400000" flipH="1" flipV="1">
              <a:off x="1720295" y="5852540"/>
              <a:ext cx="609598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 flipH="1" flipV="1">
              <a:off x="1486943" y="5904928"/>
              <a:ext cx="53181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16200000" flipV="1">
              <a:off x="6133374" y="5782690"/>
              <a:ext cx="685798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16200000" flipV="1">
              <a:off x="6400858" y="5839047"/>
              <a:ext cx="608011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6200000" flipV="1">
              <a:off x="6666756" y="5890640"/>
              <a:ext cx="533398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39" name="TextBox 69"/>
            <p:cNvSpPr txBox="1">
              <a:spLocks noChangeArrowheads="1"/>
            </p:cNvSpPr>
            <p:nvPr/>
          </p:nvSpPr>
          <p:spPr bwMode="auto">
            <a:xfrm>
              <a:off x="1524000" y="6096000"/>
              <a:ext cx="9906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2060"/>
                  </a:solidFill>
                </a:rPr>
                <a:t>Select Source</a:t>
              </a:r>
            </a:p>
          </p:txBody>
        </p:sp>
        <p:sp>
          <p:nvSpPr>
            <p:cNvPr id="71740" name="TextBox 70"/>
            <p:cNvSpPr txBox="1">
              <a:spLocks noChangeArrowheads="1"/>
            </p:cNvSpPr>
            <p:nvPr/>
          </p:nvSpPr>
          <p:spPr bwMode="auto">
            <a:xfrm>
              <a:off x="6019800" y="6096000"/>
              <a:ext cx="1295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2060"/>
                  </a:solidFill>
                </a:rPr>
                <a:t>Select Destination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52735" y="4343400"/>
              <a:ext cx="461665" cy="1219200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2060"/>
                  </a:solidFill>
                  <a:latin typeface="+mn-lt"/>
                  <a:cs typeface="+mn-cs"/>
                </a:rPr>
                <a:t>Source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767935" y="4343400"/>
              <a:ext cx="461665" cy="1219200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2060"/>
                  </a:solidFill>
                  <a:latin typeface="+mn-lt"/>
                  <a:cs typeface="+mn-cs"/>
                </a:rPr>
                <a:t>Destination</a:t>
              </a:r>
            </a:p>
          </p:txBody>
        </p:sp>
        <p:sp>
          <p:nvSpPr>
            <p:cNvPr id="71743" name="TextBox 73"/>
            <p:cNvSpPr txBox="1">
              <a:spLocks noChangeArrowheads="1"/>
            </p:cNvSpPr>
            <p:nvPr/>
          </p:nvSpPr>
          <p:spPr bwMode="auto">
            <a:xfrm>
              <a:off x="3048000" y="4572000"/>
              <a:ext cx="2667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2060"/>
                  </a:solidFill>
                </a:rPr>
                <a:t>Communication Channel</a:t>
              </a:r>
            </a:p>
          </p:txBody>
        </p:sp>
        <p:sp>
          <p:nvSpPr>
            <p:cNvPr id="71744" name="TextBox 74"/>
            <p:cNvSpPr txBox="1">
              <a:spLocks noChangeArrowheads="1"/>
            </p:cNvSpPr>
            <p:nvPr/>
          </p:nvSpPr>
          <p:spPr bwMode="auto">
            <a:xfrm>
              <a:off x="1676400" y="4738914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2060"/>
                  </a:solidFill>
                </a:rPr>
                <a:t>MUX</a:t>
              </a:r>
            </a:p>
          </p:txBody>
        </p:sp>
        <p:sp>
          <p:nvSpPr>
            <p:cNvPr id="71745" name="TextBox 75"/>
            <p:cNvSpPr txBox="1">
              <a:spLocks noChangeArrowheads="1"/>
            </p:cNvSpPr>
            <p:nvPr/>
          </p:nvSpPr>
          <p:spPr bwMode="auto">
            <a:xfrm>
              <a:off x="6277428" y="4739698"/>
              <a:ext cx="914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002060"/>
                  </a:solidFill>
                </a:rPr>
                <a:t>DEMUX</a:t>
              </a:r>
            </a:p>
          </p:txBody>
        </p:sp>
      </p:grp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27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77"/>
    </mc:Choice>
    <mc:Fallback xmlns="">
      <p:transition spd="slow" advTm="106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404664"/>
            <a:ext cx="2486578" cy="369332"/>
          </a:xfrm>
          <a:prstGeom prst="rect">
            <a:avLst/>
          </a:prstGeom>
          <a:solidFill>
            <a:srgbClr val="B7FFF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just" rtl="0"/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1-to-4 </a:t>
            </a:r>
            <a:r>
              <a:rPr lang="en-US" b="1" i="0" u="none" strike="noStrike" baseline="0" dirty="0" err="1">
                <a:solidFill>
                  <a:srgbClr val="000000"/>
                </a:solidFill>
                <a:latin typeface="Book Antiqua"/>
              </a:rPr>
              <a:t>Demultiplexer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: </a:t>
            </a:r>
            <a:endParaRPr lang="ar-IQ" dirty="0"/>
          </a:p>
        </p:txBody>
      </p:sp>
      <p:sp>
        <p:nvSpPr>
          <p:cNvPr id="3" name="Rectangle 2"/>
          <p:cNvSpPr/>
          <p:nvPr/>
        </p:nvSpPr>
        <p:spPr>
          <a:xfrm>
            <a:off x="413064" y="1049182"/>
            <a:ext cx="8335400" cy="646331"/>
          </a:xfrm>
          <a:prstGeom prst="rect">
            <a:avLst/>
          </a:prstGeom>
          <a:solidFill>
            <a:srgbClr val="FFFFB7"/>
          </a:solidFill>
        </p:spPr>
        <p:txBody>
          <a:bodyPr wrap="square">
            <a:spAutoFit/>
          </a:bodyPr>
          <a:lstStyle/>
          <a:p>
            <a:pPr marL="285750" indent="-285750" algn="just" rtl="0">
              <a:buFont typeface="Arial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A 1-to-4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Book Antiqua"/>
              </a:rPr>
              <a:t>demultiplexer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 has a single input,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D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in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, four outputs (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Y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0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to Y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3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) and two select inputs (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S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1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and S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0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). </a:t>
            </a:r>
            <a:endParaRPr lang="ar-IQ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72" y="4639893"/>
            <a:ext cx="2066925" cy="186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9" y="4620132"/>
            <a:ext cx="1838474" cy="175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07" y="2030556"/>
            <a:ext cx="2884573" cy="438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6" y="1911402"/>
            <a:ext cx="4976362" cy="2453702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9"/>
    </mc:Choice>
    <mc:Fallback xmlns="">
      <p:transition spd="slow" advTm="6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476672"/>
            <a:ext cx="2486578" cy="369332"/>
          </a:xfrm>
          <a:prstGeom prst="rect">
            <a:avLst/>
          </a:prstGeom>
          <a:solidFill>
            <a:srgbClr val="FFFFB7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1-to-8 </a:t>
            </a:r>
            <a:r>
              <a:rPr lang="en-US" b="1" i="0" u="none" strike="noStrike" baseline="0" dirty="0" err="1">
                <a:solidFill>
                  <a:srgbClr val="000000"/>
                </a:solidFill>
                <a:latin typeface="Book Antiqua"/>
              </a:rPr>
              <a:t>Demultiplexer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: </a:t>
            </a:r>
            <a:endParaRPr lang="ar-IQ" dirty="0"/>
          </a:p>
        </p:txBody>
      </p:sp>
      <p:sp>
        <p:nvSpPr>
          <p:cNvPr id="3" name="Rectangle 2"/>
          <p:cNvSpPr/>
          <p:nvPr/>
        </p:nvSpPr>
        <p:spPr>
          <a:xfrm>
            <a:off x="483730" y="1124742"/>
            <a:ext cx="7992888" cy="1200329"/>
          </a:xfrm>
          <a:prstGeom prst="rect">
            <a:avLst/>
          </a:prstGeom>
          <a:solidFill>
            <a:srgbClr val="FFE5FF"/>
          </a:solidFill>
        </p:spPr>
        <p:txBody>
          <a:bodyPr wrap="square">
            <a:spAutoFit/>
          </a:bodyPr>
          <a:lstStyle/>
          <a:p>
            <a:pPr marL="285750" indent="-285750" algn="just" rtl="0">
              <a:buFont typeface="Wingdings" pitchFamily="2" charset="2"/>
              <a:buChar char="Ø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A 1-to-8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Book Antiqua"/>
              </a:rPr>
              <a:t>demultiplexer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 has a single input,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D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in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, eight outputs (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Y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0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to Y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7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) and three select inputs (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S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2,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S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1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Book Antiqua"/>
              </a:rPr>
              <a:t>and S</a:t>
            </a:r>
            <a:r>
              <a:rPr lang="en-US" sz="1100" b="1" i="0" u="none" strike="noStrike" baseline="0" dirty="0">
                <a:solidFill>
                  <a:srgbClr val="000000"/>
                </a:solidFill>
                <a:latin typeface="Book Antiqua"/>
              </a:rPr>
              <a:t>0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). It distributes one input line to eight output lines based on the select inputs. The truth table of 1-to-8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Book Antiqua"/>
              </a:rPr>
              <a:t>demultiplexer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 is shown below. </a:t>
            </a:r>
            <a:endParaRPr lang="ar-IQ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38606"/>
            <a:ext cx="415311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82" y="2325073"/>
            <a:ext cx="6450454" cy="2713533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15"/>
    </mc:Choice>
    <mc:Fallback xmlns="">
      <p:transition spd="slow" advTm="6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3908077" cy="559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5"/>
    </mc:Choice>
    <mc:Fallback xmlns="">
      <p:transition spd="slow" advTm="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469444"/>
            <a:ext cx="6552728" cy="369332"/>
          </a:xfrm>
          <a:prstGeom prst="rect">
            <a:avLst/>
          </a:prstGeom>
          <a:solidFill>
            <a:srgbClr val="FFFFB7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rtl="0"/>
            <a:r>
              <a:rPr lang="en-US" dirty="0">
                <a:solidFill>
                  <a:srgbClr val="000000"/>
                </a:solidFill>
                <a:latin typeface="Book Antiqua"/>
              </a:rPr>
              <a:t>Implement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 1:8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Book Antiqua"/>
              </a:rPr>
              <a:t>demultiplexer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 using two 1:4 DEMUX.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494223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5"/>
    </mc:Choice>
    <mc:Fallback xmlns="">
      <p:transition spd="slow" advTm="5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6859" y="482162"/>
            <a:ext cx="5742384" cy="369332"/>
          </a:xfrm>
          <a:prstGeom prst="rect">
            <a:avLst/>
          </a:prstGeom>
          <a:solidFill>
            <a:srgbClr val="FFE5FF"/>
          </a:solidFill>
        </p:spPr>
        <p:txBody>
          <a:bodyPr wrap="square">
            <a:spAutoFit/>
          </a:bodyPr>
          <a:lstStyle/>
          <a:p>
            <a:pPr algn="just" rtl="0"/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Implement full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Book Antiqua"/>
              </a:rPr>
              <a:t>subtractor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 using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Book Antiqua"/>
              </a:rPr>
              <a:t>demultiplexer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Book Antiqua"/>
              </a:rPr>
              <a:t>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859" y="1124744"/>
            <a:ext cx="473392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859" y="4077072"/>
            <a:ext cx="4733925" cy="237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Punched Tape 4"/>
          <p:cNvSpPr/>
          <p:nvPr/>
        </p:nvSpPr>
        <p:spPr>
          <a:xfrm>
            <a:off x="395536" y="391336"/>
            <a:ext cx="1431687" cy="550985"/>
          </a:xfrm>
          <a:prstGeom prst="flowChartPunchedTape">
            <a:avLst/>
          </a:prstGeom>
          <a:solidFill>
            <a:srgbClr val="FFFFB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Book Antiqua"/>
              </a:rPr>
              <a:t>Example </a:t>
            </a:r>
            <a:endParaRPr lang="ar-IQ" dirty="0"/>
          </a:p>
        </p:txBody>
      </p:sp>
      <p:sp>
        <p:nvSpPr>
          <p:cNvPr id="3" name="Right Arrow 2"/>
          <p:cNvSpPr/>
          <p:nvPr/>
        </p:nvSpPr>
        <p:spPr>
          <a:xfrm>
            <a:off x="536289" y="1340768"/>
            <a:ext cx="1290934" cy="648072"/>
          </a:xfrm>
          <a:prstGeom prst="rightArrow">
            <a:avLst/>
          </a:prstGeom>
          <a:solidFill>
            <a:srgbClr val="FFE5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Book Antiqua"/>
              </a:rPr>
              <a:t>solution</a:t>
            </a: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64"/>
    </mc:Choice>
    <mc:Fallback xmlns="">
      <p:transition spd="slow" advTm="7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166688"/>
            <a:ext cx="8839200" cy="6397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400" b="1" dirty="0">
                <a:solidFill>
                  <a:schemeClr val="tx2"/>
                </a:solidFill>
                <a:cs typeface="B Nazanin" pitchFamily="2" charset="-78"/>
              </a:rPr>
              <a:t>Tri-state gate(Buffer) 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8092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45"/>
    </mc:Choice>
    <mc:Fallback xmlns="">
      <p:transition spd="slow" advTm="50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166688"/>
            <a:ext cx="8839200" cy="10300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rtl="1">
              <a:defRPr/>
            </a:pPr>
            <a:r>
              <a:rPr lang="en-US" sz="2800" dirty="0">
                <a:solidFill>
                  <a:schemeClr val="tx2"/>
                </a:solidFill>
                <a:cs typeface="B Nazanin" pitchFamily="2" charset="-78"/>
              </a:rPr>
              <a:t>Example/Design (4-1) MUX using Tri state buffer and 2×4 decoder? 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8497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4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70"/>
    </mc:Choice>
    <mc:Fallback xmlns="">
      <p:transition spd="slow" advTm="7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3476" y="334236"/>
            <a:ext cx="336342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Book Antiqua"/>
              </a:rPr>
              <a:t>Multiplexer (Data Selector</a:t>
            </a:r>
            <a:r>
              <a:rPr lang="en-US" b="1" dirty="0">
                <a:solidFill>
                  <a:srgbClr val="000000"/>
                </a:solidFill>
                <a:latin typeface="Book Antiqua"/>
              </a:rPr>
              <a:t>)</a:t>
            </a:r>
            <a:endParaRPr lang="ar-IQ" b="1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6" y="2420888"/>
            <a:ext cx="8244988" cy="3816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78166" y="949558"/>
                <a:ext cx="8614314" cy="13234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sz="2000" dirty="0">
                    <a:latin typeface="Andalus" pitchFamily="18" charset="-78"/>
                    <a:cs typeface="Andalus" pitchFamily="18" charset="-78"/>
                  </a:rPr>
                  <a:t>The selection of a particular input line is controlled by of a selection lines</a:t>
                </a:r>
                <a:r>
                  <a:rPr lang="en-US" sz="2000" dirty="0">
                    <a:latin typeface="TimesNewRomanPSMT"/>
                  </a:rPr>
                  <a:t>.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Normally,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sz="2000" b="1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𝒏</m:t>
                        </m:r>
                      </m:sup>
                    </m:sSup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input lines and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000000"/>
                        </a:solidFill>
                        <a:latin typeface="Cambria Math"/>
                      </a:rPr>
                      <m:t>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 selection variables. </a:t>
                </a:r>
              </a:p>
              <a:p>
                <a:pPr marL="285750" indent="-285750" algn="just" rtl="0">
                  <a:buFont typeface="Arial" pitchFamily="34" charset="0"/>
                  <a:buChar char="•"/>
                </a:pP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A multiplexer is also called a </a:t>
                </a:r>
                <a:r>
                  <a:rPr lang="en-US" sz="2000" b="1" i="0" u="none" strike="noStrike" baseline="0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data selector</a:t>
                </a:r>
                <a:r>
                  <a:rPr lang="en-US" sz="2000" b="0" i="0" u="none" strike="noStrike" baseline="0" dirty="0">
                    <a:solidFill>
                      <a:srgbClr val="000000"/>
                    </a:solidFill>
                    <a:latin typeface="Andalus" pitchFamily="18" charset="-78"/>
                    <a:cs typeface="Andalus" pitchFamily="18" charset="-78"/>
                  </a:rPr>
                  <a:t>. 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Multiplexers may be 2x1,4x1,8x1,16x1,32x1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66" y="949558"/>
                <a:ext cx="8614314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637" t="-3687" b="-7834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8048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Internal structure of a 2-to-1 multiplexer.</a:t>
            </a:r>
            <a:endParaRPr lang="ar-IQ" dirty="0">
              <a:solidFill>
                <a:schemeClr val="tx1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190500" indent="-190500">
              <a:lnSpc>
                <a:spcPct val="90000"/>
              </a:lnSpc>
            </a:pPr>
            <a:r>
              <a:rPr lang="en-US" sz="2000" dirty="0"/>
              <a:t>The design of a 2-to-1 multiplexer is shown below.</a:t>
            </a:r>
          </a:p>
          <a:p>
            <a:pPr marL="190500" indent="-190500">
              <a:lnSpc>
                <a:spcPct val="90000"/>
              </a:lnSpc>
            </a:pPr>
            <a:r>
              <a:rPr lang="en-US" sz="2000" dirty="0"/>
              <a:t>If S=0 then the output “Y” has the same value as the input “</a:t>
            </a:r>
            <a:r>
              <a:rPr lang="en-US" sz="2400" dirty="0"/>
              <a:t>I</a:t>
            </a:r>
            <a:r>
              <a:rPr lang="en-US" sz="1600" dirty="0"/>
              <a:t>0</a:t>
            </a:r>
            <a:r>
              <a:rPr lang="en-US" sz="2000" dirty="0"/>
              <a:t>” </a:t>
            </a:r>
          </a:p>
          <a:p>
            <a:pPr marL="190500" indent="-190500">
              <a:lnSpc>
                <a:spcPct val="90000"/>
              </a:lnSpc>
            </a:pPr>
            <a:r>
              <a:rPr lang="en-US" sz="2000" dirty="0"/>
              <a:t>If S=1 then the output “Y” has the same value as the input “</a:t>
            </a:r>
            <a:r>
              <a:rPr lang="en-US" sz="2400" dirty="0"/>
              <a:t>I</a:t>
            </a:r>
            <a:r>
              <a:rPr lang="en-US" sz="2000" dirty="0"/>
              <a:t>1”</a:t>
            </a:r>
          </a:p>
          <a:p>
            <a:endParaRPr lang="ar-IQ" sz="2000" dirty="0"/>
          </a:p>
        </p:txBody>
      </p:sp>
      <p:graphicFrame>
        <p:nvGraphicFramePr>
          <p:cNvPr id="4" name="كائن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66524"/>
              </p:ext>
            </p:extLst>
          </p:nvPr>
        </p:nvGraphicFramePr>
        <p:xfrm>
          <a:off x="395536" y="2996952"/>
          <a:ext cx="7977187" cy="315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VISIO" r:id="rId3" imgW="8638032" imgH="3151632" progId="Visio.Drawing.4">
                  <p:embed/>
                </p:oleObj>
              </mc:Choice>
              <mc:Fallback>
                <p:oleObj name="VISIO" r:id="rId3" imgW="8638032" imgH="3151632" progId="Visio.Drawing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996952"/>
                        <a:ext cx="7977187" cy="315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195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00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6143677" cy="136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817416"/>
            <a:ext cx="5163225" cy="5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20880" cy="395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792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952500"/>
            <a:ext cx="49339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54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Design 4-to-1 (MUX) using 2-to-1 (MUX)</a:t>
            </a:r>
            <a:endParaRPr lang="ar-IQ" dirty="0">
              <a:solidFill>
                <a:schemeClr val="tx1"/>
              </a:solidFill>
            </a:endParaRPr>
          </a:p>
        </p:txBody>
      </p:sp>
      <p:graphicFrame>
        <p:nvGraphicFramePr>
          <p:cNvPr id="4" name="كائن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672865"/>
              </p:ext>
            </p:extLst>
          </p:nvPr>
        </p:nvGraphicFramePr>
        <p:xfrm>
          <a:off x="467544" y="1556792"/>
          <a:ext cx="2541587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2" name="Visio" r:id="rId3" imgW="2257367" imgH="2833826" progId="Visio.Drawing.11">
                  <p:embed/>
                </p:oleObj>
              </mc:Choice>
              <mc:Fallback>
                <p:oleObj name="Visio" r:id="rId3" imgW="2257367" imgH="28338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56792"/>
                        <a:ext cx="2541587" cy="3240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كائن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703631"/>
              </p:ext>
            </p:extLst>
          </p:nvPr>
        </p:nvGraphicFramePr>
        <p:xfrm>
          <a:off x="3131840" y="1628800"/>
          <a:ext cx="2880320" cy="475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Visio" r:id="rId5" imgW="3367209" imgH="2420645" progId="Visio.Drawing.11">
                  <p:embed/>
                </p:oleObj>
              </mc:Choice>
              <mc:Fallback>
                <p:oleObj name="Visio" r:id="rId5" imgW="3367209" imgH="242064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628800"/>
                        <a:ext cx="2880320" cy="4752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52936"/>
            <a:ext cx="1993565" cy="229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624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عنصر نائب للمحتوى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/>
                  <a:t>Example /  Implement the following function using</a:t>
                </a:r>
              </a:p>
              <a:p>
                <a:r>
                  <a:rPr lang="en-US" dirty="0"/>
                  <a:t> 1) 8×1 MUX               2) 4×1 MUX            3) 2×1 MUX</a:t>
                </a:r>
              </a:p>
              <a:p>
                <a:pPr marL="0" indent="0" algn="ctr">
                  <a:buNone/>
                </a:pPr>
                <a:r>
                  <a:rPr lang="en-US" dirty="0"/>
                  <a:t>F (A,B,C)=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5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Solution/              1) 8×1 MUX </a:t>
                </a:r>
              </a:p>
              <a:p>
                <a:endParaRPr lang="ar-IQ" dirty="0"/>
              </a:p>
            </p:txBody>
          </p:sp>
        </mc:Choice>
        <mc:Fallback xmlns=""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4"/>
                <a:stretch>
                  <a:fillRect l="-789" t="-1200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cs typeface="B Nazanin" pitchFamily="2" charset="-78"/>
              </a:rPr>
              <a:t>Circuit implementation using Multipliexer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154710"/>
              </p:ext>
            </p:extLst>
          </p:nvPr>
        </p:nvGraphicFramePr>
        <p:xfrm>
          <a:off x="467544" y="3501008"/>
          <a:ext cx="1856482" cy="2658051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34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5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68" y="3573016"/>
            <a:ext cx="4032448" cy="277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01"/>
    </mc:Choice>
    <mc:Fallback xmlns="">
      <p:transition spd="slow" advTm="78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6815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cs typeface="B Nazanin" pitchFamily="2" charset="-78"/>
              </a:rPr>
              <a:t>Circuit implementation using Multipliexer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2)(4×1) MUX</a:t>
            </a:r>
            <a:endParaRPr lang="ar-IQ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14" y="2022494"/>
            <a:ext cx="3744417" cy="399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56" y="1949617"/>
            <a:ext cx="40767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0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97"/>
    </mc:Choice>
    <mc:Fallback xmlns="">
      <p:transition spd="slow" advTm="9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2058</TotalTime>
  <Words>895</Words>
  <Application>Microsoft Office PowerPoint</Application>
  <PresentationFormat>On-screen Show (4:3)</PresentationFormat>
  <Paragraphs>229</Paragraphs>
  <Slides>27</Slides>
  <Notes>6</Notes>
  <HiddenSlides>0</HiddenSlides>
  <MMClips>22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Andalus</vt:lpstr>
      <vt:lpstr>Arial</vt:lpstr>
      <vt:lpstr>Arial Unicode MS</vt:lpstr>
      <vt:lpstr>Book Antiqua</vt:lpstr>
      <vt:lpstr>Calibri</vt:lpstr>
      <vt:lpstr>Cambria Math</vt:lpstr>
      <vt:lpstr>Georgia</vt:lpstr>
      <vt:lpstr>Lucida Sans</vt:lpstr>
      <vt:lpstr>Times New Roman</vt:lpstr>
      <vt:lpstr>TimesNewRomanPSMT</vt:lpstr>
      <vt:lpstr>Wingdings</vt:lpstr>
      <vt:lpstr>Wingdings 2</vt:lpstr>
      <vt:lpstr>Civic</vt:lpstr>
      <vt:lpstr>Visio</vt:lpstr>
      <vt:lpstr>VISIO</vt:lpstr>
      <vt:lpstr>محاضرة بمادة التقنيات الرقمية</vt:lpstr>
      <vt:lpstr>Multiplexer (Data Selector)</vt:lpstr>
      <vt:lpstr>PowerPoint Presentation</vt:lpstr>
      <vt:lpstr>Internal structure of a 2-to-1 multiplexer.</vt:lpstr>
      <vt:lpstr>PowerPoint Presentation</vt:lpstr>
      <vt:lpstr>PowerPoint Presentation</vt:lpstr>
      <vt:lpstr>Design 4-to-1 (MUX) using 2-to-1 (MUX)</vt:lpstr>
      <vt:lpstr>Circuit implementation using Multipliexer</vt:lpstr>
      <vt:lpstr>Circuit implementation using Multipliexer</vt:lpstr>
      <vt:lpstr>Circuit implementation using Multipliexer</vt:lpstr>
      <vt:lpstr>Circuit implementation using Multipliexer</vt:lpstr>
      <vt:lpstr>Circuit implementation using Multipliexer</vt:lpstr>
      <vt:lpstr>PowerPoint Presentation</vt:lpstr>
      <vt:lpstr>PowerPoint Presentation</vt:lpstr>
      <vt:lpstr>PowerPoint Presentation</vt:lpstr>
      <vt:lpstr>PowerPoint Presentation</vt:lpstr>
      <vt:lpstr>Design Full Adder circuit using multipliexer (8×1)</vt:lpstr>
      <vt:lpstr>PowerPoint Presentation</vt:lpstr>
      <vt:lpstr> Demultiplexer</vt:lpstr>
      <vt:lpstr>Communication system with MUX and DMUX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Tri-state gate(Buffer) </vt:lpstr>
      <vt:lpstr>Example/Design (4-1) MUX using Tri state buffer and 2×4 decoder? 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Fawal</dc:creator>
  <cp:lastModifiedBy>V22361</cp:lastModifiedBy>
  <cp:revision>240</cp:revision>
  <dcterms:created xsi:type="dcterms:W3CDTF">2010-03-01T11:51:25Z</dcterms:created>
  <dcterms:modified xsi:type="dcterms:W3CDTF">2022-05-16T20:14:18Z</dcterms:modified>
</cp:coreProperties>
</file>