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81" r:id="rId6"/>
    <p:sldId id="265" r:id="rId7"/>
    <p:sldId id="259" r:id="rId8"/>
    <p:sldId id="260" r:id="rId9"/>
    <p:sldId id="282" r:id="rId10"/>
    <p:sldId id="266" r:id="rId11"/>
    <p:sldId id="261" r:id="rId12"/>
    <p:sldId id="262" r:id="rId13"/>
    <p:sldId id="270" r:id="rId14"/>
    <p:sldId id="263" r:id="rId15"/>
    <p:sldId id="267" r:id="rId16"/>
    <p:sldId id="273" r:id="rId17"/>
    <p:sldId id="268" r:id="rId18"/>
    <p:sldId id="264" r:id="rId19"/>
    <p:sldId id="269" r:id="rId20"/>
    <p:sldId id="271" r:id="rId21"/>
    <p:sldId id="272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409" autoAdjust="0"/>
  </p:normalViewPr>
  <p:slideViewPr>
    <p:cSldViewPr>
      <p:cViewPr varScale="1">
        <p:scale>
          <a:sx n="103" d="100"/>
          <a:sy n="103" d="100"/>
        </p:scale>
        <p:origin x="18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DC7F-8989-4F93-8F9D-F7DF4AA8D386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D7F7-FE1A-496B-BE95-4716A10CB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1CB64-9FB9-407E-B59A-8E8B2F2B192F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DC1F7-9578-4028-9E67-EACBEAAAED67}" type="slidenum">
              <a:rPr lang="en-US"/>
              <a:pPr/>
              <a:t>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644C8-64F6-4A01-9AE2-228EAC5A7451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C8DD9-77D3-48EF-B2C1-5AC22617878C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2954D-5146-435E-B1F5-43473536F322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D7F7-FE1A-496B-BE95-4716A10CB4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D89EF-E31E-4945-85AB-2A24F05825CF}" type="slidenum">
              <a:rPr lang="en-US"/>
              <a:pPr/>
              <a:t>18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 userDrawn="1"/>
        </p:nvSpPr>
        <p:spPr bwMode="auto">
          <a:xfrm>
            <a:off x="0" y="2330450"/>
            <a:ext cx="8991600" cy="22415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7902" name="Rectangle 14"/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7903" name="Text Box 15"/>
          <p:cNvSpPr txBox="1">
            <a:spLocks noChangeArrowheads="1"/>
          </p:cNvSpPr>
          <p:nvPr userDrawn="1"/>
        </p:nvSpPr>
        <p:spPr bwMode="auto">
          <a:xfrm>
            <a:off x="3886200" y="6400800"/>
            <a:ext cx="510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996633"/>
                </a:solidFill>
              </a:rPr>
              <a:t>© 2009 Pearson Education, Upper Saddle River, NJ 07458. All Rights Reserved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 userDrawn="1"/>
        </p:nvSpPr>
        <p:spPr bwMode="auto">
          <a:xfrm>
            <a:off x="152400" y="6400800"/>
            <a:ext cx="281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Floyd, Digital Fundamentals, 10</a:t>
            </a:r>
            <a:r>
              <a:rPr lang="en-US" sz="1200" b="1" baseline="30000">
                <a:solidFill>
                  <a:srgbClr val="FFFFFF"/>
                </a:solidFill>
              </a:rPr>
              <a:t>th</a:t>
            </a:r>
            <a:r>
              <a:rPr lang="en-US" sz="1200" b="1">
                <a:solidFill>
                  <a:srgbClr val="FFFFFF"/>
                </a:solidFill>
              </a:rPr>
              <a:t> ed</a:t>
            </a:r>
          </a:p>
        </p:txBody>
      </p:sp>
    </p:spTree>
    <p:extLst>
      <p:ext uri="{BB962C8B-B14F-4D97-AF65-F5344CB8AC3E}">
        <p14:creationId xmlns:p14="http://schemas.microsoft.com/office/powerpoint/2010/main" val="332070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A19912-FB97-4579-825B-D4D450C399A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00.png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IQ" sz="2400" spc="0" dirty="0">
                <a:solidFill>
                  <a:schemeClr val="tx1"/>
                </a:solidFill>
              </a:rPr>
              <a:t>م. </a:t>
            </a:r>
            <a:r>
              <a:rPr lang="ar-IQ" sz="2400" spc="0">
                <a:solidFill>
                  <a:schemeClr val="tx1"/>
                </a:solidFill>
              </a:rPr>
              <a:t>د حسين فالح مهدي</a:t>
            </a:r>
            <a:endParaRPr lang="en-US" sz="2400" spc="0" dirty="0">
              <a:solidFill>
                <a:schemeClr val="tx1"/>
              </a:solidFill>
            </a:endParaRPr>
          </a:p>
          <a:p>
            <a:r>
              <a:rPr lang="ar-IQ" sz="2400" spc="0" dirty="0">
                <a:solidFill>
                  <a:schemeClr val="tx1"/>
                </a:solidFill>
              </a:rPr>
              <a:t>جامعة ديالى</a:t>
            </a:r>
          </a:p>
          <a:p>
            <a:r>
              <a:rPr lang="ar-IQ" sz="2400" spc="0" dirty="0">
                <a:solidFill>
                  <a:schemeClr val="tx1"/>
                </a:solidFill>
              </a:rPr>
              <a:t>كلية الهندسة –قسم هندسة الحاسوب</a:t>
            </a:r>
          </a:p>
          <a:p>
            <a:r>
              <a:rPr lang="ar-IQ" sz="2400" spc="0" dirty="0">
                <a:solidFill>
                  <a:schemeClr val="tx1"/>
                </a:solidFill>
              </a:rPr>
              <a:t>2019-2020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IQ" dirty="0">
                <a:solidFill>
                  <a:schemeClr val="tx1"/>
                </a:solidFill>
              </a:rPr>
              <a:t>محاضرة بمادة التقنيات الرقمية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2579877" y="4882213"/>
            <a:ext cx="3643338" cy="71438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flat" dir="t"/>
          </a:scene3d>
          <a:sp3d prstMaterial="soft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Combinational Logic Circuits -1</a:t>
            </a:r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400"/>
            <a:ext cx="1323256" cy="11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1248" cy="11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22732"/>
    </mc:Choice>
    <mc:Fallback xmlns="">
      <p:transition spd="slow" advTm="22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39552" y="668229"/>
                <a:ext cx="7992888" cy="5634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/>
                  <a:t>From trurth table  using  SOP  we get :</a:t>
                </a:r>
              </a:p>
              <a:p>
                <a:r>
                  <a:rPr lang="en-US" b="1" i="1" dirty="0"/>
                  <a:t>Sum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i="1" dirty="0"/>
                  <a:t>C</a:t>
                </a:r>
                <a:r>
                  <a:rPr lang="en-US" baseline="-25000" dirty="0"/>
                  <a:t>in</a:t>
                </a:r>
                <a:r>
                  <a:rPr lang="en-US" dirty="0"/>
                  <a:t> </a:t>
                </a:r>
                <a:r>
                  <a:rPr lang="en-US" b="1" i="1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b="1" i="1" dirty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i="1" dirty="0"/>
                  <a:t> </a:t>
                </a:r>
                <a:r>
                  <a:rPr lang="en-US" baseline="-25000" dirty="0"/>
                  <a:t>in</a:t>
                </a:r>
                <a:r>
                  <a:rPr lang="en-US" dirty="0"/>
                  <a:t> </a:t>
                </a:r>
                <a:r>
                  <a:rPr lang="en-US" b="1" i="1" dirty="0"/>
                  <a:t>+A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1" dirty="0"/>
                          <m:t>C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in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 +ABC </a:t>
                </a:r>
                <a:r>
                  <a:rPr lang="en-US" baseline="-25000" dirty="0"/>
                  <a:t>in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  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= A⊕  B ⊕  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i="1" dirty="0"/>
                  <a:t> Carry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i="1" dirty="0"/>
                  <a:t>C</a:t>
                </a:r>
                <a:r>
                  <a:rPr lang="en-US" baseline="-25000" dirty="0"/>
                  <a:t> in</a:t>
                </a:r>
                <a:r>
                  <a:rPr lang="en-US" dirty="0"/>
                  <a:t> </a:t>
                </a:r>
                <a:r>
                  <a:rPr lang="en-US" b="1" i="1" dirty="0"/>
                  <a:t>+A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i="1" dirty="0"/>
                  <a:t>C</a:t>
                </a:r>
                <a:r>
                  <a:rPr lang="en-US" baseline="-25000" dirty="0"/>
                  <a:t> in</a:t>
                </a:r>
                <a:r>
                  <a:rPr lang="en-US" b="1" i="1" dirty="0"/>
                  <a:t> +AB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i="1" dirty="0"/>
                  <a:t> </a:t>
                </a:r>
                <a:r>
                  <a:rPr lang="en-US" baseline="-25000" dirty="0"/>
                  <a:t>in</a:t>
                </a:r>
                <a:r>
                  <a:rPr lang="en-US" dirty="0"/>
                  <a:t> </a:t>
                </a:r>
                <a:r>
                  <a:rPr lang="en-US" b="1" i="1" dirty="0"/>
                  <a:t>+ABC </a:t>
                </a:r>
                <a:r>
                  <a:rPr lang="en-US" baseline="-25000" dirty="0"/>
                  <a:t>in</a:t>
                </a:r>
                <a:r>
                  <a:rPr lang="en-US" b="1" i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i="1" dirty="0"/>
                  <a:t>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= AB+ (A⊕B  ). 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r>
                  <a:rPr lang="en-US" b="1" i="1" dirty="0"/>
                  <a:t>Final Full Adder Equation are:</a:t>
                </a:r>
              </a:p>
              <a:p>
                <a:endParaRPr lang="en-US" b="1" i="1" dirty="0"/>
              </a:p>
              <a:p>
                <a:r>
                  <a:rPr lang="en-US" b="1" i="1" dirty="0"/>
                  <a:t>Sum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= A⊕B ⊕C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i="1" dirty="0"/>
                  <a:t> Carry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= AB+ (A⊕B  ).Cin</a:t>
                </a:r>
              </a:p>
              <a:p>
                <a:endParaRPr lang="en-US" b="1" i="1" dirty="0">
                  <a:solidFill>
                    <a:srgbClr val="FF0000"/>
                  </a:solidFill>
                </a:endParaRP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r>
                  <a:rPr lang="en-US" b="1" i="1" dirty="0"/>
                  <a:t>Q/ Prove that :</a:t>
                </a:r>
              </a:p>
              <a:p>
                <a:r>
                  <a:rPr lang="en-US" b="1" i="1" dirty="0"/>
                  <a:t>Sum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i="1" dirty="0"/>
                  <a:t>C</a:t>
                </a:r>
                <a:r>
                  <a:rPr lang="en-US" baseline="-25000" dirty="0"/>
                  <a:t>in</a:t>
                </a:r>
                <a:r>
                  <a:rPr lang="en-US" dirty="0"/>
                  <a:t> </a:t>
                </a:r>
                <a:r>
                  <a:rPr lang="en-US" b="1" i="1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b="1" i="1" dirty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i="1" dirty="0"/>
                  <a:t> </a:t>
                </a:r>
                <a:r>
                  <a:rPr lang="en-US" baseline="-25000" dirty="0"/>
                  <a:t>in</a:t>
                </a:r>
                <a:r>
                  <a:rPr lang="en-US" dirty="0"/>
                  <a:t> </a:t>
                </a:r>
                <a:r>
                  <a:rPr lang="en-US" b="1" i="1" dirty="0"/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1" dirty="0"/>
                          <m:t>C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in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+ABC </a:t>
                </a:r>
                <a:r>
                  <a:rPr lang="en-US" baseline="-25000" dirty="0"/>
                  <a:t>in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= A⊕B ⊕C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i="1" dirty="0"/>
                  <a:t> Carry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i="1" dirty="0"/>
                  <a:t>C+A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i="1" dirty="0"/>
                  <a:t>C +AB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i="1" dirty="0"/>
                  <a:t> +ABC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= AB+ (A⊕B  ).C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b="1" i="1" dirty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68229"/>
                <a:ext cx="7992888" cy="5634619"/>
              </a:xfrm>
              <a:prstGeom prst="rect">
                <a:avLst/>
              </a:prstGeom>
              <a:blipFill rotWithShape="1">
                <a:blip r:embed="rId5"/>
                <a:stretch>
                  <a:fillRect l="-686" t="-27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2" y="1700808"/>
            <a:ext cx="3951528" cy="30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4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34"/>
    </mc:Choice>
    <mc:Fallback xmlns="">
      <p:transition spd="slow" advTm="103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914400" y="1143000"/>
            <a:ext cx="15478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</a:rPr>
              <a:t>Full-Adder</a:t>
            </a:r>
          </a:p>
        </p:txBody>
      </p:sp>
      <p:grpSp>
        <p:nvGrpSpPr>
          <p:cNvPr id="110644" name="Group 52"/>
          <p:cNvGrpSpPr>
            <a:grpSpLocks/>
          </p:cNvGrpSpPr>
          <p:nvPr/>
        </p:nvGrpSpPr>
        <p:grpSpPr bwMode="auto">
          <a:xfrm>
            <a:off x="4800600" y="1295400"/>
            <a:ext cx="3581400" cy="2190750"/>
            <a:chOff x="1028" y="2496"/>
            <a:chExt cx="2256" cy="1380"/>
          </a:xfrm>
        </p:grpSpPr>
        <p:graphicFrame>
          <p:nvGraphicFramePr>
            <p:cNvPr id="110625" name="Object 33"/>
            <p:cNvGraphicFramePr>
              <a:graphicFrameLocks noChangeAspect="1"/>
            </p:cNvGraphicFramePr>
            <p:nvPr/>
          </p:nvGraphicFramePr>
          <p:xfrm>
            <a:off x="1028" y="2496"/>
            <a:ext cx="2256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CorelDRAW" r:id="rId5" imgW="2134242" imgH="1305357" progId="CorelDRAW.Graphic.13">
                    <p:embed/>
                  </p:oleObj>
                </mc:Choice>
                <mc:Fallback>
                  <p:oleObj name="CorelDRAW" r:id="rId5" imgW="2134242" imgH="1305357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8" y="2496"/>
                          <a:ext cx="2256" cy="1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26" name="Text Box 34"/>
            <p:cNvSpPr txBox="1">
              <a:spLocks noChangeArrowheads="1"/>
            </p:cNvSpPr>
            <p:nvPr/>
          </p:nvSpPr>
          <p:spPr bwMode="auto">
            <a:xfrm>
              <a:off x="1228" y="259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A</a:t>
              </a:r>
            </a:p>
          </p:txBody>
        </p:sp>
        <p:sp>
          <p:nvSpPr>
            <p:cNvPr id="110627" name="Text Box 35"/>
            <p:cNvSpPr txBox="1">
              <a:spLocks noChangeArrowheads="1"/>
            </p:cNvSpPr>
            <p:nvPr/>
          </p:nvSpPr>
          <p:spPr bwMode="auto">
            <a:xfrm>
              <a:off x="1228" y="295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B</a:t>
              </a:r>
            </a:p>
          </p:txBody>
        </p:sp>
        <p:sp>
          <p:nvSpPr>
            <p:cNvPr id="110628" name="Text Box 36"/>
            <p:cNvSpPr txBox="1">
              <a:spLocks noChangeArrowheads="1"/>
            </p:cNvSpPr>
            <p:nvPr/>
          </p:nvSpPr>
          <p:spPr bwMode="auto">
            <a:xfrm>
              <a:off x="1392" y="249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sp>
          <p:nvSpPr>
            <p:cNvPr id="110629" name="Text Box 37"/>
            <p:cNvSpPr txBox="1">
              <a:spLocks noChangeArrowheads="1"/>
            </p:cNvSpPr>
            <p:nvPr/>
          </p:nvSpPr>
          <p:spPr bwMode="auto">
            <a:xfrm>
              <a:off x="1468" y="2956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C</a:t>
              </a:r>
              <a:r>
                <a:rPr lang="en-US" sz="1600" baseline="-25000">
                  <a:latin typeface="Arial" pitchFamily="34" charset="0"/>
                </a:rPr>
                <a:t>out</a:t>
              </a:r>
            </a:p>
          </p:txBody>
        </p:sp>
        <p:sp>
          <p:nvSpPr>
            <p:cNvPr id="110630" name="Text Box 38"/>
            <p:cNvSpPr txBox="1">
              <a:spLocks noChangeArrowheads="1"/>
            </p:cNvSpPr>
            <p:nvPr/>
          </p:nvSpPr>
          <p:spPr bwMode="auto">
            <a:xfrm>
              <a:off x="1564" y="257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10631" name="Group 39"/>
            <p:cNvGrpSpPr>
              <a:grpSpLocks/>
            </p:cNvGrpSpPr>
            <p:nvPr/>
          </p:nvGrpSpPr>
          <p:grpSpPr bwMode="auto">
            <a:xfrm>
              <a:off x="2072" y="2496"/>
              <a:ext cx="672" cy="672"/>
              <a:chOff x="2112" y="2496"/>
              <a:chExt cx="672" cy="672"/>
            </a:xfrm>
          </p:grpSpPr>
          <p:sp>
            <p:nvSpPr>
              <p:cNvPr id="110632" name="Text Box 40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0633" name="Text Box 41"/>
              <p:cNvSpPr txBox="1">
                <a:spLocks noChangeArrowheads="1"/>
              </p:cNvSpPr>
              <p:nvPr/>
            </p:nvSpPr>
            <p:spPr bwMode="auto">
              <a:xfrm>
                <a:off x="2112" y="295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110634" name="Text Box 42"/>
              <p:cNvSpPr txBox="1">
                <a:spLocks noChangeArrowheads="1"/>
              </p:cNvSpPr>
              <p:nvPr/>
            </p:nvSpPr>
            <p:spPr bwMode="auto">
              <a:xfrm>
                <a:off x="2276" y="2496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10635" name="Text Box 43"/>
              <p:cNvSpPr txBox="1">
                <a:spLocks noChangeArrowheads="1"/>
              </p:cNvSpPr>
              <p:nvPr/>
            </p:nvSpPr>
            <p:spPr bwMode="auto">
              <a:xfrm>
                <a:off x="2352" y="2956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out</a:t>
                </a:r>
              </a:p>
            </p:txBody>
          </p:sp>
          <p:sp>
            <p:nvSpPr>
              <p:cNvPr id="110636" name="Text Box 44"/>
              <p:cNvSpPr txBox="1">
                <a:spLocks noChangeArrowheads="1"/>
              </p:cNvSpPr>
              <p:nvPr/>
            </p:nvSpPr>
            <p:spPr bwMode="auto">
              <a:xfrm>
                <a:off x="2448" y="2572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</p:grpSp>
      </p:grpSp>
      <p:sp>
        <p:nvSpPr>
          <p:cNvPr id="110642" name="WordArt 50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Example</a:t>
            </a:r>
            <a:endParaRPr lang="ar-IQ" sz="28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0643" name="WordArt 51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Solution</a:t>
            </a:r>
            <a:endParaRPr lang="ar-IQ" sz="28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990600" y="2362200"/>
            <a:ext cx="434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the given inputs, determine the intermediate and final outputs of the full adder.</a:t>
            </a:r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4572000" y="1447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5181600" y="25717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4572000" y="20574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5943600" y="135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5943600" y="19304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0652" name="Text Box 60"/>
          <p:cNvSpPr txBox="1">
            <a:spLocks noChangeArrowheads="1"/>
          </p:cNvSpPr>
          <p:nvPr/>
        </p:nvSpPr>
        <p:spPr bwMode="auto">
          <a:xfrm>
            <a:off x="2362200" y="3581400"/>
            <a:ext cx="594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first half-adder has inputs of 1 and 0; therefore the Sum =1 and the Carry out = 0.</a:t>
            </a:r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>
            <a:off x="990600" y="44196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second half-adder has inputs of 1 and 1; therefore the Sum = 0 and the Carry out = 1.</a:t>
            </a:r>
          </a:p>
        </p:txBody>
      </p:sp>
      <p:sp>
        <p:nvSpPr>
          <p:cNvPr id="110655" name="Text Box 63"/>
          <p:cNvSpPr txBox="1">
            <a:spLocks noChangeArrowheads="1"/>
          </p:cNvSpPr>
          <p:nvPr/>
        </p:nvSpPr>
        <p:spPr bwMode="auto">
          <a:xfrm>
            <a:off x="990600" y="5273675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OR gate has inputs of 1 and 0, therefore the final carry out = 1.</a:t>
            </a:r>
          </a:p>
        </p:txBody>
      </p:sp>
      <p:sp>
        <p:nvSpPr>
          <p:cNvPr id="110656" name="Text Box 64"/>
          <p:cNvSpPr txBox="1">
            <a:spLocks noChangeArrowheads="1"/>
          </p:cNvSpPr>
          <p:nvPr/>
        </p:nvSpPr>
        <p:spPr bwMode="auto">
          <a:xfrm>
            <a:off x="7315200" y="19256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57" name="Text Box 65"/>
          <p:cNvSpPr txBox="1">
            <a:spLocks noChangeArrowheads="1"/>
          </p:cNvSpPr>
          <p:nvPr/>
        </p:nvSpPr>
        <p:spPr bwMode="auto">
          <a:xfrm>
            <a:off x="7315200" y="13160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0658" name="Text Box 66"/>
          <p:cNvSpPr txBox="1">
            <a:spLocks noChangeArrowheads="1"/>
          </p:cNvSpPr>
          <p:nvPr/>
        </p:nvSpPr>
        <p:spPr bwMode="auto">
          <a:xfrm>
            <a:off x="8153400" y="29670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7924800" y="1295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110660" name="Text Box 68"/>
          <p:cNvSpPr txBox="1">
            <a:spLocks noChangeArrowheads="1"/>
          </p:cNvSpPr>
          <p:nvPr/>
        </p:nvSpPr>
        <p:spPr bwMode="auto">
          <a:xfrm>
            <a:off x="8001000" y="2667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sz="16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22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81"/>
    </mc:Choice>
    <mc:Fallback xmlns="">
      <p:transition spd="slow" advTm="79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3" grpId="0" animBg="1"/>
      <p:bldP spid="110649" grpId="0"/>
      <p:bldP spid="110650" grpId="0"/>
      <p:bldP spid="110652" grpId="0"/>
      <p:bldP spid="110654" grpId="0"/>
      <p:bldP spid="110655" grpId="0"/>
      <p:bldP spid="110656" grpId="0"/>
      <p:bldP spid="110657" grpId="0"/>
      <p:bldP spid="110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914400" y="1143000"/>
            <a:ext cx="15478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</a:rPr>
              <a:t>Full-Adder</a:t>
            </a:r>
          </a:p>
        </p:txBody>
      </p:sp>
      <p:graphicFrame>
        <p:nvGraphicFramePr>
          <p:cNvPr id="112672" name="Object 32"/>
          <p:cNvGraphicFramePr>
            <a:graphicFrameLocks noChangeAspect="1"/>
          </p:cNvGraphicFramePr>
          <p:nvPr/>
        </p:nvGraphicFramePr>
        <p:xfrm>
          <a:off x="1371600" y="2971800"/>
          <a:ext cx="24288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CorelDRAW" r:id="rId4" imgW="1258664" imgH="1499453" progId="CorelDRAW.Graphic.13">
                  <p:embed/>
                </p:oleObj>
              </mc:Choice>
              <mc:Fallback>
                <p:oleObj name="CorelDRAW" r:id="rId4" imgW="1258664" imgH="1499453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24288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1447800" y="4886325"/>
            <a:ext cx="2133600" cy="277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12697" name="Group 57"/>
          <p:cNvGrpSpPr>
            <a:grpSpLocks/>
          </p:cNvGrpSpPr>
          <p:nvPr/>
        </p:nvGrpSpPr>
        <p:grpSpPr bwMode="auto">
          <a:xfrm>
            <a:off x="4114800" y="3581400"/>
            <a:ext cx="4114800" cy="2190750"/>
            <a:chOff x="2592" y="2256"/>
            <a:chExt cx="2592" cy="1380"/>
          </a:xfrm>
        </p:grpSpPr>
        <p:grpSp>
          <p:nvGrpSpPr>
            <p:cNvPr id="112674" name="Group 34"/>
            <p:cNvGrpSpPr>
              <a:grpSpLocks/>
            </p:cNvGrpSpPr>
            <p:nvPr/>
          </p:nvGrpSpPr>
          <p:grpSpPr bwMode="auto">
            <a:xfrm>
              <a:off x="2736" y="2256"/>
              <a:ext cx="2256" cy="1380"/>
              <a:chOff x="1028" y="2496"/>
              <a:chExt cx="2256" cy="1380"/>
            </a:xfrm>
          </p:grpSpPr>
          <p:graphicFrame>
            <p:nvGraphicFramePr>
              <p:cNvPr id="112675" name="Object 35"/>
              <p:cNvGraphicFramePr>
                <a:graphicFrameLocks noChangeAspect="1"/>
              </p:cNvGraphicFramePr>
              <p:nvPr/>
            </p:nvGraphicFramePr>
            <p:xfrm>
              <a:off x="1028" y="2496"/>
              <a:ext cx="2256" cy="13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5" name="CorelDRAW" r:id="rId6" imgW="2134242" imgH="1305357" progId="CorelDRAW.Graphic.13">
                      <p:embed/>
                    </p:oleObj>
                  </mc:Choice>
                  <mc:Fallback>
                    <p:oleObj name="CorelDRAW" r:id="rId6" imgW="2134242" imgH="1305357" progId="CorelDRAW.Graphic.1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8" y="2496"/>
                            <a:ext cx="2256" cy="13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676" name="Text Box 36"/>
              <p:cNvSpPr txBox="1">
                <a:spLocks noChangeArrowheads="1"/>
              </p:cNvSpPr>
              <p:nvPr/>
            </p:nvSpPr>
            <p:spPr bwMode="auto">
              <a:xfrm>
                <a:off x="1228" y="259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2677" name="Text Box 37"/>
              <p:cNvSpPr txBox="1">
                <a:spLocks noChangeArrowheads="1"/>
              </p:cNvSpPr>
              <p:nvPr/>
            </p:nvSpPr>
            <p:spPr bwMode="auto">
              <a:xfrm>
                <a:off x="1228" y="295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112678" name="Text Box 38"/>
              <p:cNvSpPr txBox="1">
                <a:spLocks noChangeArrowheads="1"/>
              </p:cNvSpPr>
              <p:nvPr/>
            </p:nvSpPr>
            <p:spPr bwMode="auto">
              <a:xfrm>
                <a:off x="1392" y="2496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12679" name="Text Box 39"/>
              <p:cNvSpPr txBox="1">
                <a:spLocks noChangeArrowheads="1"/>
              </p:cNvSpPr>
              <p:nvPr/>
            </p:nvSpPr>
            <p:spPr bwMode="auto">
              <a:xfrm>
                <a:off x="1468" y="2956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out</a:t>
                </a:r>
              </a:p>
            </p:txBody>
          </p:sp>
          <p:sp>
            <p:nvSpPr>
              <p:cNvPr id="112680" name="Text Box 40"/>
              <p:cNvSpPr txBox="1">
                <a:spLocks noChangeArrowheads="1"/>
              </p:cNvSpPr>
              <p:nvPr/>
            </p:nvSpPr>
            <p:spPr bwMode="auto">
              <a:xfrm>
                <a:off x="1564" y="2572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grpSp>
            <p:nvGrpSpPr>
              <p:cNvPr id="112681" name="Group 41"/>
              <p:cNvGrpSpPr>
                <a:grpSpLocks/>
              </p:cNvGrpSpPr>
              <p:nvPr/>
            </p:nvGrpSpPr>
            <p:grpSpPr bwMode="auto">
              <a:xfrm>
                <a:off x="2072" y="2496"/>
                <a:ext cx="672" cy="672"/>
                <a:chOff x="2112" y="2496"/>
                <a:chExt cx="672" cy="672"/>
              </a:xfrm>
            </p:grpSpPr>
            <p:sp>
              <p:nvSpPr>
                <p:cNvPr id="1126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112" y="259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i="1">
                      <a:latin typeface="Arial" pitchFamily="34" charset="0"/>
                    </a:rPr>
                    <a:t>A</a:t>
                  </a:r>
                </a:p>
              </p:txBody>
            </p:sp>
            <p:sp>
              <p:nvSpPr>
                <p:cNvPr id="11268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12" y="295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i="1">
                      <a:latin typeface="Arial" pitchFamily="34" charset="0"/>
                    </a:rPr>
                    <a:t>B</a:t>
                  </a:r>
                </a:p>
              </p:txBody>
            </p:sp>
            <p:sp>
              <p:nvSpPr>
                <p:cNvPr id="11268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276" y="2496"/>
                  <a:ext cx="24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>
                      <a:latin typeface="Symbol" pitchFamily="18" charset="2"/>
                    </a:rPr>
                    <a:t>S</a:t>
                  </a:r>
                </a:p>
              </p:txBody>
            </p:sp>
            <p:sp>
              <p:nvSpPr>
                <p:cNvPr id="11268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352" y="2956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i="1">
                      <a:latin typeface="Arial" pitchFamily="34" charset="0"/>
                    </a:rPr>
                    <a:t>C</a:t>
                  </a:r>
                  <a:r>
                    <a:rPr lang="en-US" sz="1600" baseline="-25000">
                      <a:latin typeface="Arial" pitchFamily="34" charset="0"/>
                    </a:rPr>
                    <a:t>out</a:t>
                  </a:r>
                </a:p>
              </p:txBody>
            </p:sp>
            <p:sp>
              <p:nvSpPr>
                <p:cNvPr id="11268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448" y="2572"/>
                  <a:ext cx="24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>
                      <a:latin typeface="Symbol" pitchFamily="18" charset="2"/>
                    </a:rPr>
                    <a:t>S</a:t>
                  </a:r>
                </a:p>
              </p:txBody>
            </p:sp>
          </p:grpSp>
        </p:grpSp>
        <p:sp>
          <p:nvSpPr>
            <p:cNvPr id="112687" name="Text Box 47"/>
            <p:cNvSpPr txBox="1">
              <a:spLocks noChangeArrowheads="1"/>
            </p:cNvSpPr>
            <p:nvPr/>
          </p:nvSpPr>
          <p:spPr bwMode="auto">
            <a:xfrm>
              <a:off x="2592" y="235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688" name="Text Box 48"/>
            <p:cNvSpPr txBox="1">
              <a:spLocks noChangeArrowheads="1"/>
            </p:cNvSpPr>
            <p:nvPr/>
          </p:nvSpPr>
          <p:spPr bwMode="auto">
            <a:xfrm>
              <a:off x="2976" y="3060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689" name="Text Box 49"/>
            <p:cNvSpPr txBox="1">
              <a:spLocks noChangeArrowheads="1"/>
            </p:cNvSpPr>
            <p:nvPr/>
          </p:nvSpPr>
          <p:spPr bwMode="auto">
            <a:xfrm>
              <a:off x="2592" y="273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2690" name="Text Box 50"/>
            <p:cNvSpPr txBox="1">
              <a:spLocks noChangeArrowheads="1"/>
            </p:cNvSpPr>
            <p:nvPr/>
          </p:nvSpPr>
          <p:spPr bwMode="auto">
            <a:xfrm>
              <a:off x="3456" y="229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691" name="Text Box 51"/>
            <p:cNvSpPr txBox="1">
              <a:spLocks noChangeArrowheads="1"/>
            </p:cNvSpPr>
            <p:nvPr/>
          </p:nvSpPr>
          <p:spPr bwMode="auto">
            <a:xfrm>
              <a:off x="3456" y="265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2692" name="Text Box 52"/>
            <p:cNvSpPr txBox="1">
              <a:spLocks noChangeArrowheads="1"/>
            </p:cNvSpPr>
            <p:nvPr/>
          </p:nvSpPr>
          <p:spPr bwMode="auto">
            <a:xfrm>
              <a:off x="4320" y="2653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693" name="Text Box 53"/>
            <p:cNvSpPr txBox="1">
              <a:spLocks noChangeArrowheads="1"/>
            </p:cNvSpPr>
            <p:nvPr/>
          </p:nvSpPr>
          <p:spPr bwMode="auto">
            <a:xfrm>
              <a:off x="4320" y="2269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2694" name="Text Box 54"/>
            <p:cNvSpPr txBox="1">
              <a:spLocks noChangeArrowheads="1"/>
            </p:cNvSpPr>
            <p:nvPr/>
          </p:nvSpPr>
          <p:spPr bwMode="auto">
            <a:xfrm>
              <a:off x="4848" y="3309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695" name="Text Box 55"/>
            <p:cNvSpPr txBox="1">
              <a:spLocks noChangeArrowheads="1"/>
            </p:cNvSpPr>
            <p:nvPr/>
          </p:nvSpPr>
          <p:spPr bwMode="auto">
            <a:xfrm>
              <a:off x="4704" y="2256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Sum</a:t>
              </a:r>
            </a:p>
          </p:txBody>
        </p:sp>
        <p:sp>
          <p:nvSpPr>
            <p:cNvPr id="112696" name="Text Box 56"/>
            <p:cNvSpPr txBox="1">
              <a:spLocks noChangeArrowheads="1"/>
            </p:cNvSpPr>
            <p:nvPr/>
          </p:nvSpPr>
          <p:spPr bwMode="auto">
            <a:xfrm>
              <a:off x="4752" y="3120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out</a:t>
              </a:r>
            </a:p>
          </p:txBody>
        </p:sp>
      </p:grpSp>
      <p:sp>
        <p:nvSpPr>
          <p:cNvPr id="112699" name="Text Box 59"/>
          <p:cNvSpPr txBox="1">
            <a:spLocks noChangeArrowheads="1"/>
          </p:cNvSpPr>
          <p:nvPr/>
        </p:nvSpPr>
        <p:spPr bwMode="auto">
          <a:xfrm>
            <a:off x="1219200" y="17526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Notice that the result from the previous example can be read directly on the truth table for a full adder.</a:t>
            </a:r>
          </a:p>
        </p:txBody>
      </p:sp>
    </p:spTree>
    <p:extLst>
      <p:ext uri="{BB962C8B-B14F-4D97-AF65-F5344CB8AC3E}">
        <p14:creationId xmlns:p14="http://schemas.microsoft.com/office/powerpoint/2010/main" val="30029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4"/>
    </mc:Choice>
    <mc:Fallback xmlns="">
      <p:transition spd="slow" advTm="2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GIGV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0" y="404664"/>
            <a:ext cx="813690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627784" y="1988840"/>
            <a:ext cx="432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627784" y="3212976"/>
            <a:ext cx="432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80112" y="3212975"/>
            <a:ext cx="432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34228" y="1844824"/>
            <a:ext cx="432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160008" y="1314365"/>
            <a:ext cx="432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160008" y="2746665"/>
            <a:ext cx="432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ar-IQ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4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10"/>
    </mc:Choice>
    <mc:Fallback xmlns="">
      <p:transition spd="slow" advTm="44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14400" y="1143000"/>
            <a:ext cx="207962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</a:rPr>
              <a:t>Parallel Adders</a:t>
            </a:r>
          </a:p>
        </p:txBody>
      </p: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1219200" y="1752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Full adders are combined into parallel adders that can add binary numbers with multiple bits. A 4-bit adder is shown.</a:t>
            </a:r>
          </a:p>
        </p:txBody>
      </p:sp>
      <p:grpSp>
        <p:nvGrpSpPr>
          <p:cNvPr id="114782" name="Group 94"/>
          <p:cNvGrpSpPr>
            <a:grpSpLocks/>
          </p:cNvGrpSpPr>
          <p:nvPr/>
        </p:nvGrpSpPr>
        <p:grpSpPr bwMode="auto">
          <a:xfrm>
            <a:off x="1676400" y="2438400"/>
            <a:ext cx="6032500" cy="2819400"/>
            <a:chOff x="1152" y="1920"/>
            <a:chExt cx="3800" cy="1776"/>
          </a:xfrm>
        </p:grpSpPr>
        <p:graphicFrame>
          <p:nvGraphicFramePr>
            <p:cNvPr id="114774" name="Object 86"/>
            <p:cNvGraphicFramePr>
              <a:graphicFrameLocks noChangeAspect="1"/>
            </p:cNvGraphicFramePr>
            <p:nvPr/>
          </p:nvGraphicFramePr>
          <p:xfrm>
            <a:off x="1376" y="2136"/>
            <a:ext cx="3280" cy="1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5" name="CorelDRAW" r:id="rId5" imgW="2642776" imgH="1108334" progId="CorelDRAW.Graphic.13">
                    <p:embed/>
                  </p:oleObj>
                </mc:Choice>
                <mc:Fallback>
                  <p:oleObj name="CorelDRAW" r:id="rId5" imgW="2642776" imgH="1108334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" y="2136"/>
                          <a:ext cx="3280" cy="1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4746" name="Group 58"/>
            <p:cNvGrpSpPr>
              <a:grpSpLocks/>
            </p:cNvGrpSpPr>
            <p:nvPr/>
          </p:nvGrpSpPr>
          <p:grpSpPr bwMode="auto">
            <a:xfrm>
              <a:off x="1480" y="2640"/>
              <a:ext cx="632" cy="576"/>
              <a:chOff x="1576" y="2400"/>
              <a:chExt cx="632" cy="576"/>
            </a:xfrm>
          </p:grpSpPr>
          <p:sp>
            <p:nvSpPr>
              <p:cNvPr id="114724" name="Text Box 36"/>
              <p:cNvSpPr txBox="1">
                <a:spLocks noChangeArrowheads="1"/>
              </p:cNvSpPr>
              <p:nvPr/>
            </p:nvSpPr>
            <p:spPr bwMode="auto">
              <a:xfrm>
                <a:off x="1584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4725" name="Text Box 37"/>
              <p:cNvSpPr txBox="1">
                <a:spLocks noChangeArrowheads="1"/>
              </p:cNvSpPr>
              <p:nvPr/>
            </p:nvSpPr>
            <p:spPr bwMode="auto">
              <a:xfrm>
                <a:off x="1776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114726" name="Text Box 38"/>
              <p:cNvSpPr txBox="1">
                <a:spLocks noChangeArrowheads="1"/>
              </p:cNvSpPr>
              <p:nvPr/>
            </p:nvSpPr>
            <p:spPr bwMode="auto">
              <a:xfrm>
                <a:off x="1968" y="276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14727" name="Text Box 39"/>
              <p:cNvSpPr txBox="1">
                <a:spLocks noChangeArrowheads="1"/>
              </p:cNvSpPr>
              <p:nvPr/>
            </p:nvSpPr>
            <p:spPr bwMode="auto">
              <a:xfrm>
                <a:off x="1576" y="276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out</a:t>
                </a:r>
              </a:p>
            </p:txBody>
          </p:sp>
          <p:sp>
            <p:nvSpPr>
              <p:cNvPr id="114745" name="Text Box 57"/>
              <p:cNvSpPr txBox="1">
                <a:spLocks noChangeArrowheads="1"/>
              </p:cNvSpPr>
              <p:nvPr/>
            </p:nvSpPr>
            <p:spPr bwMode="auto">
              <a:xfrm>
                <a:off x="1912" y="2400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in</a:t>
                </a:r>
              </a:p>
            </p:txBody>
          </p:sp>
        </p:grpSp>
        <p:grpSp>
          <p:nvGrpSpPr>
            <p:cNvPr id="114747" name="Group 59"/>
            <p:cNvGrpSpPr>
              <a:grpSpLocks/>
            </p:cNvGrpSpPr>
            <p:nvPr/>
          </p:nvGrpSpPr>
          <p:grpSpPr bwMode="auto">
            <a:xfrm>
              <a:off x="2296" y="2640"/>
              <a:ext cx="632" cy="576"/>
              <a:chOff x="1576" y="2400"/>
              <a:chExt cx="632" cy="576"/>
            </a:xfrm>
          </p:grpSpPr>
          <p:sp>
            <p:nvSpPr>
              <p:cNvPr id="114748" name="Text Box 60"/>
              <p:cNvSpPr txBox="1">
                <a:spLocks noChangeArrowheads="1"/>
              </p:cNvSpPr>
              <p:nvPr/>
            </p:nvSpPr>
            <p:spPr bwMode="auto">
              <a:xfrm>
                <a:off x="1584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4749" name="Text Box 61"/>
              <p:cNvSpPr txBox="1">
                <a:spLocks noChangeArrowheads="1"/>
              </p:cNvSpPr>
              <p:nvPr/>
            </p:nvSpPr>
            <p:spPr bwMode="auto">
              <a:xfrm>
                <a:off x="1776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114750" name="Text Box 62"/>
              <p:cNvSpPr txBox="1">
                <a:spLocks noChangeArrowheads="1"/>
              </p:cNvSpPr>
              <p:nvPr/>
            </p:nvSpPr>
            <p:spPr bwMode="auto">
              <a:xfrm>
                <a:off x="1968" y="276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14751" name="Text Box 63"/>
              <p:cNvSpPr txBox="1">
                <a:spLocks noChangeArrowheads="1"/>
              </p:cNvSpPr>
              <p:nvPr/>
            </p:nvSpPr>
            <p:spPr bwMode="auto">
              <a:xfrm>
                <a:off x="1576" y="276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out</a:t>
                </a:r>
              </a:p>
            </p:txBody>
          </p:sp>
          <p:sp>
            <p:nvSpPr>
              <p:cNvPr id="114752" name="Text Box 64"/>
              <p:cNvSpPr txBox="1">
                <a:spLocks noChangeArrowheads="1"/>
              </p:cNvSpPr>
              <p:nvPr/>
            </p:nvSpPr>
            <p:spPr bwMode="auto">
              <a:xfrm>
                <a:off x="1912" y="2400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in</a:t>
                </a:r>
              </a:p>
            </p:txBody>
          </p:sp>
        </p:grpSp>
        <p:grpSp>
          <p:nvGrpSpPr>
            <p:cNvPr id="114753" name="Group 65"/>
            <p:cNvGrpSpPr>
              <a:grpSpLocks/>
            </p:cNvGrpSpPr>
            <p:nvPr/>
          </p:nvGrpSpPr>
          <p:grpSpPr bwMode="auto">
            <a:xfrm>
              <a:off x="3112" y="2640"/>
              <a:ext cx="632" cy="576"/>
              <a:chOff x="1576" y="2400"/>
              <a:chExt cx="632" cy="576"/>
            </a:xfrm>
          </p:grpSpPr>
          <p:sp>
            <p:nvSpPr>
              <p:cNvPr id="114754" name="Text Box 66"/>
              <p:cNvSpPr txBox="1">
                <a:spLocks noChangeArrowheads="1"/>
              </p:cNvSpPr>
              <p:nvPr/>
            </p:nvSpPr>
            <p:spPr bwMode="auto">
              <a:xfrm>
                <a:off x="1584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4755" name="Text Box 67"/>
              <p:cNvSpPr txBox="1">
                <a:spLocks noChangeArrowheads="1"/>
              </p:cNvSpPr>
              <p:nvPr/>
            </p:nvSpPr>
            <p:spPr bwMode="auto">
              <a:xfrm>
                <a:off x="1776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114756" name="Text Box 68"/>
              <p:cNvSpPr txBox="1">
                <a:spLocks noChangeArrowheads="1"/>
              </p:cNvSpPr>
              <p:nvPr/>
            </p:nvSpPr>
            <p:spPr bwMode="auto">
              <a:xfrm>
                <a:off x="1968" y="276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14757" name="Text Box 69"/>
              <p:cNvSpPr txBox="1">
                <a:spLocks noChangeArrowheads="1"/>
              </p:cNvSpPr>
              <p:nvPr/>
            </p:nvSpPr>
            <p:spPr bwMode="auto">
              <a:xfrm>
                <a:off x="1576" y="276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out</a:t>
                </a:r>
              </a:p>
            </p:txBody>
          </p:sp>
          <p:sp>
            <p:nvSpPr>
              <p:cNvPr id="114758" name="Text Box 70"/>
              <p:cNvSpPr txBox="1">
                <a:spLocks noChangeArrowheads="1"/>
              </p:cNvSpPr>
              <p:nvPr/>
            </p:nvSpPr>
            <p:spPr bwMode="auto">
              <a:xfrm>
                <a:off x="1912" y="2400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in</a:t>
                </a:r>
              </a:p>
            </p:txBody>
          </p:sp>
        </p:grpSp>
        <p:grpSp>
          <p:nvGrpSpPr>
            <p:cNvPr id="114759" name="Group 71"/>
            <p:cNvGrpSpPr>
              <a:grpSpLocks/>
            </p:cNvGrpSpPr>
            <p:nvPr/>
          </p:nvGrpSpPr>
          <p:grpSpPr bwMode="auto">
            <a:xfrm>
              <a:off x="3928" y="2640"/>
              <a:ext cx="632" cy="576"/>
              <a:chOff x="1576" y="2400"/>
              <a:chExt cx="632" cy="576"/>
            </a:xfrm>
          </p:grpSpPr>
          <p:sp>
            <p:nvSpPr>
              <p:cNvPr id="114760" name="Text Box 72"/>
              <p:cNvSpPr txBox="1">
                <a:spLocks noChangeArrowheads="1"/>
              </p:cNvSpPr>
              <p:nvPr/>
            </p:nvSpPr>
            <p:spPr bwMode="auto">
              <a:xfrm>
                <a:off x="1584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4761" name="Text Box 73"/>
              <p:cNvSpPr txBox="1">
                <a:spLocks noChangeArrowheads="1"/>
              </p:cNvSpPr>
              <p:nvPr/>
            </p:nvSpPr>
            <p:spPr bwMode="auto">
              <a:xfrm>
                <a:off x="1776" y="240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114762" name="Text Box 74"/>
              <p:cNvSpPr txBox="1">
                <a:spLocks noChangeArrowheads="1"/>
              </p:cNvSpPr>
              <p:nvPr/>
            </p:nvSpPr>
            <p:spPr bwMode="auto">
              <a:xfrm>
                <a:off x="1968" y="276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14763" name="Text Box 75"/>
              <p:cNvSpPr txBox="1">
                <a:spLocks noChangeArrowheads="1"/>
              </p:cNvSpPr>
              <p:nvPr/>
            </p:nvSpPr>
            <p:spPr bwMode="auto">
              <a:xfrm>
                <a:off x="1576" y="276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out</a:t>
                </a:r>
              </a:p>
            </p:txBody>
          </p:sp>
          <p:sp>
            <p:nvSpPr>
              <p:cNvPr id="114764" name="Text Box 76"/>
              <p:cNvSpPr txBox="1">
                <a:spLocks noChangeArrowheads="1"/>
              </p:cNvSpPr>
              <p:nvPr/>
            </p:nvSpPr>
            <p:spPr bwMode="auto">
              <a:xfrm>
                <a:off x="1912" y="2400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latin typeface="Arial" pitchFamily="34" charset="0"/>
                  </a:rPr>
                  <a:t>C</a:t>
                </a:r>
                <a:r>
                  <a:rPr lang="en-US" sz="1600" baseline="-25000">
                    <a:latin typeface="Arial" pitchFamily="34" charset="0"/>
                  </a:rPr>
                  <a:t>in</a:t>
                </a:r>
              </a:p>
            </p:txBody>
          </p:sp>
        </p:grpSp>
        <p:sp>
          <p:nvSpPr>
            <p:cNvPr id="114766" name="Text Box 78"/>
            <p:cNvSpPr txBox="1">
              <a:spLocks noChangeArrowheads="1"/>
            </p:cNvSpPr>
            <p:nvPr/>
          </p:nvSpPr>
          <p:spPr bwMode="auto">
            <a:xfrm>
              <a:off x="3905" y="1920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1</a:t>
              </a: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   </a:t>
              </a: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14768" name="Text Box 80"/>
            <p:cNvSpPr txBox="1">
              <a:spLocks noChangeArrowheads="1"/>
            </p:cNvSpPr>
            <p:nvPr/>
          </p:nvSpPr>
          <p:spPr bwMode="auto">
            <a:xfrm>
              <a:off x="4368" y="3484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sz="16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14769" name="Text Box 81"/>
            <p:cNvSpPr txBox="1">
              <a:spLocks noChangeArrowheads="1"/>
            </p:cNvSpPr>
            <p:nvPr/>
          </p:nvSpPr>
          <p:spPr bwMode="auto">
            <a:xfrm>
              <a:off x="4608" y="235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14771" name="Text Box 83"/>
            <p:cNvSpPr txBox="1">
              <a:spLocks noChangeArrowheads="1"/>
            </p:cNvSpPr>
            <p:nvPr/>
          </p:nvSpPr>
          <p:spPr bwMode="auto">
            <a:xfrm>
              <a:off x="3504" y="3484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sz="1600" baseline="-25000">
                  <a:solidFill>
                    <a:srgbClr val="FF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14772" name="Text Box 84"/>
            <p:cNvSpPr txBox="1">
              <a:spLocks noChangeArrowheads="1"/>
            </p:cNvSpPr>
            <p:nvPr/>
          </p:nvSpPr>
          <p:spPr bwMode="auto">
            <a:xfrm>
              <a:off x="2688" y="3484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sz="1600" baseline="-25000">
                  <a:solidFill>
                    <a:srgbClr val="FF0000"/>
                  </a:solidFill>
                  <a:latin typeface="Symbol" pitchFamily="18" charset="2"/>
                </a:rPr>
                <a:t>3</a:t>
              </a:r>
            </a:p>
          </p:txBody>
        </p:sp>
        <p:sp>
          <p:nvSpPr>
            <p:cNvPr id="114773" name="Text Box 85"/>
            <p:cNvSpPr txBox="1">
              <a:spLocks noChangeArrowheads="1"/>
            </p:cNvSpPr>
            <p:nvPr/>
          </p:nvSpPr>
          <p:spPr bwMode="auto">
            <a:xfrm>
              <a:off x="1872" y="3484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sz="1600" baseline="-25000">
                  <a:solidFill>
                    <a:srgbClr val="FF0000"/>
                  </a:solidFill>
                  <a:latin typeface="Symbol" pitchFamily="18" charset="2"/>
                </a:rPr>
                <a:t>4</a:t>
              </a:r>
            </a:p>
          </p:txBody>
        </p:sp>
        <p:sp>
          <p:nvSpPr>
            <p:cNvPr id="114775" name="Text Box 87"/>
            <p:cNvSpPr txBox="1">
              <a:spLocks noChangeArrowheads="1"/>
            </p:cNvSpPr>
            <p:nvPr/>
          </p:nvSpPr>
          <p:spPr bwMode="auto">
            <a:xfrm>
              <a:off x="3928" y="3360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14776" name="Text Box 88"/>
            <p:cNvSpPr txBox="1">
              <a:spLocks noChangeArrowheads="1"/>
            </p:cNvSpPr>
            <p:nvPr/>
          </p:nvSpPr>
          <p:spPr bwMode="auto">
            <a:xfrm>
              <a:off x="3120" y="3360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14777" name="Text Box 89"/>
            <p:cNvSpPr txBox="1">
              <a:spLocks noChangeArrowheads="1"/>
            </p:cNvSpPr>
            <p:nvPr/>
          </p:nvSpPr>
          <p:spPr bwMode="auto">
            <a:xfrm>
              <a:off x="2312" y="3360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14778" name="Text Box 90"/>
            <p:cNvSpPr txBox="1">
              <a:spLocks noChangeArrowheads="1"/>
            </p:cNvSpPr>
            <p:nvPr/>
          </p:nvSpPr>
          <p:spPr bwMode="auto">
            <a:xfrm>
              <a:off x="1152" y="3264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14779" name="Text Box 91"/>
            <p:cNvSpPr txBox="1">
              <a:spLocks noChangeArrowheads="1"/>
            </p:cNvSpPr>
            <p:nvPr/>
          </p:nvSpPr>
          <p:spPr bwMode="auto">
            <a:xfrm>
              <a:off x="3072" y="1920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2</a:t>
              </a: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   </a:t>
              </a: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14780" name="Text Box 92"/>
            <p:cNvSpPr txBox="1">
              <a:spLocks noChangeArrowheads="1"/>
            </p:cNvSpPr>
            <p:nvPr/>
          </p:nvSpPr>
          <p:spPr bwMode="auto">
            <a:xfrm>
              <a:off x="2239" y="1920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   </a:t>
              </a: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14781" name="Text Box 93"/>
            <p:cNvSpPr txBox="1">
              <a:spLocks noChangeArrowheads="1"/>
            </p:cNvSpPr>
            <p:nvPr/>
          </p:nvSpPr>
          <p:spPr bwMode="auto">
            <a:xfrm>
              <a:off x="1406" y="1920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4</a:t>
              </a: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   </a:t>
              </a: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1600" baseline="-25000">
                  <a:solidFill>
                    <a:srgbClr val="FF0000"/>
                  </a:solidFill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114783" name="Text Box 95"/>
          <p:cNvSpPr txBox="1">
            <a:spLocks noChangeArrowheads="1"/>
          </p:cNvSpPr>
          <p:nvPr/>
        </p:nvSpPr>
        <p:spPr bwMode="auto">
          <a:xfrm>
            <a:off x="1066800" y="53340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output carry (</a:t>
            </a:r>
            <a:r>
              <a:rPr lang="en-US" sz="2000" i="1"/>
              <a:t>C</a:t>
            </a:r>
            <a:r>
              <a:rPr lang="en-US" sz="2000" baseline="-25000"/>
              <a:t>4</a:t>
            </a:r>
            <a:r>
              <a:rPr lang="en-US" sz="2000"/>
              <a:t>) is not ready until it propagates through all of the full adders. This is called </a:t>
            </a:r>
            <a:r>
              <a:rPr lang="en-US" sz="2000" i="1"/>
              <a:t>ripple carry</a:t>
            </a:r>
            <a:r>
              <a:rPr lang="en-US" sz="2000"/>
              <a:t>, delaying the addition process.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52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78"/>
    </mc:Choice>
    <mc:Fallback xmlns="">
      <p:transition spd="slow" advTm="153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GIGV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38"/>
    </mc:Choice>
    <mc:Fallback xmlns="">
      <p:transition spd="slow" advTm="5463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0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4"/>
    </mc:Choice>
    <mc:Fallback xmlns="">
      <p:transition spd="slow" advTm="5491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GIGV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16"/>
    </mc:Choice>
    <mc:Fallback xmlns="">
      <p:transition spd="slow" advTm="481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914400" y="1143000"/>
            <a:ext cx="207962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</a:rPr>
              <a:t>Parallel Adders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143000" y="16764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logic symbol for a 4-bit parallel adder is shown. This 4-bit adder includes a carry in (labeled (</a:t>
            </a:r>
            <a:r>
              <a:rPr lang="en-US" sz="2000" i="1"/>
              <a:t>C</a:t>
            </a:r>
            <a:r>
              <a:rPr lang="en-US" sz="2000" baseline="-25000"/>
              <a:t>0</a:t>
            </a:r>
            <a:r>
              <a:rPr lang="en-US" sz="2000"/>
              <a:t>) and a Carry out (labeled </a:t>
            </a:r>
            <a:r>
              <a:rPr lang="en-US" sz="2000" i="1"/>
              <a:t>C</a:t>
            </a:r>
            <a:r>
              <a:rPr lang="en-US" sz="2000" baseline="-25000"/>
              <a:t>4</a:t>
            </a:r>
            <a:r>
              <a:rPr lang="en-US" sz="2000"/>
              <a:t>).</a:t>
            </a:r>
          </a:p>
        </p:txBody>
      </p:sp>
      <p:sp>
        <p:nvSpPr>
          <p:cNvPr id="116793" name="Text Box 57"/>
          <p:cNvSpPr txBox="1">
            <a:spLocks noChangeArrowheads="1"/>
          </p:cNvSpPr>
          <p:nvPr/>
        </p:nvSpPr>
        <p:spPr bwMode="auto">
          <a:xfrm>
            <a:off x="1219200" y="5105400"/>
            <a:ext cx="731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74LS283 is an example. It features </a:t>
            </a:r>
            <a:r>
              <a:rPr lang="en-US" sz="2000" i="1"/>
              <a:t>look-ahead carry</a:t>
            </a:r>
            <a:r>
              <a:rPr lang="en-US" sz="2000"/>
              <a:t>, which adds logic to minimize the output carry delay. For the 74LS283, the maximum delay to the output carry is 17 ns. </a:t>
            </a:r>
          </a:p>
        </p:txBody>
      </p:sp>
      <p:grpSp>
        <p:nvGrpSpPr>
          <p:cNvPr id="116796" name="Group 60"/>
          <p:cNvGrpSpPr>
            <a:grpSpLocks/>
          </p:cNvGrpSpPr>
          <p:nvPr/>
        </p:nvGrpSpPr>
        <p:grpSpPr bwMode="auto">
          <a:xfrm>
            <a:off x="2590800" y="2438400"/>
            <a:ext cx="4648200" cy="2614613"/>
            <a:chOff x="1632" y="1536"/>
            <a:chExt cx="2928" cy="1647"/>
          </a:xfrm>
        </p:grpSpPr>
        <p:sp>
          <p:nvSpPr>
            <p:cNvPr id="116781" name="Text Box 45"/>
            <p:cNvSpPr txBox="1">
              <a:spLocks noChangeArrowheads="1"/>
            </p:cNvSpPr>
            <p:nvPr/>
          </p:nvSpPr>
          <p:spPr bwMode="auto">
            <a:xfrm>
              <a:off x="1632" y="1824"/>
              <a:ext cx="73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66"/>
                  </a:solidFill>
                </a:rPr>
                <a:t>Binary number </a:t>
              </a:r>
              <a:r>
                <a:rPr lang="en-US" sz="1600" i="1">
                  <a:solidFill>
                    <a:srgbClr val="FF0066"/>
                  </a:solidFill>
                </a:rPr>
                <a:t>A</a:t>
              </a:r>
            </a:p>
          </p:txBody>
        </p:sp>
        <p:sp>
          <p:nvSpPr>
            <p:cNvPr id="116782" name="Text Box 46"/>
            <p:cNvSpPr txBox="1">
              <a:spLocks noChangeArrowheads="1"/>
            </p:cNvSpPr>
            <p:nvPr/>
          </p:nvSpPr>
          <p:spPr bwMode="auto">
            <a:xfrm>
              <a:off x="1632" y="2370"/>
              <a:ext cx="73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66"/>
                  </a:solidFill>
                </a:rPr>
                <a:t>Binary number </a:t>
              </a:r>
              <a:r>
                <a:rPr lang="en-US" sz="1600" i="1">
                  <a:solidFill>
                    <a:srgbClr val="FF0066"/>
                  </a:solidFill>
                </a:rPr>
                <a:t>B</a:t>
              </a:r>
            </a:p>
          </p:txBody>
        </p:sp>
        <p:sp>
          <p:nvSpPr>
            <p:cNvPr id="116783" name="Text Box 47"/>
            <p:cNvSpPr txBox="1">
              <a:spLocks noChangeArrowheads="1"/>
            </p:cNvSpPr>
            <p:nvPr/>
          </p:nvSpPr>
          <p:spPr bwMode="auto">
            <a:xfrm>
              <a:off x="2016" y="2802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66"/>
                  </a:solidFill>
                </a:rPr>
                <a:t>Input carry</a:t>
              </a:r>
              <a:endParaRPr lang="en-US" sz="1600" i="1">
                <a:solidFill>
                  <a:srgbClr val="FF0066"/>
                </a:solidFill>
              </a:endParaRPr>
            </a:p>
          </p:txBody>
        </p:sp>
        <p:sp>
          <p:nvSpPr>
            <p:cNvPr id="116784" name="Text Box 48"/>
            <p:cNvSpPr txBox="1">
              <a:spLocks noChangeArrowheads="1"/>
            </p:cNvSpPr>
            <p:nvPr/>
          </p:nvSpPr>
          <p:spPr bwMode="auto">
            <a:xfrm>
              <a:off x="3984" y="1824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66"/>
                  </a:solidFill>
                </a:rPr>
                <a:t>4-bit sum</a:t>
              </a:r>
              <a:endParaRPr lang="en-US" sz="1600" i="1">
                <a:solidFill>
                  <a:srgbClr val="FF0066"/>
                </a:solidFill>
              </a:endParaRPr>
            </a:p>
          </p:txBody>
        </p:sp>
        <p:sp>
          <p:nvSpPr>
            <p:cNvPr id="116785" name="Text Box 49"/>
            <p:cNvSpPr txBox="1">
              <a:spLocks noChangeArrowheads="1"/>
            </p:cNvSpPr>
            <p:nvPr/>
          </p:nvSpPr>
          <p:spPr bwMode="auto">
            <a:xfrm>
              <a:off x="3840" y="2802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66"/>
                  </a:solidFill>
                </a:rPr>
                <a:t>Output carry</a:t>
              </a:r>
              <a:endParaRPr lang="en-US" sz="1600" i="1">
                <a:solidFill>
                  <a:srgbClr val="FF0066"/>
                </a:solidFill>
              </a:endParaRPr>
            </a:p>
          </p:txBody>
        </p:sp>
        <p:graphicFrame>
          <p:nvGraphicFramePr>
            <p:cNvPr id="116780" name="Object 44"/>
            <p:cNvGraphicFramePr>
              <a:graphicFrameLocks noChangeAspect="1"/>
            </p:cNvGraphicFramePr>
            <p:nvPr/>
          </p:nvGraphicFramePr>
          <p:xfrm>
            <a:off x="2304" y="1536"/>
            <a:ext cx="1689" cy="1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9" name="CorelDRAW" r:id="rId5" imgW="1705917" imgH="1663639" progId="CorelDRAW.Graphic.13">
                    <p:embed/>
                  </p:oleObj>
                </mc:Choice>
                <mc:Fallback>
                  <p:oleObj name="CorelDRAW" r:id="rId5" imgW="1705917" imgH="1663639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536"/>
                          <a:ext cx="1689" cy="1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86" name="Text Box 50"/>
            <p:cNvSpPr txBox="1">
              <a:spLocks noChangeArrowheads="1"/>
            </p:cNvSpPr>
            <p:nvPr/>
          </p:nvSpPr>
          <p:spPr bwMode="auto">
            <a:xfrm>
              <a:off x="2688" y="1676"/>
              <a:ext cx="336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1</a:t>
              </a:r>
            </a:p>
            <a:p>
              <a:r>
                <a:rPr lang="en-US" sz="1400"/>
                <a:t>2</a:t>
              </a:r>
            </a:p>
            <a:p>
              <a:r>
                <a:rPr lang="en-US" sz="1400"/>
                <a:t>3</a:t>
              </a:r>
            </a:p>
            <a:p>
              <a:r>
                <a:rPr lang="en-US" sz="1400"/>
                <a:t>4</a:t>
              </a:r>
            </a:p>
          </p:txBody>
        </p:sp>
        <p:sp>
          <p:nvSpPr>
            <p:cNvPr id="116787" name="Text Box 51"/>
            <p:cNvSpPr txBox="1">
              <a:spLocks noChangeArrowheads="1"/>
            </p:cNvSpPr>
            <p:nvPr/>
          </p:nvSpPr>
          <p:spPr bwMode="auto">
            <a:xfrm>
              <a:off x="3426" y="1697"/>
              <a:ext cx="336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1</a:t>
              </a:r>
            </a:p>
            <a:p>
              <a:r>
                <a:rPr lang="en-US" sz="1400"/>
                <a:t>2</a:t>
              </a:r>
            </a:p>
            <a:p>
              <a:r>
                <a:rPr lang="en-US" sz="1400"/>
                <a:t>3</a:t>
              </a:r>
            </a:p>
            <a:p>
              <a:r>
                <a:rPr lang="en-US" sz="1400"/>
                <a:t>4</a:t>
              </a:r>
            </a:p>
          </p:txBody>
        </p:sp>
        <p:sp>
          <p:nvSpPr>
            <p:cNvPr id="116788" name="Text Box 52"/>
            <p:cNvSpPr txBox="1">
              <a:spLocks noChangeArrowheads="1"/>
            </p:cNvSpPr>
            <p:nvPr/>
          </p:nvSpPr>
          <p:spPr bwMode="auto">
            <a:xfrm>
              <a:off x="2688" y="2242"/>
              <a:ext cx="336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1</a:t>
              </a:r>
            </a:p>
            <a:p>
              <a:r>
                <a:rPr lang="en-US" sz="1400"/>
                <a:t>2</a:t>
              </a:r>
            </a:p>
            <a:p>
              <a:r>
                <a:rPr lang="en-US" sz="1400"/>
                <a:t>3</a:t>
              </a:r>
            </a:p>
            <a:p>
              <a:r>
                <a:rPr lang="en-US" sz="1400"/>
                <a:t>4</a:t>
              </a:r>
            </a:p>
          </p:txBody>
        </p:sp>
        <p:sp>
          <p:nvSpPr>
            <p:cNvPr id="116789" name="Text Box 53"/>
            <p:cNvSpPr txBox="1">
              <a:spLocks noChangeArrowheads="1"/>
            </p:cNvSpPr>
            <p:nvPr/>
          </p:nvSpPr>
          <p:spPr bwMode="auto">
            <a:xfrm>
              <a:off x="2688" y="2880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C</a:t>
              </a:r>
              <a:r>
                <a:rPr lang="en-US" sz="1600" baseline="-25000"/>
                <a:t>0</a:t>
              </a:r>
              <a:endParaRPr lang="en-US" sz="1600" i="1"/>
            </a:p>
          </p:txBody>
        </p:sp>
        <p:sp>
          <p:nvSpPr>
            <p:cNvPr id="116790" name="Text Box 54"/>
            <p:cNvSpPr txBox="1">
              <a:spLocks noChangeArrowheads="1"/>
            </p:cNvSpPr>
            <p:nvPr/>
          </p:nvSpPr>
          <p:spPr bwMode="auto">
            <a:xfrm>
              <a:off x="3360" y="2880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C</a:t>
              </a:r>
              <a:r>
                <a:rPr lang="en-US" sz="1600" baseline="-25000"/>
                <a:t>4</a:t>
              </a:r>
              <a:endParaRPr lang="en-US" sz="1600" i="1"/>
            </a:p>
          </p:txBody>
        </p:sp>
        <p:sp>
          <p:nvSpPr>
            <p:cNvPr id="116794" name="Text Box 58"/>
            <p:cNvSpPr txBox="1">
              <a:spLocks noChangeArrowheads="1"/>
            </p:cNvSpPr>
            <p:nvPr/>
          </p:nvSpPr>
          <p:spPr bwMode="auto">
            <a:xfrm>
              <a:off x="3072" y="153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Symbol" pitchFamily="18" charset="2"/>
                </a:rPr>
                <a:t>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909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56"/>
    </mc:Choice>
    <mc:Fallback xmlns="">
      <p:transition spd="slow" advTm="2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GIGV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52"/>
    </mc:Choice>
    <mc:Fallback xmlns="">
      <p:transition spd="slow" advTm="789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main types</a:t>
            </a:r>
            <a:endParaRPr lang="ar-IQ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Digital system  may be </a:t>
            </a:r>
            <a:r>
              <a:rPr lang="en-US" dirty="0">
                <a:solidFill>
                  <a:srgbClr val="FF0000"/>
                </a:solidFill>
              </a:rPr>
              <a:t>combinational</a:t>
            </a:r>
            <a:r>
              <a:rPr lang="en-US" dirty="0"/>
              <a:t> (H.A, F.A , H.S, F.S, Encoder , decoder, Multipliexer , Demultipliexer, Comparator.......etc) or </a:t>
            </a:r>
            <a:r>
              <a:rPr lang="en-US" dirty="0">
                <a:solidFill>
                  <a:srgbClr val="FF0000"/>
                </a:solidFill>
              </a:rPr>
              <a:t>sequential</a:t>
            </a:r>
            <a:r>
              <a:rPr lang="en-US" dirty="0"/>
              <a:t>( Flip- Flops, registers,counters....etc). </a:t>
            </a:r>
          </a:p>
          <a:p>
            <a:pPr algn="just"/>
            <a:r>
              <a:rPr lang="en-US" dirty="0"/>
              <a:t>A </a:t>
            </a:r>
            <a:r>
              <a:rPr lang="en-US" i="1" dirty="0"/>
              <a:t>combinational circuit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a circuit that the output at any time is  depended only on the present inputs</a:t>
            </a:r>
            <a:r>
              <a:rPr lang="en-US" dirty="0"/>
              <a:t> where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is dependet on past and present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 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The logical function performed by a combinational circuit is fully defined by </a:t>
            </a:r>
            <a:r>
              <a:rPr lang="en-US" dirty="0">
                <a:solidFill>
                  <a:srgbClr val="7030A0"/>
                </a:solidFill>
              </a:rPr>
              <a:t>a set of Boolean expressions.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2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53"/>
    </mc:Choice>
    <mc:Fallback xmlns="">
      <p:transition spd="slow" advTm="7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GIGVI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4875"/>
            <a:ext cx="7344816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69"/>
    </mc:Choice>
    <mc:Fallback xmlns="">
      <p:transition spd="slow" advTm="5166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15"/>
            <a:ext cx="9144000" cy="672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5"/>
    </mc:Choice>
    <mc:Fallback xmlns="">
      <p:transition spd="slow" advTm="386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93"/>
    </mc:Choice>
    <mc:Fallback xmlns="">
      <p:transition spd="slow" advTm="6029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6"/>
            <a:ext cx="9144000" cy="68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6"/>
    </mc:Choice>
    <mc:Fallback xmlns="">
      <p:transition spd="slow" advTm="5427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95"/>
    </mc:Choice>
    <mc:Fallback xmlns="">
      <p:transition spd="slow" advTm="2065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Combinational v.s Sequential Circuits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! Combinational circuits:</a:t>
            </a:r>
          </a:p>
          <a:p>
            <a:pPr marL="0" indent="0">
              <a:buNone/>
            </a:pPr>
            <a:r>
              <a:rPr lang="en-US" dirty="0"/>
              <a:t>1) Consist of </a:t>
            </a:r>
            <a:r>
              <a:rPr lang="en-US" b="1" dirty="0"/>
              <a:t>logic gates </a:t>
            </a:r>
            <a:r>
              <a:rPr lang="en-US" dirty="0"/>
              <a:t>only</a:t>
            </a:r>
          </a:p>
          <a:p>
            <a:pPr marL="0" indent="0">
              <a:buNone/>
            </a:pPr>
            <a:r>
              <a:rPr lang="en-US" dirty="0"/>
              <a:t>2) Outputs are determined from the present values of inputs</a:t>
            </a:r>
          </a:p>
          <a:p>
            <a:pPr marL="0" indent="0">
              <a:buNone/>
            </a:pPr>
            <a:r>
              <a:rPr lang="en-US" dirty="0"/>
              <a:t> 3)Operations can be specified by a set of Boolean functions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! Sequential circuits:</a:t>
            </a:r>
          </a:p>
          <a:p>
            <a:pPr marL="0" indent="0">
              <a:buNone/>
            </a:pPr>
            <a:r>
              <a:rPr lang="en-US" dirty="0"/>
              <a:t>1) Consist of </a:t>
            </a:r>
            <a:r>
              <a:rPr lang="en-US" b="1" dirty="0"/>
              <a:t>logic gates </a:t>
            </a:r>
            <a:r>
              <a:rPr lang="en-US" dirty="0"/>
              <a:t>and </a:t>
            </a:r>
            <a:r>
              <a:rPr lang="en-US" b="1" dirty="0"/>
              <a:t>storage elements</a:t>
            </a:r>
          </a:p>
          <a:p>
            <a:pPr marL="0" indent="0">
              <a:buNone/>
            </a:pPr>
            <a:r>
              <a:rPr lang="en-US" dirty="0"/>
              <a:t>2)Outputs are a function of the inputs and the state of the storage elementsDepend not only on present inputs, but also on past values</a:t>
            </a:r>
          </a:p>
          <a:p>
            <a:pPr marL="0" indent="0">
              <a:buNone/>
            </a:pPr>
            <a:r>
              <a:rPr lang="en-US" dirty="0"/>
              <a:t> 3)Circuit behavior must be specified by a time sequence of</a:t>
            </a:r>
          </a:p>
          <a:p>
            <a:pPr marL="0" indent="0">
              <a:buNone/>
            </a:pPr>
            <a:r>
              <a:rPr lang="en-US" dirty="0"/>
              <a:t>inputs and internal states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781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43"/>
    </mc:Choice>
    <mc:Fallback xmlns="">
      <p:transition spd="slow" advTm="591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6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8"/>
    </mc:Choice>
    <mc:Fallback xmlns="">
      <p:transition spd="slow" advTm="372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" y="114300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7"/>
    </mc:Choice>
    <mc:Fallback xmlns="">
      <p:transition spd="slow" advTm="313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Adder Subtractor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6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2"/>
    </mc:Choice>
    <mc:Fallback xmlns="">
      <p:transition spd="slow" advTm="407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914400" y="1752600"/>
            <a:ext cx="533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Basic rules of binary addition are performed by a </a:t>
            </a:r>
            <a:r>
              <a:rPr lang="en-US" sz="2000" b="1"/>
              <a:t>half adder</a:t>
            </a:r>
            <a:r>
              <a:rPr lang="en-US" sz="2000"/>
              <a:t>, which has two binary inputs (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) and two binary outputs (Carry out and Sum). 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914400" y="1143000"/>
            <a:ext cx="1923925" cy="369332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Half-Adder(H.A)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914400" y="28194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The inputs and outputs can be summarized on a truth table.</a:t>
            </a:r>
          </a:p>
        </p:txBody>
      </p:sp>
      <p:grpSp>
        <p:nvGrpSpPr>
          <p:cNvPr id="3123" name="Group 51"/>
          <p:cNvGrpSpPr>
            <a:grpSpLocks/>
          </p:cNvGrpSpPr>
          <p:nvPr/>
        </p:nvGrpSpPr>
        <p:grpSpPr bwMode="auto">
          <a:xfrm>
            <a:off x="3581400" y="4159250"/>
            <a:ext cx="2438400" cy="1250950"/>
            <a:chOff x="2256" y="2620"/>
            <a:chExt cx="1536" cy="788"/>
          </a:xfrm>
        </p:grpSpPr>
        <p:graphicFrame>
          <p:nvGraphicFramePr>
            <p:cNvPr id="3106" name="Object 34"/>
            <p:cNvGraphicFramePr>
              <a:graphicFrameLocks noChangeAspect="1"/>
            </p:cNvGraphicFramePr>
            <p:nvPr/>
          </p:nvGraphicFramePr>
          <p:xfrm>
            <a:off x="2448" y="2640"/>
            <a:ext cx="816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" name="CorelDRAW" r:id="rId5" imgW="744354" imgH="636910" progId="CorelDRAW.Graphic.13">
                    <p:embed/>
                  </p:oleObj>
                </mc:Choice>
                <mc:Fallback>
                  <p:oleObj name="CorelDRAW" r:id="rId5" imgW="744354" imgH="63691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640"/>
                          <a:ext cx="816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5" name="Text Box 43"/>
            <p:cNvSpPr txBox="1">
              <a:spLocks noChangeArrowheads="1"/>
            </p:cNvSpPr>
            <p:nvPr/>
          </p:nvSpPr>
          <p:spPr bwMode="auto">
            <a:xfrm>
              <a:off x="2256" y="300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2256" y="319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3117" name="Text Box 45"/>
            <p:cNvSpPr txBox="1">
              <a:spLocks noChangeArrowheads="1"/>
            </p:cNvSpPr>
            <p:nvPr/>
          </p:nvSpPr>
          <p:spPr bwMode="auto">
            <a:xfrm>
              <a:off x="3216" y="2620"/>
              <a:ext cx="4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Sum</a:t>
              </a:r>
              <a:endParaRPr lang="en-US" sz="16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>
              <a:off x="3216" y="3072"/>
              <a:ext cx="5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Carry</a:t>
              </a:r>
              <a:endParaRPr lang="en-US" sz="1600" baseline="-25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914400" y="36576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logic symbol and equivalent circuit are: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1219200" y="4246563"/>
            <a:ext cx="1600200" cy="1239837"/>
            <a:chOff x="768" y="2675"/>
            <a:chExt cx="1008" cy="781"/>
          </a:xfrm>
        </p:grpSpPr>
        <p:graphicFrame>
          <p:nvGraphicFramePr>
            <p:cNvPr id="3110" name="Object 38"/>
            <p:cNvGraphicFramePr>
              <a:graphicFrameLocks noChangeAspect="1"/>
            </p:cNvGraphicFramePr>
            <p:nvPr/>
          </p:nvGraphicFramePr>
          <p:xfrm>
            <a:off x="768" y="2675"/>
            <a:ext cx="1008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" name="CorelDRAW" r:id="rId7" imgW="932688" imgH="724367" progId="CorelDRAW.Graphic.13">
                    <p:embed/>
                  </p:oleObj>
                </mc:Choice>
                <mc:Fallback>
                  <p:oleObj name="CorelDRAW" r:id="rId7" imgW="932688" imgH="724367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675"/>
                          <a:ext cx="1008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980" y="277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A</a:t>
              </a:r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980" y="314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B</a:t>
              </a:r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>
              <a:off x="1144" y="268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1220" y="3142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C</a:t>
              </a:r>
              <a:r>
                <a:rPr lang="en-US" sz="1600" baseline="-25000">
                  <a:latin typeface="Arial" pitchFamily="34" charset="0"/>
                </a:rPr>
                <a:t>out</a:t>
              </a:r>
            </a:p>
          </p:txBody>
        </p:sp>
        <p:sp>
          <p:nvSpPr>
            <p:cNvPr id="3121" name="Text Box 49"/>
            <p:cNvSpPr txBox="1">
              <a:spLocks noChangeArrowheads="1"/>
            </p:cNvSpPr>
            <p:nvPr/>
          </p:nvSpPr>
          <p:spPr bwMode="auto">
            <a:xfrm>
              <a:off x="1316" y="275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5867400" y="4159250"/>
                <a:ext cx="223299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/>
                  <a:t>Sum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1400" b="1" dirty="0"/>
                  <a:t>B+A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1400" b="1" dirty="0"/>
                  <a:t>= A⊕B </a:t>
                </a:r>
                <a:endParaRPr lang="ar-IQ" sz="1400" dirty="0"/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59250"/>
                <a:ext cx="2232992" cy="307777"/>
              </a:xfrm>
              <a:prstGeom prst="rect">
                <a:avLst/>
              </a:prstGeom>
              <a:blipFill rotWithShape="1">
                <a:blip r:embed="rId13"/>
                <a:stretch>
                  <a:fillRect l="-820" t="-3922" b="-1568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6248400" y="4987925"/>
            <a:ext cx="19621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Carry =AB</a:t>
            </a:r>
            <a:endParaRPr lang="ar-IQ" sz="1200" dirty="0"/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751013" y="4605611"/>
            <a:ext cx="762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H.A</a:t>
            </a:r>
            <a:endParaRPr lang="en-US" sz="16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147" name="Picture 1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82650"/>
            <a:ext cx="22383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9833744"/>
      </p:ext>
    </p:extLst>
  </p:cSld>
  <p:clrMapOvr>
    <a:masterClrMapping/>
  </p:clrMapOvr>
  <p:transition advTm="80573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/>
      <p:bldP spid="3120" grpId="0"/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6" name="Object 12"/>
          <p:cNvGraphicFramePr>
            <a:graphicFrameLocks noChangeAspect="1"/>
          </p:cNvGraphicFramePr>
          <p:nvPr/>
        </p:nvGraphicFramePr>
        <p:xfrm>
          <a:off x="1631950" y="3962400"/>
          <a:ext cx="35814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CorelDRAW" r:id="rId5" imgW="2134242" imgH="1305357" progId="CorelDRAW.Graphic.13">
                  <p:embed/>
                </p:oleObj>
              </mc:Choice>
              <mc:Fallback>
                <p:oleObj name="CorelDRAW" r:id="rId5" imgW="2134242" imgH="1305357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3962400"/>
                        <a:ext cx="35814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914400" y="1143000"/>
            <a:ext cx="1830950" cy="369332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Full-Adder(F.A)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4876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By contrast, a </a:t>
            </a:r>
            <a:r>
              <a:rPr lang="en-US" sz="2000" b="1" dirty="0"/>
              <a:t>full adder</a:t>
            </a:r>
            <a:r>
              <a:rPr lang="en-US" sz="2000" dirty="0"/>
              <a:t> has three binary inputs (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B, </a:t>
            </a:r>
            <a:r>
              <a:rPr lang="en-US" sz="2000" dirty="0"/>
              <a:t>and Carry in) and two binary outputs (Carry out and Sum). the A full-adder can be constructed from two half adders as shown.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949450" y="4114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pitchFamily="34" charset="0"/>
              </a:rPr>
              <a:t>A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1949450" y="46926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pitchFamily="34" charset="0"/>
              </a:rPr>
              <a:t>B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2209800" y="3962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Symbol" pitchFamily="18" charset="2"/>
              </a:rPr>
              <a:t>S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2330450" y="46926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pitchFamily="34" charset="0"/>
              </a:rPr>
              <a:t>C</a:t>
            </a:r>
            <a:r>
              <a:rPr lang="en-US" sz="1600" baseline="-25000">
                <a:latin typeface="Arial" pitchFamily="34" charset="0"/>
              </a:rPr>
              <a:t>out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2482850" y="40830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S</a:t>
            </a:r>
          </a:p>
        </p:txBody>
      </p:sp>
      <p:grpSp>
        <p:nvGrpSpPr>
          <p:cNvPr id="108570" name="Group 26"/>
          <p:cNvGrpSpPr>
            <a:grpSpLocks/>
          </p:cNvGrpSpPr>
          <p:nvPr/>
        </p:nvGrpSpPr>
        <p:grpSpPr bwMode="auto">
          <a:xfrm>
            <a:off x="3289300" y="3962400"/>
            <a:ext cx="1066800" cy="1066800"/>
            <a:chOff x="2112" y="2496"/>
            <a:chExt cx="672" cy="672"/>
          </a:xfrm>
        </p:grpSpPr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2112" y="259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A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2112" y="295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B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2276" y="249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2352" y="2956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Arial" pitchFamily="34" charset="0"/>
                </a:rPr>
                <a:t>C</a:t>
              </a:r>
              <a:r>
                <a:rPr lang="en-US" sz="1600" baseline="-25000">
                  <a:latin typeface="Arial" pitchFamily="34" charset="0"/>
                </a:rPr>
                <a:t>out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2448" y="257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Symbol" pitchFamily="18" charset="2"/>
                </a:rPr>
                <a:t>S</a:t>
              </a:r>
            </a:p>
          </p:txBody>
        </p:sp>
      </p:grp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1371600" y="4114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1371600" y="47244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5105400" y="4114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5181600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out</a:t>
            </a:r>
          </a:p>
        </p:txBody>
      </p: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905000" y="5257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sz="16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</a:p>
        </p:txBody>
      </p:sp>
      <p:graphicFrame>
        <p:nvGraphicFramePr>
          <p:cNvPr id="108579" name="Object 35"/>
          <p:cNvGraphicFramePr>
            <a:graphicFrameLocks noChangeAspect="1"/>
          </p:cNvGraphicFramePr>
          <p:nvPr/>
        </p:nvGraphicFramePr>
        <p:xfrm>
          <a:off x="6172200" y="4419600"/>
          <a:ext cx="1600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CorelDRAW" r:id="rId7" imgW="921138" imgH="724367" progId="CorelDRAW.Graphic.13">
                  <p:embed/>
                </p:oleObj>
              </mc:Choice>
              <mc:Fallback>
                <p:oleObj name="CorelDRAW" r:id="rId7" imgW="921138" imgH="724367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16002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6553200" y="4648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pitchFamily="34" charset="0"/>
              </a:rPr>
              <a:t>A</a:t>
            </a:r>
          </a:p>
        </p:txBody>
      </p:sp>
      <p:sp>
        <p:nvSpPr>
          <p:cNvPr id="108582" name="Text Box 38"/>
          <p:cNvSpPr txBox="1">
            <a:spLocks noChangeArrowheads="1"/>
          </p:cNvSpPr>
          <p:nvPr/>
        </p:nvSpPr>
        <p:spPr bwMode="auto">
          <a:xfrm>
            <a:off x="6553200" y="4953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pitchFamily="34" charset="0"/>
              </a:rPr>
              <a:t>B</a:t>
            </a:r>
          </a:p>
        </p:txBody>
      </p:sp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6553200" y="52578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latin typeface="Arial" pitchFamily="34" charset="0"/>
              </a:rPr>
              <a:t>C</a:t>
            </a:r>
            <a:r>
              <a:rPr lang="en-US" sz="1600" baseline="-25000" dirty="0">
                <a:latin typeface="Arial" pitchFamily="34" charset="0"/>
              </a:rPr>
              <a:t>in</a:t>
            </a:r>
          </a:p>
        </p:txBody>
      </p:sp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6553200" y="579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Symbol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376362"/>
            <a:ext cx="2527301" cy="227267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441324" y="4479925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517524" y="536542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arry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170172" y="4387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H.A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62943" y="4390587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H.A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739549" y="4892675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F.A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52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62"/>
    </mc:Choice>
    <mc:Fallback xmlns="">
      <p:transition spd="slow" advTm="51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/>
      <p:bldP spid="108561" grpId="0"/>
      <p:bldP spid="108562" grpId="0"/>
      <p:bldP spid="108563" grpId="0"/>
      <p:bldP spid="108564" grpId="0"/>
      <p:bldP spid="108573" grpId="0"/>
      <p:bldP spid="108574" grpId="0"/>
      <p:bldP spid="108575" grpId="0"/>
      <p:bldP spid="108576" grpId="0"/>
      <p:bldP spid="108577" grpId="0"/>
      <p:bldP spid="108581" grpId="0"/>
      <p:bldP spid="108582" grpId="0"/>
      <p:bldP spid="108586" grpId="0"/>
      <p:bldP spid="108587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" y="476672"/>
            <a:ext cx="852987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7688"/>
            <a:ext cx="85344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3"/>
    </mc:Choice>
    <mc:Fallback xmlns="">
      <p:transition spd="slow" advTm="3268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2.5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.9|2.5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7|62.2|1|0.9|11.5|0.9|0.9|15.8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0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3.9|8.6|1.1|8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1552</TotalTime>
  <Words>869</Words>
  <Application>Microsoft Office PowerPoint</Application>
  <PresentationFormat>On-screen Show (4:3)</PresentationFormat>
  <Paragraphs>204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Georgia</vt:lpstr>
      <vt:lpstr>Impact</vt:lpstr>
      <vt:lpstr>Symbol</vt:lpstr>
      <vt:lpstr>Times New Roman</vt:lpstr>
      <vt:lpstr>Wingdings</vt:lpstr>
      <vt:lpstr>Wingdings 2</vt:lpstr>
      <vt:lpstr>Civic</vt:lpstr>
      <vt:lpstr>CorelDRAW</vt:lpstr>
      <vt:lpstr>محاضرة بمادة التقنيات الرقمية</vt:lpstr>
      <vt:lpstr>Digital system main types</vt:lpstr>
      <vt:lpstr>Combinational v.s Sequential Circuits</vt:lpstr>
      <vt:lpstr>PowerPoint Presentation</vt:lpstr>
      <vt:lpstr>PowerPoint Presentation</vt:lpstr>
      <vt:lpstr>Binary Adder Subtractor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Fawal</dc:creator>
  <cp:lastModifiedBy>V22361</cp:lastModifiedBy>
  <cp:revision>209</cp:revision>
  <dcterms:created xsi:type="dcterms:W3CDTF">2010-03-01T11:51:25Z</dcterms:created>
  <dcterms:modified xsi:type="dcterms:W3CDTF">2022-04-04T06:12:35Z</dcterms:modified>
</cp:coreProperties>
</file>