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96633"/>
                </a:solidFill>
                <a:latin typeface="Georgia"/>
                <a:cs typeface="Georgia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96633"/>
                </a:solidFill>
                <a:latin typeface="Georgia"/>
                <a:cs typeface="Georgia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96633"/>
                </a:solidFill>
                <a:latin typeface="Georgia"/>
                <a:cs typeface="Georgia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96633"/>
                </a:solidFill>
                <a:latin typeface="Georgia"/>
                <a:cs typeface="Georgia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96633"/>
                </a:solidFill>
                <a:latin typeface="Georgia"/>
                <a:cs typeface="Georgia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330450"/>
            <a:ext cx="8991600" cy="224155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2330450"/>
            <a:ext cx="8991600" cy="2241550"/>
          </a:xfrm>
          <a:custGeom>
            <a:avLst/>
            <a:gdLst/>
            <a:ahLst/>
            <a:cxnLst/>
            <a:rect l="l" t="t" r="r" b="b"/>
            <a:pathLst>
              <a:path w="8991600" h="2241550">
                <a:moveTo>
                  <a:pt x="0" y="2241550"/>
                </a:moveTo>
                <a:lnTo>
                  <a:pt x="8991600" y="2241550"/>
                </a:lnTo>
                <a:lnTo>
                  <a:pt x="8991600" y="0"/>
                </a:lnTo>
                <a:lnTo>
                  <a:pt x="0" y="0"/>
                </a:lnTo>
                <a:lnTo>
                  <a:pt x="0" y="2241550"/>
                </a:lnTo>
                <a:close/>
              </a:path>
            </a:pathLst>
          </a:custGeom>
          <a:ln w="19050">
            <a:solidFill>
              <a:srgbClr val="636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57200" y="457200"/>
            <a:ext cx="8153400" cy="5791200"/>
          </a:xfrm>
          <a:custGeom>
            <a:avLst/>
            <a:gdLst/>
            <a:ahLst/>
            <a:cxnLst/>
            <a:rect l="l" t="t" r="r" b="b"/>
            <a:pathLst>
              <a:path w="8153400" h="5791200">
                <a:moveTo>
                  <a:pt x="8153400" y="0"/>
                </a:moveTo>
                <a:lnTo>
                  <a:pt x="0" y="0"/>
                </a:lnTo>
                <a:lnTo>
                  <a:pt x="0" y="5791200"/>
                </a:lnTo>
                <a:lnTo>
                  <a:pt x="8153400" y="5791200"/>
                </a:lnTo>
                <a:lnTo>
                  <a:pt x="8153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57200" y="457200"/>
            <a:ext cx="8153400" cy="5791200"/>
          </a:xfrm>
          <a:custGeom>
            <a:avLst/>
            <a:gdLst/>
            <a:ahLst/>
            <a:cxnLst/>
            <a:rect l="l" t="t" r="r" b="b"/>
            <a:pathLst>
              <a:path w="8153400" h="5791200">
                <a:moveTo>
                  <a:pt x="0" y="5791200"/>
                </a:moveTo>
                <a:lnTo>
                  <a:pt x="8153400" y="5791200"/>
                </a:lnTo>
                <a:lnTo>
                  <a:pt x="815340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28575">
            <a:solidFill>
              <a:srgbClr val="996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8540" y="571246"/>
            <a:ext cx="417766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02640" y="2125402"/>
            <a:ext cx="4607560" cy="2192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65575" y="6443422"/>
            <a:ext cx="4737100" cy="381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996633"/>
                </a:solidFill>
                <a:latin typeface="Georgia"/>
                <a:cs typeface="Georgia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1140" y="6443422"/>
            <a:ext cx="2628900" cy="381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514600"/>
            <a:ext cx="8839200" cy="3877310"/>
          </a:xfrm>
          <a:custGeom>
            <a:avLst/>
            <a:gdLst/>
            <a:ahLst/>
            <a:cxnLst/>
            <a:rect l="l" t="t" r="r" b="b"/>
            <a:pathLst>
              <a:path w="8839200" h="3877310">
                <a:moveTo>
                  <a:pt x="0" y="3877055"/>
                </a:moveTo>
                <a:lnTo>
                  <a:pt x="8839200" y="3877055"/>
                </a:lnTo>
                <a:lnTo>
                  <a:pt x="8839200" y="0"/>
                </a:lnTo>
                <a:lnTo>
                  <a:pt x="0" y="0"/>
                </a:lnTo>
                <a:lnTo>
                  <a:pt x="0" y="3877055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1218"/>
            <a:ext cx="8839200" cy="4445"/>
          </a:xfrm>
          <a:custGeom>
            <a:avLst/>
            <a:gdLst/>
            <a:ahLst/>
            <a:cxnLst/>
            <a:rect l="l" t="t" r="r" b="b"/>
            <a:pathLst>
              <a:path w="8839200" h="4445">
                <a:moveTo>
                  <a:pt x="0" y="4381"/>
                </a:moveTo>
                <a:lnTo>
                  <a:pt x="8839200" y="4381"/>
                </a:lnTo>
                <a:lnTo>
                  <a:pt x="8839200" y="0"/>
                </a:lnTo>
                <a:lnTo>
                  <a:pt x="0" y="0"/>
                </a:lnTo>
                <a:lnTo>
                  <a:pt x="0" y="4381"/>
                </a:lnTo>
                <a:close/>
              </a:path>
            </a:pathLst>
          </a:custGeom>
          <a:solidFill>
            <a:srgbClr val="C5D1D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8991600" y="0"/>
                  </a:lnTo>
                  <a:lnTo>
                    <a:pt x="8991600" y="2514600"/>
                  </a:lnTo>
                  <a:lnTo>
                    <a:pt x="8991600" y="6705600"/>
                  </a:lnTo>
                  <a:lnTo>
                    <a:pt x="152400" y="6705600"/>
                  </a:lnTo>
                  <a:lnTo>
                    <a:pt x="152400" y="2514600"/>
                  </a:lnTo>
                  <a:lnTo>
                    <a:pt x="8991600" y="2514600"/>
                  </a:lnTo>
                  <a:lnTo>
                    <a:pt x="8991600" y="0"/>
                  </a:lnTo>
                  <a:lnTo>
                    <a:pt x="152400" y="0"/>
                  </a:lnTo>
                  <a:lnTo>
                    <a:pt x="0" y="0"/>
                  </a:lnTo>
                  <a:lnTo>
                    <a:pt x="0" y="2514600"/>
                  </a:lnTo>
                  <a:lnTo>
                    <a:pt x="0" y="6705600"/>
                  </a:lnTo>
                  <a:lnTo>
                    <a:pt x="0" y="6858000"/>
                  </a:lnTo>
                  <a:lnTo>
                    <a:pt x="152400" y="6858000"/>
                  </a:lnTo>
                  <a:lnTo>
                    <a:pt x="8991600" y="6858000"/>
                  </a:lnTo>
                  <a:lnTo>
                    <a:pt x="9143987" y="6858000"/>
                  </a:lnTo>
                  <a:lnTo>
                    <a:pt x="9144000" y="6705600"/>
                  </a:lnTo>
                  <a:lnTo>
                    <a:pt x="9143987" y="25146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6304" y="6391655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562"/>
                  </a:lnTo>
                  <a:lnTo>
                    <a:pt x="8833104" y="30956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5447" y="2420112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11430">
              <a:solidFill>
                <a:srgbClr val="7A97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400" y="152399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524">
              <a:solidFill>
                <a:srgbClr val="7A97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67200" y="2115311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84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36288" y="2184653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41" y="0"/>
                  </a:moveTo>
                  <a:lnTo>
                    <a:pt x="187071" y="5080"/>
                  </a:lnTo>
                  <a:lnTo>
                    <a:pt x="142875" y="19050"/>
                  </a:lnTo>
                  <a:lnTo>
                    <a:pt x="102997" y="41910"/>
                  </a:lnTo>
                  <a:lnTo>
                    <a:pt x="68199" y="69850"/>
                  </a:lnTo>
                  <a:lnTo>
                    <a:pt x="39624" y="105410"/>
                  </a:lnTo>
                  <a:lnTo>
                    <a:pt x="18161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397" y="261620"/>
                  </a:lnTo>
                  <a:lnTo>
                    <a:pt x="11049" y="307340"/>
                  </a:lnTo>
                  <a:lnTo>
                    <a:pt x="29083" y="349250"/>
                  </a:lnTo>
                  <a:lnTo>
                    <a:pt x="54610" y="387350"/>
                  </a:lnTo>
                  <a:lnTo>
                    <a:pt x="86740" y="419100"/>
                  </a:lnTo>
                  <a:lnTo>
                    <a:pt x="124460" y="444500"/>
                  </a:lnTo>
                  <a:lnTo>
                    <a:pt x="166877" y="461010"/>
                  </a:lnTo>
                  <a:lnTo>
                    <a:pt x="212978" y="471170"/>
                  </a:lnTo>
                  <a:lnTo>
                    <a:pt x="236982" y="471170"/>
                  </a:lnTo>
                  <a:lnTo>
                    <a:pt x="261112" y="469900"/>
                  </a:lnTo>
                  <a:lnTo>
                    <a:pt x="284352" y="467360"/>
                  </a:lnTo>
                  <a:lnTo>
                    <a:pt x="306959" y="461010"/>
                  </a:lnTo>
                  <a:lnTo>
                    <a:pt x="322471" y="454660"/>
                  </a:lnTo>
                  <a:lnTo>
                    <a:pt x="236092" y="454660"/>
                  </a:lnTo>
                  <a:lnTo>
                    <a:pt x="213740" y="453390"/>
                  </a:lnTo>
                  <a:lnTo>
                    <a:pt x="171069" y="444500"/>
                  </a:lnTo>
                  <a:lnTo>
                    <a:pt x="131825" y="429260"/>
                  </a:lnTo>
                  <a:lnTo>
                    <a:pt x="96900" y="405130"/>
                  </a:lnTo>
                  <a:lnTo>
                    <a:pt x="67183" y="375920"/>
                  </a:lnTo>
                  <a:lnTo>
                    <a:pt x="43561" y="340360"/>
                  </a:lnTo>
                  <a:lnTo>
                    <a:pt x="26924" y="302260"/>
                  </a:lnTo>
                  <a:lnTo>
                    <a:pt x="18034" y="259080"/>
                  </a:lnTo>
                  <a:lnTo>
                    <a:pt x="16954" y="237490"/>
                  </a:lnTo>
                  <a:lnTo>
                    <a:pt x="16958" y="234950"/>
                  </a:lnTo>
                  <a:lnTo>
                    <a:pt x="21336" y="191770"/>
                  </a:lnTo>
                  <a:lnTo>
                    <a:pt x="34036" y="151130"/>
                  </a:lnTo>
                  <a:lnTo>
                    <a:pt x="54101" y="114300"/>
                  </a:lnTo>
                  <a:lnTo>
                    <a:pt x="80772" y="81280"/>
                  </a:lnTo>
                  <a:lnTo>
                    <a:pt x="113157" y="54610"/>
                  </a:lnTo>
                  <a:lnTo>
                    <a:pt x="150240" y="34290"/>
                  </a:lnTo>
                  <a:lnTo>
                    <a:pt x="191262" y="21590"/>
                  </a:lnTo>
                  <a:lnTo>
                    <a:pt x="235331" y="17780"/>
                  </a:lnTo>
                  <a:lnTo>
                    <a:pt x="323269" y="17780"/>
                  </a:lnTo>
                  <a:lnTo>
                    <a:pt x="304546" y="10160"/>
                  </a:lnTo>
                  <a:lnTo>
                    <a:pt x="281939" y="5080"/>
                  </a:lnTo>
                  <a:lnTo>
                    <a:pt x="258445" y="1270"/>
                  </a:lnTo>
                  <a:lnTo>
                    <a:pt x="234441" y="0"/>
                  </a:lnTo>
                  <a:close/>
                </a:path>
                <a:path w="471804" h="471169">
                  <a:moveTo>
                    <a:pt x="323269" y="17780"/>
                  </a:moveTo>
                  <a:lnTo>
                    <a:pt x="235331" y="17780"/>
                  </a:lnTo>
                  <a:lnTo>
                    <a:pt x="257683" y="19050"/>
                  </a:lnTo>
                  <a:lnTo>
                    <a:pt x="279400" y="21590"/>
                  </a:lnTo>
                  <a:lnTo>
                    <a:pt x="320548" y="34290"/>
                  </a:lnTo>
                  <a:lnTo>
                    <a:pt x="357759" y="54610"/>
                  </a:lnTo>
                  <a:lnTo>
                    <a:pt x="390144" y="81280"/>
                  </a:lnTo>
                  <a:lnTo>
                    <a:pt x="416940" y="113030"/>
                  </a:lnTo>
                  <a:lnTo>
                    <a:pt x="437134" y="151130"/>
                  </a:lnTo>
                  <a:lnTo>
                    <a:pt x="449961" y="191770"/>
                  </a:lnTo>
                  <a:lnTo>
                    <a:pt x="454469" y="234950"/>
                  </a:lnTo>
                  <a:lnTo>
                    <a:pt x="454465" y="237490"/>
                  </a:lnTo>
                  <a:lnTo>
                    <a:pt x="450088" y="279400"/>
                  </a:lnTo>
                  <a:lnTo>
                    <a:pt x="437514" y="321310"/>
                  </a:lnTo>
                  <a:lnTo>
                    <a:pt x="417322" y="358140"/>
                  </a:lnTo>
                  <a:lnTo>
                    <a:pt x="390778" y="391160"/>
                  </a:lnTo>
                  <a:lnTo>
                    <a:pt x="358394" y="417830"/>
                  </a:lnTo>
                  <a:lnTo>
                    <a:pt x="321310" y="438150"/>
                  </a:lnTo>
                  <a:lnTo>
                    <a:pt x="280162" y="450850"/>
                  </a:lnTo>
                  <a:lnTo>
                    <a:pt x="236092" y="454660"/>
                  </a:lnTo>
                  <a:lnTo>
                    <a:pt x="322471" y="454660"/>
                  </a:lnTo>
                  <a:lnTo>
                    <a:pt x="368553" y="430530"/>
                  </a:lnTo>
                  <a:lnTo>
                    <a:pt x="403351" y="401320"/>
                  </a:lnTo>
                  <a:lnTo>
                    <a:pt x="431800" y="367030"/>
                  </a:lnTo>
                  <a:lnTo>
                    <a:pt x="453389" y="326390"/>
                  </a:lnTo>
                  <a:lnTo>
                    <a:pt x="466851" y="281940"/>
                  </a:lnTo>
                  <a:lnTo>
                    <a:pt x="471424" y="234950"/>
                  </a:lnTo>
                  <a:lnTo>
                    <a:pt x="470026" y="210820"/>
                  </a:lnTo>
                  <a:lnTo>
                    <a:pt x="460501" y="165100"/>
                  </a:lnTo>
                  <a:lnTo>
                    <a:pt x="442340" y="123190"/>
                  </a:lnTo>
                  <a:lnTo>
                    <a:pt x="416813" y="85090"/>
                  </a:lnTo>
                  <a:lnTo>
                    <a:pt x="384683" y="53340"/>
                  </a:lnTo>
                  <a:lnTo>
                    <a:pt x="347090" y="27940"/>
                  </a:lnTo>
                  <a:lnTo>
                    <a:pt x="326389" y="19050"/>
                  </a:lnTo>
                  <a:lnTo>
                    <a:pt x="323269" y="17780"/>
                  </a:lnTo>
                  <a:close/>
                </a:path>
                <a:path w="471804" h="471169">
                  <a:moveTo>
                    <a:pt x="236092" y="34290"/>
                  </a:moveTo>
                  <a:lnTo>
                    <a:pt x="195452" y="38100"/>
                  </a:lnTo>
                  <a:lnTo>
                    <a:pt x="157607" y="49530"/>
                  </a:lnTo>
                  <a:lnTo>
                    <a:pt x="123189" y="68580"/>
                  </a:lnTo>
                  <a:lnTo>
                    <a:pt x="93345" y="92710"/>
                  </a:lnTo>
                  <a:lnTo>
                    <a:pt x="68579" y="123190"/>
                  </a:lnTo>
                  <a:lnTo>
                    <a:pt x="49911" y="157480"/>
                  </a:lnTo>
                  <a:lnTo>
                    <a:pt x="38100" y="194310"/>
                  </a:lnTo>
                  <a:lnTo>
                    <a:pt x="33968" y="234950"/>
                  </a:lnTo>
                  <a:lnTo>
                    <a:pt x="33964" y="237490"/>
                  </a:lnTo>
                  <a:lnTo>
                    <a:pt x="34798" y="256540"/>
                  </a:lnTo>
                  <a:lnTo>
                    <a:pt x="42799" y="295910"/>
                  </a:lnTo>
                  <a:lnTo>
                    <a:pt x="58038" y="331470"/>
                  </a:lnTo>
                  <a:lnTo>
                    <a:pt x="79628" y="364490"/>
                  </a:lnTo>
                  <a:lnTo>
                    <a:pt x="107061" y="391160"/>
                  </a:lnTo>
                  <a:lnTo>
                    <a:pt x="139191" y="412750"/>
                  </a:lnTo>
                  <a:lnTo>
                    <a:pt x="175387" y="429260"/>
                  </a:lnTo>
                  <a:lnTo>
                    <a:pt x="214629" y="436880"/>
                  </a:lnTo>
                  <a:lnTo>
                    <a:pt x="235331" y="438150"/>
                  </a:lnTo>
                  <a:lnTo>
                    <a:pt x="255904" y="436880"/>
                  </a:lnTo>
                  <a:lnTo>
                    <a:pt x="275971" y="434340"/>
                  </a:lnTo>
                  <a:lnTo>
                    <a:pt x="295401" y="429260"/>
                  </a:lnTo>
                  <a:lnTo>
                    <a:pt x="313944" y="422910"/>
                  </a:lnTo>
                  <a:lnTo>
                    <a:pt x="318987" y="420370"/>
                  </a:lnTo>
                  <a:lnTo>
                    <a:pt x="215391" y="420370"/>
                  </a:lnTo>
                  <a:lnTo>
                    <a:pt x="179577" y="412750"/>
                  </a:lnTo>
                  <a:lnTo>
                    <a:pt x="131445" y="388620"/>
                  </a:lnTo>
                  <a:lnTo>
                    <a:pt x="92201" y="353060"/>
                  </a:lnTo>
                  <a:lnTo>
                    <a:pt x="64897" y="307340"/>
                  </a:lnTo>
                  <a:lnTo>
                    <a:pt x="51562" y="254000"/>
                  </a:lnTo>
                  <a:lnTo>
                    <a:pt x="50800" y="234950"/>
                  </a:lnTo>
                  <a:lnTo>
                    <a:pt x="51815" y="215900"/>
                  </a:lnTo>
                  <a:lnTo>
                    <a:pt x="65786" y="162560"/>
                  </a:lnTo>
                  <a:lnTo>
                    <a:pt x="93725" y="118110"/>
                  </a:lnTo>
                  <a:lnTo>
                    <a:pt x="133350" y="82550"/>
                  </a:lnTo>
                  <a:lnTo>
                    <a:pt x="181990" y="58420"/>
                  </a:lnTo>
                  <a:lnTo>
                    <a:pt x="236982" y="50800"/>
                  </a:lnTo>
                  <a:lnTo>
                    <a:pt x="314706" y="50800"/>
                  </a:lnTo>
                  <a:lnTo>
                    <a:pt x="296163" y="43180"/>
                  </a:lnTo>
                  <a:lnTo>
                    <a:pt x="276860" y="38100"/>
                  </a:lnTo>
                  <a:lnTo>
                    <a:pt x="256794" y="35560"/>
                  </a:lnTo>
                  <a:lnTo>
                    <a:pt x="236092" y="34290"/>
                  </a:lnTo>
                  <a:close/>
                </a:path>
                <a:path w="471804" h="471169">
                  <a:moveTo>
                    <a:pt x="314706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74192" y="54610"/>
                  </a:lnTo>
                  <a:lnTo>
                    <a:pt x="324992" y="73660"/>
                  </a:lnTo>
                  <a:lnTo>
                    <a:pt x="367411" y="106680"/>
                  </a:lnTo>
                  <a:lnTo>
                    <a:pt x="399034" y="148590"/>
                  </a:lnTo>
                  <a:lnTo>
                    <a:pt x="417067" y="200660"/>
                  </a:lnTo>
                  <a:lnTo>
                    <a:pt x="420624" y="237490"/>
                  </a:lnTo>
                  <a:lnTo>
                    <a:pt x="419608" y="256540"/>
                  </a:lnTo>
                  <a:lnTo>
                    <a:pt x="405638" y="308610"/>
                  </a:lnTo>
                  <a:lnTo>
                    <a:pt x="377698" y="354330"/>
                  </a:lnTo>
                  <a:lnTo>
                    <a:pt x="338200" y="389890"/>
                  </a:lnTo>
                  <a:lnTo>
                    <a:pt x="289560" y="412750"/>
                  </a:lnTo>
                  <a:lnTo>
                    <a:pt x="253364" y="420370"/>
                  </a:lnTo>
                  <a:lnTo>
                    <a:pt x="318987" y="420370"/>
                  </a:lnTo>
                  <a:lnTo>
                    <a:pt x="363854" y="392430"/>
                  </a:lnTo>
                  <a:lnTo>
                    <a:pt x="391287" y="364490"/>
                  </a:lnTo>
                  <a:lnTo>
                    <a:pt x="413003" y="332740"/>
                  </a:lnTo>
                  <a:lnTo>
                    <a:pt x="428371" y="295910"/>
                  </a:lnTo>
                  <a:lnTo>
                    <a:pt x="436499" y="257810"/>
                  </a:lnTo>
                  <a:lnTo>
                    <a:pt x="437459" y="234950"/>
                  </a:lnTo>
                  <a:lnTo>
                    <a:pt x="436625" y="215900"/>
                  </a:lnTo>
                  <a:lnTo>
                    <a:pt x="428625" y="176530"/>
                  </a:lnTo>
                  <a:lnTo>
                    <a:pt x="413512" y="139700"/>
                  </a:lnTo>
                  <a:lnTo>
                    <a:pt x="391795" y="107950"/>
                  </a:lnTo>
                  <a:lnTo>
                    <a:pt x="364489" y="80010"/>
                  </a:lnTo>
                  <a:lnTo>
                    <a:pt x="332359" y="58420"/>
                  </a:lnTo>
                  <a:lnTo>
                    <a:pt x="314706" y="50800"/>
                  </a:lnTo>
                  <a:close/>
                </a:path>
              </a:pathLst>
            </a:custGeom>
            <a:solidFill>
              <a:srgbClr val="7A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995297" y="1418666"/>
            <a:ext cx="6462903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ar-IQ" sz="4200" dirty="0">
                <a:latin typeface="Microsoft Sans Serif"/>
                <a:cs typeface="Microsoft Sans Serif"/>
              </a:rPr>
              <a:t>محاضرة بمادة التقنيات الرقمية</a:t>
            </a: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1844" y="4847844"/>
            <a:ext cx="3663696" cy="73456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612898" y="2768980"/>
            <a:ext cx="3913504" cy="28597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ar-IQ" sz="2400" b="1" spc="0" dirty="0">
                <a:solidFill>
                  <a:schemeClr val="tx1"/>
                </a:solidFill>
              </a:rPr>
              <a:t>م.د حسين فالح مهدي</a:t>
            </a:r>
            <a:endParaRPr lang="en-US" sz="2400" b="1" spc="0" dirty="0">
              <a:solidFill>
                <a:schemeClr val="tx1"/>
              </a:solidFill>
            </a:endParaRPr>
          </a:p>
          <a:p>
            <a:pPr algn="ctr"/>
            <a:r>
              <a:rPr lang="ar-IQ" sz="2400" b="1" spc="0" dirty="0">
                <a:solidFill>
                  <a:schemeClr val="tx1"/>
                </a:solidFill>
              </a:rPr>
              <a:t>جامعة ديالى</a:t>
            </a:r>
          </a:p>
          <a:p>
            <a:pPr algn="ctr"/>
            <a:r>
              <a:rPr lang="ar-IQ" sz="2400" b="1" spc="0" dirty="0">
                <a:solidFill>
                  <a:schemeClr val="tx1"/>
                </a:solidFill>
              </a:rPr>
              <a:t>كلية الهندسة –قسم هندسة الحاسبات</a:t>
            </a:r>
          </a:p>
          <a:p>
            <a:pPr algn="ctr"/>
            <a:r>
              <a:rPr lang="ar-IQ" sz="2400" b="1" spc="0" dirty="0">
                <a:solidFill>
                  <a:schemeClr val="tx1"/>
                </a:solidFill>
              </a:rPr>
              <a:t>2021-2022</a:t>
            </a: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endParaRPr lang="en-US" sz="20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078230" marR="720090" indent="-701040" algn="ctr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E946"/>
                </a:solidFill>
                <a:latin typeface="Georgia"/>
                <a:cs typeface="Georgia"/>
              </a:rPr>
              <a:t>Combinational</a:t>
            </a:r>
            <a:r>
              <a:rPr sz="2400" spc="-75" dirty="0">
                <a:solidFill>
                  <a:srgbClr val="FFE94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E946"/>
                </a:solidFill>
                <a:latin typeface="Georgia"/>
                <a:cs typeface="Georgia"/>
              </a:rPr>
              <a:t>Logic </a:t>
            </a:r>
            <a:r>
              <a:rPr sz="2400" spc="-560" dirty="0">
                <a:solidFill>
                  <a:srgbClr val="FFE946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E946"/>
                </a:solidFill>
                <a:latin typeface="Georgia"/>
                <a:cs typeface="Georgia"/>
              </a:rPr>
              <a:t>Circuits</a:t>
            </a:r>
            <a:r>
              <a:rPr sz="2400" spc="-45" dirty="0">
                <a:solidFill>
                  <a:srgbClr val="FFE946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E946"/>
                </a:solidFill>
                <a:latin typeface="Georgia"/>
                <a:cs typeface="Georgia"/>
              </a:rPr>
              <a:t>-2</a:t>
            </a:r>
            <a:endParaRPr sz="2400" dirty="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2400" y="152374"/>
            <a:ext cx="8839200" cy="1188720"/>
            <a:chOff x="152400" y="152374"/>
            <a:chExt cx="8839200" cy="118872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8386" y="152374"/>
              <a:ext cx="1323213" cy="11883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152374"/>
              <a:ext cx="1251242" cy="11883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25" y="0"/>
            <a:ext cx="9153525" cy="6858000"/>
            <a:chOff x="-9525" y="0"/>
            <a:chExt cx="91535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30450"/>
              <a:ext cx="8991600" cy="22415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2330450"/>
              <a:ext cx="8991600" cy="2241550"/>
            </a:xfrm>
            <a:custGeom>
              <a:avLst/>
              <a:gdLst/>
              <a:ahLst/>
              <a:cxnLst/>
              <a:rect l="l" t="t" r="r" b="b"/>
              <a:pathLst>
                <a:path w="8991600" h="2241550">
                  <a:moveTo>
                    <a:pt x="0" y="2241550"/>
                  </a:moveTo>
                  <a:lnTo>
                    <a:pt x="8991600" y="2241550"/>
                  </a:lnTo>
                  <a:lnTo>
                    <a:pt x="8991600" y="0"/>
                  </a:lnTo>
                  <a:lnTo>
                    <a:pt x="0" y="0"/>
                  </a:lnTo>
                  <a:lnTo>
                    <a:pt x="0" y="2241550"/>
                  </a:lnTo>
                  <a:close/>
                </a:path>
              </a:pathLst>
            </a:custGeom>
            <a:ln w="19050">
              <a:solidFill>
                <a:srgbClr val="636B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200" y="457200"/>
              <a:ext cx="8153400" cy="5791200"/>
            </a:xfrm>
            <a:custGeom>
              <a:avLst/>
              <a:gdLst/>
              <a:ahLst/>
              <a:cxnLst/>
              <a:rect l="l" t="t" r="r" b="b"/>
              <a:pathLst>
                <a:path w="8153400" h="5791200">
                  <a:moveTo>
                    <a:pt x="8153400" y="0"/>
                  </a:moveTo>
                  <a:lnTo>
                    <a:pt x="0" y="0"/>
                  </a:lnTo>
                  <a:lnTo>
                    <a:pt x="0" y="5791200"/>
                  </a:lnTo>
                  <a:lnTo>
                    <a:pt x="8153400" y="5791200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912" y="404710"/>
              <a:ext cx="8233524" cy="590461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153733"/>
            <a:ext cx="8844280" cy="6557009"/>
            <a:chOff x="146304" y="153733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4" y="6391655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562"/>
                  </a:lnTo>
                  <a:lnTo>
                    <a:pt x="8833104" y="30956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8495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524">
              <a:solidFill>
                <a:srgbClr val="7A97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523" y="332612"/>
              <a:ext cx="3981450" cy="60979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9990" y="440689"/>
              <a:ext cx="4419599" cy="598982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53659" y="218312"/>
              <a:ext cx="1325880" cy="546735"/>
            </a:xfrm>
            <a:custGeom>
              <a:avLst/>
              <a:gdLst/>
              <a:ahLst/>
              <a:cxnLst/>
              <a:rect l="l" t="t" r="r" b="b"/>
              <a:pathLst>
                <a:path w="1325879" h="546735">
                  <a:moveTo>
                    <a:pt x="136525" y="0"/>
                  </a:moveTo>
                  <a:lnTo>
                    <a:pt x="0" y="0"/>
                  </a:lnTo>
                  <a:lnTo>
                    <a:pt x="63014" y="802"/>
                  </a:lnTo>
                  <a:lnTo>
                    <a:pt x="125286" y="3186"/>
                  </a:lnTo>
                  <a:lnTo>
                    <a:pt x="186713" y="7114"/>
                  </a:lnTo>
                  <a:lnTo>
                    <a:pt x="247196" y="12550"/>
                  </a:lnTo>
                  <a:lnTo>
                    <a:pt x="306634" y="19457"/>
                  </a:lnTo>
                  <a:lnTo>
                    <a:pt x="364927" y="27798"/>
                  </a:lnTo>
                  <a:lnTo>
                    <a:pt x="421972" y="37535"/>
                  </a:lnTo>
                  <a:lnTo>
                    <a:pt x="477671" y="48634"/>
                  </a:lnTo>
                  <a:lnTo>
                    <a:pt x="531922" y="61056"/>
                  </a:lnTo>
                  <a:lnTo>
                    <a:pt x="584624" y="74765"/>
                  </a:lnTo>
                  <a:lnTo>
                    <a:pt x="635678" y="89724"/>
                  </a:lnTo>
                  <a:lnTo>
                    <a:pt x="684981" y="105897"/>
                  </a:lnTo>
                  <a:lnTo>
                    <a:pt x="732434" y="123246"/>
                  </a:lnTo>
                  <a:lnTo>
                    <a:pt x="777936" y="141735"/>
                  </a:lnTo>
                  <a:lnTo>
                    <a:pt x="821387" y="161327"/>
                  </a:lnTo>
                  <a:lnTo>
                    <a:pt x="862685" y="181986"/>
                  </a:lnTo>
                  <a:lnTo>
                    <a:pt x="901730" y="203674"/>
                  </a:lnTo>
                  <a:lnTo>
                    <a:pt x="938421" y="226354"/>
                  </a:lnTo>
                  <a:lnTo>
                    <a:pt x="972658" y="249991"/>
                  </a:lnTo>
                  <a:lnTo>
                    <a:pt x="1004340" y="274547"/>
                  </a:lnTo>
                  <a:lnTo>
                    <a:pt x="1033366" y="299986"/>
                  </a:lnTo>
                  <a:lnTo>
                    <a:pt x="1083049" y="353363"/>
                  </a:lnTo>
                  <a:lnTo>
                    <a:pt x="1120902" y="409828"/>
                  </a:lnTo>
                  <a:lnTo>
                    <a:pt x="1052576" y="409828"/>
                  </a:lnTo>
                  <a:lnTo>
                    <a:pt x="1225930" y="546353"/>
                  </a:lnTo>
                  <a:lnTo>
                    <a:pt x="1325752" y="409828"/>
                  </a:lnTo>
                  <a:lnTo>
                    <a:pt x="1257553" y="409828"/>
                  </a:lnTo>
                  <a:lnTo>
                    <a:pt x="1240142" y="381228"/>
                  </a:lnTo>
                  <a:lnTo>
                    <a:pt x="1196248" y="326270"/>
                  </a:lnTo>
                  <a:lnTo>
                    <a:pt x="1140930" y="274547"/>
                  </a:lnTo>
                  <a:lnTo>
                    <a:pt x="1109239" y="249991"/>
                  </a:lnTo>
                  <a:lnTo>
                    <a:pt x="1074993" y="226354"/>
                  </a:lnTo>
                  <a:lnTo>
                    <a:pt x="1038295" y="203674"/>
                  </a:lnTo>
                  <a:lnTo>
                    <a:pt x="999243" y="181986"/>
                  </a:lnTo>
                  <a:lnTo>
                    <a:pt x="957939" y="161327"/>
                  </a:lnTo>
                  <a:lnTo>
                    <a:pt x="914484" y="141735"/>
                  </a:lnTo>
                  <a:lnTo>
                    <a:pt x="868977" y="123246"/>
                  </a:lnTo>
                  <a:lnTo>
                    <a:pt x="821520" y="105897"/>
                  </a:lnTo>
                  <a:lnTo>
                    <a:pt x="772213" y="89724"/>
                  </a:lnTo>
                  <a:lnTo>
                    <a:pt x="721157" y="74765"/>
                  </a:lnTo>
                  <a:lnTo>
                    <a:pt x="668453" y="61056"/>
                  </a:lnTo>
                  <a:lnTo>
                    <a:pt x="614200" y="48634"/>
                  </a:lnTo>
                  <a:lnTo>
                    <a:pt x="558500" y="37535"/>
                  </a:lnTo>
                  <a:lnTo>
                    <a:pt x="501453" y="27798"/>
                  </a:lnTo>
                  <a:lnTo>
                    <a:pt x="443160" y="19457"/>
                  </a:lnTo>
                  <a:lnTo>
                    <a:pt x="383722" y="12550"/>
                  </a:lnTo>
                  <a:lnTo>
                    <a:pt x="323238" y="7114"/>
                  </a:lnTo>
                  <a:lnTo>
                    <a:pt x="261811" y="3186"/>
                  </a:lnTo>
                  <a:lnTo>
                    <a:pt x="199539" y="802"/>
                  </a:lnTo>
                  <a:lnTo>
                    <a:pt x="136525" y="0"/>
                  </a:lnTo>
                  <a:close/>
                </a:path>
              </a:pathLst>
            </a:custGeom>
            <a:solidFill>
              <a:srgbClr val="F6E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990213" y="212598"/>
            <a:ext cx="2494915" cy="558165"/>
            <a:chOff x="3990213" y="212598"/>
            <a:chExt cx="2494915" cy="558165"/>
          </a:xfrm>
        </p:grpSpPr>
        <p:sp>
          <p:nvSpPr>
            <p:cNvPr id="9" name="object 9"/>
            <p:cNvSpPr/>
            <p:nvPr/>
          </p:nvSpPr>
          <p:spPr>
            <a:xfrm>
              <a:off x="3995927" y="218312"/>
              <a:ext cx="1226185" cy="546735"/>
            </a:xfrm>
            <a:custGeom>
              <a:avLst/>
              <a:gdLst/>
              <a:ahLst/>
              <a:cxnLst/>
              <a:rect l="l" t="t" r="r" b="b"/>
              <a:pathLst>
                <a:path w="1226185" h="546735">
                  <a:moveTo>
                    <a:pt x="1157732" y="0"/>
                  </a:moveTo>
                  <a:lnTo>
                    <a:pt x="1094206" y="808"/>
                  </a:lnTo>
                  <a:lnTo>
                    <a:pt x="1031576" y="3205"/>
                  </a:lnTo>
                  <a:lnTo>
                    <a:pt x="969930" y="7150"/>
                  </a:lnTo>
                  <a:lnTo>
                    <a:pt x="909357" y="12601"/>
                  </a:lnTo>
                  <a:lnTo>
                    <a:pt x="849944" y="19515"/>
                  </a:lnTo>
                  <a:lnTo>
                    <a:pt x="791780" y="27852"/>
                  </a:lnTo>
                  <a:lnTo>
                    <a:pt x="734954" y="37570"/>
                  </a:lnTo>
                  <a:lnTo>
                    <a:pt x="679553" y="48627"/>
                  </a:lnTo>
                  <a:lnTo>
                    <a:pt x="625666" y="60981"/>
                  </a:lnTo>
                  <a:lnTo>
                    <a:pt x="573381" y="74591"/>
                  </a:lnTo>
                  <a:lnTo>
                    <a:pt x="522786" y="89415"/>
                  </a:lnTo>
                  <a:lnTo>
                    <a:pt x="473970" y="105412"/>
                  </a:lnTo>
                  <a:lnTo>
                    <a:pt x="427020" y="122539"/>
                  </a:lnTo>
                  <a:lnTo>
                    <a:pt x="382025" y="140755"/>
                  </a:lnTo>
                  <a:lnTo>
                    <a:pt x="339074" y="160020"/>
                  </a:lnTo>
                  <a:lnTo>
                    <a:pt x="298254" y="180289"/>
                  </a:lnTo>
                  <a:lnTo>
                    <a:pt x="259653" y="201523"/>
                  </a:lnTo>
                  <a:lnTo>
                    <a:pt x="223361" y="223680"/>
                  </a:lnTo>
                  <a:lnTo>
                    <a:pt x="189465" y="246717"/>
                  </a:lnTo>
                  <a:lnTo>
                    <a:pt x="158053" y="270594"/>
                  </a:lnTo>
                  <a:lnTo>
                    <a:pt x="103037" y="320699"/>
                  </a:lnTo>
                  <a:lnTo>
                    <a:pt x="59017" y="373660"/>
                  </a:lnTo>
                  <a:lnTo>
                    <a:pt x="26700" y="429145"/>
                  </a:lnTo>
                  <a:lnTo>
                    <a:pt x="6792" y="486821"/>
                  </a:lnTo>
                  <a:lnTo>
                    <a:pt x="0" y="546353"/>
                  </a:lnTo>
                  <a:lnTo>
                    <a:pt x="136651" y="546353"/>
                  </a:lnTo>
                  <a:lnTo>
                    <a:pt x="138463" y="515569"/>
                  </a:lnTo>
                  <a:lnTo>
                    <a:pt x="143835" y="485215"/>
                  </a:lnTo>
                  <a:lnTo>
                    <a:pt x="164887" y="425985"/>
                  </a:lnTo>
                  <a:lnTo>
                    <a:pt x="199056" y="369039"/>
                  </a:lnTo>
                  <a:lnTo>
                    <a:pt x="245592" y="314754"/>
                  </a:lnTo>
                  <a:lnTo>
                    <a:pt x="303744" y="263505"/>
                  </a:lnTo>
                  <a:lnTo>
                    <a:pt x="336942" y="239137"/>
                  </a:lnTo>
                  <a:lnTo>
                    <a:pt x="372763" y="215670"/>
                  </a:lnTo>
                  <a:lnTo>
                    <a:pt x="411112" y="193150"/>
                  </a:lnTo>
                  <a:lnTo>
                    <a:pt x="451897" y="171624"/>
                  </a:lnTo>
                  <a:lnTo>
                    <a:pt x="495024" y="151140"/>
                  </a:lnTo>
                  <a:lnTo>
                    <a:pt x="540397" y="131744"/>
                  </a:lnTo>
                  <a:lnTo>
                    <a:pt x="587925" y="113484"/>
                  </a:lnTo>
                  <a:lnTo>
                    <a:pt x="637513" y="96406"/>
                  </a:lnTo>
                  <a:lnTo>
                    <a:pt x="689067" y="80558"/>
                  </a:lnTo>
                  <a:lnTo>
                    <a:pt x="742493" y="65986"/>
                  </a:lnTo>
                  <a:lnTo>
                    <a:pt x="797698" y="52738"/>
                  </a:lnTo>
                  <a:lnTo>
                    <a:pt x="854588" y="40861"/>
                  </a:lnTo>
                  <a:lnTo>
                    <a:pt x="913069" y="30401"/>
                  </a:lnTo>
                  <a:lnTo>
                    <a:pt x="973048" y="21407"/>
                  </a:lnTo>
                  <a:lnTo>
                    <a:pt x="1034429" y="13924"/>
                  </a:lnTo>
                  <a:lnTo>
                    <a:pt x="1097121" y="7999"/>
                  </a:lnTo>
                  <a:lnTo>
                    <a:pt x="1161028" y="3681"/>
                  </a:lnTo>
                  <a:lnTo>
                    <a:pt x="1226058" y="1015"/>
                  </a:lnTo>
                  <a:lnTo>
                    <a:pt x="1208988" y="589"/>
                  </a:lnTo>
                  <a:lnTo>
                    <a:pt x="1157732" y="0"/>
                  </a:lnTo>
                  <a:close/>
                </a:path>
              </a:pathLst>
            </a:custGeom>
            <a:solidFill>
              <a:srgbClr val="C5BA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95927" y="218312"/>
              <a:ext cx="2483485" cy="546735"/>
            </a:xfrm>
            <a:custGeom>
              <a:avLst/>
              <a:gdLst/>
              <a:ahLst/>
              <a:cxnLst/>
              <a:rect l="l" t="t" r="r" b="b"/>
              <a:pathLst>
                <a:path w="2483485" h="546735">
                  <a:moveTo>
                    <a:pt x="1226058" y="1015"/>
                  </a:moveTo>
                  <a:lnTo>
                    <a:pt x="1161028" y="3681"/>
                  </a:lnTo>
                  <a:lnTo>
                    <a:pt x="1097121" y="7999"/>
                  </a:lnTo>
                  <a:lnTo>
                    <a:pt x="1034429" y="13924"/>
                  </a:lnTo>
                  <a:lnTo>
                    <a:pt x="973048" y="21407"/>
                  </a:lnTo>
                  <a:lnTo>
                    <a:pt x="913069" y="30401"/>
                  </a:lnTo>
                  <a:lnTo>
                    <a:pt x="854588" y="40861"/>
                  </a:lnTo>
                  <a:lnTo>
                    <a:pt x="797698" y="52738"/>
                  </a:lnTo>
                  <a:lnTo>
                    <a:pt x="742493" y="65986"/>
                  </a:lnTo>
                  <a:lnTo>
                    <a:pt x="689067" y="80558"/>
                  </a:lnTo>
                  <a:lnTo>
                    <a:pt x="637513" y="96406"/>
                  </a:lnTo>
                  <a:lnTo>
                    <a:pt x="587925" y="113484"/>
                  </a:lnTo>
                  <a:lnTo>
                    <a:pt x="540397" y="131744"/>
                  </a:lnTo>
                  <a:lnTo>
                    <a:pt x="495024" y="151140"/>
                  </a:lnTo>
                  <a:lnTo>
                    <a:pt x="451897" y="171624"/>
                  </a:lnTo>
                  <a:lnTo>
                    <a:pt x="411112" y="193150"/>
                  </a:lnTo>
                  <a:lnTo>
                    <a:pt x="372763" y="215670"/>
                  </a:lnTo>
                  <a:lnTo>
                    <a:pt x="336942" y="239137"/>
                  </a:lnTo>
                  <a:lnTo>
                    <a:pt x="303744" y="263505"/>
                  </a:lnTo>
                  <a:lnTo>
                    <a:pt x="273263" y="288726"/>
                  </a:lnTo>
                  <a:lnTo>
                    <a:pt x="220825" y="341540"/>
                  </a:lnTo>
                  <a:lnTo>
                    <a:pt x="180379" y="397203"/>
                  </a:lnTo>
                  <a:lnTo>
                    <a:pt x="152675" y="455338"/>
                  </a:lnTo>
                  <a:lnTo>
                    <a:pt x="138463" y="515569"/>
                  </a:lnTo>
                  <a:lnTo>
                    <a:pt x="136651" y="546353"/>
                  </a:lnTo>
                  <a:lnTo>
                    <a:pt x="0" y="546353"/>
                  </a:lnTo>
                  <a:lnTo>
                    <a:pt x="6792" y="486821"/>
                  </a:lnTo>
                  <a:lnTo>
                    <a:pt x="26700" y="429145"/>
                  </a:lnTo>
                  <a:lnTo>
                    <a:pt x="59017" y="373660"/>
                  </a:lnTo>
                  <a:lnTo>
                    <a:pt x="103037" y="320699"/>
                  </a:lnTo>
                  <a:lnTo>
                    <a:pt x="158053" y="270594"/>
                  </a:lnTo>
                  <a:lnTo>
                    <a:pt x="189465" y="246717"/>
                  </a:lnTo>
                  <a:lnTo>
                    <a:pt x="223361" y="223680"/>
                  </a:lnTo>
                  <a:lnTo>
                    <a:pt x="259653" y="201523"/>
                  </a:lnTo>
                  <a:lnTo>
                    <a:pt x="298254" y="180289"/>
                  </a:lnTo>
                  <a:lnTo>
                    <a:pt x="339074" y="160020"/>
                  </a:lnTo>
                  <a:lnTo>
                    <a:pt x="382025" y="140755"/>
                  </a:lnTo>
                  <a:lnTo>
                    <a:pt x="427020" y="122539"/>
                  </a:lnTo>
                  <a:lnTo>
                    <a:pt x="473970" y="105412"/>
                  </a:lnTo>
                  <a:lnTo>
                    <a:pt x="522786" y="89415"/>
                  </a:lnTo>
                  <a:lnTo>
                    <a:pt x="573381" y="74591"/>
                  </a:lnTo>
                  <a:lnTo>
                    <a:pt x="625666" y="60981"/>
                  </a:lnTo>
                  <a:lnTo>
                    <a:pt x="679553" y="48627"/>
                  </a:lnTo>
                  <a:lnTo>
                    <a:pt x="734954" y="37570"/>
                  </a:lnTo>
                  <a:lnTo>
                    <a:pt x="791780" y="27852"/>
                  </a:lnTo>
                  <a:lnTo>
                    <a:pt x="849944" y="19515"/>
                  </a:lnTo>
                  <a:lnTo>
                    <a:pt x="909357" y="12601"/>
                  </a:lnTo>
                  <a:lnTo>
                    <a:pt x="969930" y="7150"/>
                  </a:lnTo>
                  <a:lnTo>
                    <a:pt x="1031576" y="3205"/>
                  </a:lnTo>
                  <a:lnTo>
                    <a:pt x="1094206" y="808"/>
                  </a:lnTo>
                  <a:lnTo>
                    <a:pt x="1157732" y="0"/>
                  </a:lnTo>
                  <a:lnTo>
                    <a:pt x="1294257" y="0"/>
                  </a:lnTo>
                  <a:lnTo>
                    <a:pt x="1357271" y="802"/>
                  </a:lnTo>
                  <a:lnTo>
                    <a:pt x="1419543" y="3186"/>
                  </a:lnTo>
                  <a:lnTo>
                    <a:pt x="1480970" y="7114"/>
                  </a:lnTo>
                  <a:lnTo>
                    <a:pt x="1541454" y="12550"/>
                  </a:lnTo>
                  <a:lnTo>
                    <a:pt x="1600892" y="19457"/>
                  </a:lnTo>
                  <a:lnTo>
                    <a:pt x="1659185" y="27798"/>
                  </a:lnTo>
                  <a:lnTo>
                    <a:pt x="1716232" y="37535"/>
                  </a:lnTo>
                  <a:lnTo>
                    <a:pt x="1771932" y="48634"/>
                  </a:lnTo>
                  <a:lnTo>
                    <a:pt x="1826185" y="61056"/>
                  </a:lnTo>
                  <a:lnTo>
                    <a:pt x="1878889" y="74765"/>
                  </a:lnTo>
                  <a:lnTo>
                    <a:pt x="1929945" y="89724"/>
                  </a:lnTo>
                  <a:lnTo>
                    <a:pt x="1979252" y="105897"/>
                  </a:lnTo>
                  <a:lnTo>
                    <a:pt x="2026709" y="123246"/>
                  </a:lnTo>
                  <a:lnTo>
                    <a:pt x="2072216" y="141735"/>
                  </a:lnTo>
                  <a:lnTo>
                    <a:pt x="2115671" y="161327"/>
                  </a:lnTo>
                  <a:lnTo>
                    <a:pt x="2156975" y="181986"/>
                  </a:lnTo>
                  <a:lnTo>
                    <a:pt x="2196027" y="203674"/>
                  </a:lnTo>
                  <a:lnTo>
                    <a:pt x="2232725" y="226354"/>
                  </a:lnTo>
                  <a:lnTo>
                    <a:pt x="2266971" y="249991"/>
                  </a:lnTo>
                  <a:lnTo>
                    <a:pt x="2298662" y="274547"/>
                  </a:lnTo>
                  <a:lnTo>
                    <a:pt x="2327698" y="299986"/>
                  </a:lnTo>
                  <a:lnTo>
                    <a:pt x="2377405" y="353363"/>
                  </a:lnTo>
                  <a:lnTo>
                    <a:pt x="2415286" y="409828"/>
                  </a:lnTo>
                  <a:lnTo>
                    <a:pt x="2483485" y="409828"/>
                  </a:lnTo>
                  <a:lnTo>
                    <a:pt x="2383663" y="546353"/>
                  </a:lnTo>
                  <a:lnTo>
                    <a:pt x="2210308" y="409828"/>
                  </a:lnTo>
                  <a:lnTo>
                    <a:pt x="2278634" y="409828"/>
                  </a:lnTo>
                  <a:lnTo>
                    <a:pt x="2261236" y="381228"/>
                  </a:lnTo>
                  <a:lnTo>
                    <a:pt x="2217368" y="326270"/>
                  </a:lnTo>
                  <a:lnTo>
                    <a:pt x="2162072" y="274547"/>
                  </a:lnTo>
                  <a:lnTo>
                    <a:pt x="2130390" y="249991"/>
                  </a:lnTo>
                  <a:lnTo>
                    <a:pt x="2096153" y="226354"/>
                  </a:lnTo>
                  <a:lnTo>
                    <a:pt x="2059462" y="203674"/>
                  </a:lnTo>
                  <a:lnTo>
                    <a:pt x="2020417" y="181986"/>
                  </a:lnTo>
                  <a:lnTo>
                    <a:pt x="1979119" y="161327"/>
                  </a:lnTo>
                  <a:lnTo>
                    <a:pt x="1935668" y="141735"/>
                  </a:lnTo>
                  <a:lnTo>
                    <a:pt x="1890166" y="123246"/>
                  </a:lnTo>
                  <a:lnTo>
                    <a:pt x="1842713" y="105897"/>
                  </a:lnTo>
                  <a:lnTo>
                    <a:pt x="1793410" y="89724"/>
                  </a:lnTo>
                  <a:lnTo>
                    <a:pt x="1742356" y="74765"/>
                  </a:lnTo>
                  <a:lnTo>
                    <a:pt x="1689654" y="61056"/>
                  </a:lnTo>
                  <a:lnTo>
                    <a:pt x="1635403" y="48634"/>
                  </a:lnTo>
                  <a:lnTo>
                    <a:pt x="1579704" y="37535"/>
                  </a:lnTo>
                  <a:lnTo>
                    <a:pt x="1522659" y="27798"/>
                  </a:lnTo>
                  <a:lnTo>
                    <a:pt x="1464366" y="19457"/>
                  </a:lnTo>
                  <a:lnTo>
                    <a:pt x="1404928" y="12550"/>
                  </a:lnTo>
                  <a:lnTo>
                    <a:pt x="1344445" y="7114"/>
                  </a:lnTo>
                  <a:lnTo>
                    <a:pt x="1283018" y="3186"/>
                  </a:lnTo>
                  <a:lnTo>
                    <a:pt x="1220746" y="802"/>
                  </a:lnTo>
                  <a:lnTo>
                    <a:pt x="1157732" y="0"/>
                  </a:lnTo>
                </a:path>
              </a:pathLst>
            </a:custGeom>
            <a:ln w="11428">
              <a:solidFill>
                <a:srgbClr val="99463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83540" y="6453480"/>
            <a:ext cx="232537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UOD-Electronic</a:t>
            </a:r>
            <a:r>
              <a:rPr sz="12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Engineering Dep.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304" y="153733"/>
            <a:ext cx="8844280" cy="6557009"/>
            <a:chOff x="146304" y="153733"/>
            <a:chExt cx="8844280" cy="6557009"/>
          </a:xfrm>
        </p:grpSpPr>
        <p:sp>
          <p:nvSpPr>
            <p:cNvPr id="3" name="object 3"/>
            <p:cNvSpPr/>
            <p:nvPr/>
          </p:nvSpPr>
          <p:spPr>
            <a:xfrm>
              <a:off x="146304" y="6391655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562"/>
                  </a:lnTo>
                  <a:lnTo>
                    <a:pt x="8833104" y="30956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8495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524">
              <a:solidFill>
                <a:srgbClr val="7A97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58267" y="574294"/>
            <a:ext cx="82467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5600" algn="l"/>
              </a:tabLst>
            </a:pPr>
            <a:r>
              <a:rPr sz="1800" b="1" spc="-5" dirty="0">
                <a:solidFill>
                  <a:srgbClr val="A9432B"/>
                </a:solidFill>
                <a:latin typeface="Georgia"/>
                <a:cs typeface="Georgia"/>
              </a:rPr>
              <a:t>The </a:t>
            </a:r>
            <a:r>
              <a:rPr sz="1800" b="1" spc="-5" dirty="0">
                <a:solidFill>
                  <a:srgbClr val="FF0000"/>
                </a:solidFill>
                <a:latin typeface="Georgia"/>
                <a:cs typeface="Georgia"/>
              </a:rPr>
              <a:t>74LS283 </a:t>
            </a:r>
            <a:r>
              <a:rPr sz="1800" b="1" spc="-5" dirty="0">
                <a:solidFill>
                  <a:srgbClr val="A9432B"/>
                </a:solidFill>
                <a:latin typeface="Georgia"/>
                <a:cs typeface="Georgia"/>
              </a:rPr>
              <a:t>is an </a:t>
            </a:r>
            <a:r>
              <a:rPr sz="1800" b="1" dirty="0">
                <a:solidFill>
                  <a:srgbClr val="A9432B"/>
                </a:solidFill>
                <a:latin typeface="Georgia"/>
                <a:cs typeface="Georgia"/>
              </a:rPr>
              <a:t>example. It </a:t>
            </a:r>
            <a:r>
              <a:rPr sz="1800" b="1" spc="-5" dirty="0">
                <a:solidFill>
                  <a:srgbClr val="A9432B"/>
                </a:solidFill>
                <a:latin typeface="Georgia"/>
                <a:cs typeface="Georgia"/>
              </a:rPr>
              <a:t>features </a:t>
            </a:r>
            <a:r>
              <a:rPr sz="1800" b="1" i="1" spc="-5" dirty="0">
                <a:solidFill>
                  <a:srgbClr val="FF0000"/>
                </a:solidFill>
                <a:latin typeface="Georgia"/>
                <a:cs typeface="Georgia"/>
              </a:rPr>
              <a:t>look-ahead carry</a:t>
            </a:r>
            <a:r>
              <a:rPr sz="1800" b="1" spc="-5" dirty="0">
                <a:solidFill>
                  <a:srgbClr val="A9432B"/>
                </a:solidFill>
                <a:latin typeface="Georgia"/>
                <a:cs typeface="Georgia"/>
              </a:rPr>
              <a:t>, which </a:t>
            </a:r>
            <a:r>
              <a:rPr sz="1800" b="1" dirty="0">
                <a:solidFill>
                  <a:srgbClr val="A9432B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A9432B"/>
                </a:solidFill>
                <a:latin typeface="Georgia"/>
                <a:cs typeface="Georgia"/>
              </a:rPr>
              <a:t>adds logic </a:t>
            </a:r>
            <a:r>
              <a:rPr sz="1800" b="1" dirty="0">
                <a:solidFill>
                  <a:srgbClr val="A9432B"/>
                </a:solidFill>
                <a:latin typeface="Georgia"/>
                <a:cs typeface="Georgia"/>
              </a:rPr>
              <a:t>to </a:t>
            </a:r>
            <a:r>
              <a:rPr sz="1800" b="1" spc="-5" dirty="0">
                <a:solidFill>
                  <a:srgbClr val="A9432B"/>
                </a:solidFill>
                <a:latin typeface="Georgia"/>
                <a:cs typeface="Georgia"/>
              </a:rPr>
              <a:t>minimize the output carry delay. </a:t>
            </a:r>
            <a:r>
              <a:rPr sz="1800" b="1" dirty="0">
                <a:solidFill>
                  <a:srgbClr val="A9432B"/>
                </a:solidFill>
                <a:latin typeface="Georgia"/>
                <a:cs typeface="Georgia"/>
              </a:rPr>
              <a:t>For the </a:t>
            </a:r>
            <a:r>
              <a:rPr sz="1800" b="1" spc="-5" dirty="0">
                <a:solidFill>
                  <a:srgbClr val="A9432B"/>
                </a:solidFill>
                <a:latin typeface="Georgia"/>
                <a:cs typeface="Georgia"/>
              </a:rPr>
              <a:t>74LS283, </a:t>
            </a:r>
            <a:r>
              <a:rPr sz="1800" b="1" spc="5" dirty="0">
                <a:solidFill>
                  <a:srgbClr val="A9432B"/>
                </a:solidFill>
                <a:latin typeface="Georgia"/>
                <a:cs typeface="Georgia"/>
              </a:rPr>
              <a:t>the </a:t>
            </a:r>
            <a:r>
              <a:rPr sz="1800" b="1" spc="-445" dirty="0">
                <a:solidFill>
                  <a:srgbClr val="A9432B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A9432B"/>
                </a:solidFill>
                <a:latin typeface="Georgia"/>
                <a:cs typeface="Georgia"/>
              </a:rPr>
              <a:t>maximum</a:t>
            </a:r>
            <a:r>
              <a:rPr sz="1800" b="1" spc="5" dirty="0">
                <a:solidFill>
                  <a:srgbClr val="A9432B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A9432B"/>
                </a:solidFill>
                <a:latin typeface="Georgia"/>
                <a:cs typeface="Georgia"/>
              </a:rPr>
              <a:t>delay</a:t>
            </a:r>
            <a:r>
              <a:rPr sz="1800" b="1" spc="5" dirty="0">
                <a:solidFill>
                  <a:srgbClr val="A9432B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A9432B"/>
                </a:solidFill>
                <a:latin typeface="Georgia"/>
                <a:cs typeface="Georgia"/>
              </a:rPr>
              <a:t>to</a:t>
            </a:r>
            <a:r>
              <a:rPr sz="1800" b="1" spc="5" dirty="0">
                <a:solidFill>
                  <a:srgbClr val="A9432B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A9432B"/>
                </a:solidFill>
                <a:latin typeface="Georgia"/>
                <a:cs typeface="Georgia"/>
              </a:rPr>
              <a:t>the </a:t>
            </a:r>
            <a:r>
              <a:rPr sz="1800" b="1" dirty="0">
                <a:solidFill>
                  <a:srgbClr val="A9432B"/>
                </a:solidFill>
                <a:latin typeface="Georgia"/>
                <a:cs typeface="Georgia"/>
              </a:rPr>
              <a:t>output</a:t>
            </a:r>
            <a:r>
              <a:rPr sz="1800" b="1" spc="-20" dirty="0">
                <a:solidFill>
                  <a:srgbClr val="A9432B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A9432B"/>
                </a:solidFill>
                <a:latin typeface="Georgia"/>
                <a:cs typeface="Georgia"/>
              </a:rPr>
              <a:t>carry</a:t>
            </a:r>
            <a:r>
              <a:rPr sz="1800" b="1" spc="15" dirty="0">
                <a:solidFill>
                  <a:srgbClr val="A9432B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A9432B"/>
                </a:solidFill>
                <a:latin typeface="Georgia"/>
                <a:cs typeface="Georgia"/>
              </a:rPr>
              <a:t>is</a:t>
            </a:r>
            <a:r>
              <a:rPr sz="1800" b="1" spc="15" dirty="0">
                <a:solidFill>
                  <a:srgbClr val="A9432B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A9432B"/>
                </a:solidFill>
                <a:latin typeface="Georgia"/>
                <a:cs typeface="Georgia"/>
              </a:rPr>
              <a:t>17</a:t>
            </a:r>
            <a:r>
              <a:rPr sz="1800" b="1" spc="20" dirty="0">
                <a:solidFill>
                  <a:srgbClr val="A9432B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A9432B"/>
                </a:solidFill>
                <a:latin typeface="Georgia"/>
                <a:cs typeface="Georgia"/>
              </a:rPr>
              <a:t>ns.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720" y="1472018"/>
            <a:ext cx="8402828" cy="469328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83540" y="6453480"/>
            <a:ext cx="232537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UOD-Electronic</a:t>
            </a:r>
            <a:r>
              <a:rPr sz="12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Georgia"/>
                <a:cs typeface="Georgia"/>
              </a:rPr>
              <a:t>Engineering Dep.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10257" y="589026"/>
            <a:ext cx="1649095" cy="370840"/>
            <a:chOff x="2310257" y="589026"/>
            <a:chExt cx="1649095" cy="370840"/>
          </a:xfrm>
        </p:grpSpPr>
        <p:sp>
          <p:nvSpPr>
            <p:cNvPr id="3" name="object 3"/>
            <p:cNvSpPr/>
            <p:nvPr/>
          </p:nvSpPr>
          <p:spPr>
            <a:xfrm>
              <a:off x="2310257" y="589026"/>
              <a:ext cx="1649095" cy="370840"/>
            </a:xfrm>
            <a:custGeom>
              <a:avLst/>
              <a:gdLst/>
              <a:ahLst/>
              <a:cxnLst/>
              <a:rect l="l" t="t" r="r" b="b"/>
              <a:pathLst>
                <a:path w="1649095" h="370840">
                  <a:moveTo>
                    <a:pt x="1648587" y="0"/>
                  </a:moveTo>
                  <a:lnTo>
                    <a:pt x="0" y="0"/>
                  </a:lnTo>
                  <a:lnTo>
                    <a:pt x="0" y="370839"/>
                  </a:lnTo>
                  <a:lnTo>
                    <a:pt x="1648587" y="370839"/>
                  </a:lnTo>
                  <a:lnTo>
                    <a:pt x="1648587" y="0"/>
                  </a:lnTo>
                  <a:close/>
                </a:path>
              </a:pathLst>
            </a:custGeom>
            <a:solidFill>
              <a:srgbClr val="D16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889" y="686943"/>
              <a:ext cx="227455" cy="227455"/>
            </a:xfrm>
            <a:prstGeom prst="rect">
              <a:avLst/>
            </a:prstGeom>
          </p:spPr>
        </p:pic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47268" y="582676"/>
          <a:ext cx="7590789" cy="1112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5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24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24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778510" algn="l"/>
                        </a:tabLst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Y=A	</a:t>
                      </a:r>
                      <a:r>
                        <a:rPr sz="2700" baseline="-7716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+</a:t>
                      </a:r>
                      <a:r>
                        <a:rPr sz="2700" spc="195" baseline="-7716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Y=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𝑨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2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1491741" y="3453003"/>
            <a:ext cx="1945005" cy="830580"/>
            <a:chOff x="1491741" y="3453003"/>
            <a:chExt cx="1945005" cy="830580"/>
          </a:xfrm>
        </p:grpSpPr>
        <p:sp>
          <p:nvSpPr>
            <p:cNvPr id="7" name="object 7"/>
            <p:cNvSpPr/>
            <p:nvPr/>
          </p:nvSpPr>
          <p:spPr>
            <a:xfrm>
              <a:off x="2139441" y="3465703"/>
              <a:ext cx="863600" cy="792480"/>
            </a:xfrm>
            <a:custGeom>
              <a:avLst/>
              <a:gdLst/>
              <a:ahLst/>
              <a:cxnLst/>
              <a:rect l="l" t="t" r="r" b="b"/>
              <a:pathLst>
                <a:path w="863600" h="792479">
                  <a:moveTo>
                    <a:pt x="0" y="0"/>
                  </a:moveTo>
                  <a:lnTo>
                    <a:pt x="60678" y="20159"/>
                  </a:lnTo>
                  <a:lnTo>
                    <a:pt x="113359" y="76297"/>
                  </a:lnTo>
                  <a:lnTo>
                    <a:pt x="135715" y="115824"/>
                  </a:lnTo>
                  <a:lnTo>
                    <a:pt x="154890" y="161903"/>
                  </a:lnTo>
                  <a:lnTo>
                    <a:pt x="170489" y="213722"/>
                  </a:lnTo>
                  <a:lnTo>
                    <a:pt x="182120" y="270467"/>
                  </a:lnTo>
                  <a:lnTo>
                    <a:pt x="189387" y="331323"/>
                  </a:lnTo>
                  <a:lnTo>
                    <a:pt x="191896" y="395478"/>
                  </a:lnTo>
                  <a:lnTo>
                    <a:pt x="189601" y="456771"/>
                  </a:lnTo>
                  <a:lnTo>
                    <a:pt x="182939" y="515190"/>
                  </a:lnTo>
                  <a:lnTo>
                    <a:pt x="172245" y="569992"/>
                  </a:lnTo>
                  <a:lnTo>
                    <a:pt x="157852" y="620436"/>
                  </a:lnTo>
                  <a:lnTo>
                    <a:pt x="140096" y="665781"/>
                  </a:lnTo>
                  <a:lnTo>
                    <a:pt x="119311" y="705285"/>
                  </a:lnTo>
                  <a:lnTo>
                    <a:pt x="95832" y="738207"/>
                  </a:lnTo>
                  <a:lnTo>
                    <a:pt x="42128" y="781339"/>
                  </a:lnTo>
                  <a:lnTo>
                    <a:pt x="12572" y="790067"/>
                  </a:lnTo>
                </a:path>
                <a:path w="863600" h="792479">
                  <a:moveTo>
                    <a:pt x="0" y="0"/>
                  </a:moveTo>
                  <a:lnTo>
                    <a:pt x="64458" y="1086"/>
                  </a:lnTo>
                  <a:lnTo>
                    <a:pt x="127629" y="4293"/>
                  </a:lnTo>
                  <a:lnTo>
                    <a:pt x="189345" y="9546"/>
                  </a:lnTo>
                  <a:lnTo>
                    <a:pt x="249440" y="16766"/>
                  </a:lnTo>
                  <a:lnTo>
                    <a:pt x="307746" y="25879"/>
                  </a:lnTo>
                  <a:lnTo>
                    <a:pt x="364097" y="36807"/>
                  </a:lnTo>
                  <a:lnTo>
                    <a:pt x="418325" y="49473"/>
                  </a:lnTo>
                  <a:lnTo>
                    <a:pt x="470265" y="63802"/>
                  </a:lnTo>
                  <a:lnTo>
                    <a:pt x="519748" y="79717"/>
                  </a:lnTo>
                  <a:lnTo>
                    <a:pt x="566608" y="97141"/>
                  </a:lnTo>
                  <a:lnTo>
                    <a:pt x="610679" y="115998"/>
                  </a:lnTo>
                  <a:lnTo>
                    <a:pt x="651793" y="136211"/>
                  </a:lnTo>
                  <a:lnTo>
                    <a:pt x="689783" y="157705"/>
                  </a:lnTo>
                  <a:lnTo>
                    <a:pt x="724483" y="180401"/>
                  </a:lnTo>
                  <a:lnTo>
                    <a:pt x="755726" y="204224"/>
                  </a:lnTo>
                  <a:lnTo>
                    <a:pt x="807171" y="254945"/>
                  </a:lnTo>
                  <a:lnTo>
                    <a:pt x="842785" y="309256"/>
                  </a:lnTo>
                  <a:lnTo>
                    <a:pt x="861231" y="366543"/>
                  </a:lnTo>
                  <a:lnTo>
                    <a:pt x="863600" y="396113"/>
                  </a:lnTo>
                  <a:lnTo>
                    <a:pt x="861113" y="426388"/>
                  </a:lnTo>
                  <a:lnTo>
                    <a:pt x="841756" y="485028"/>
                  </a:lnTo>
                  <a:lnTo>
                    <a:pt x="804400" y="540557"/>
                  </a:lnTo>
                  <a:lnTo>
                    <a:pt x="750466" y="592304"/>
                  </a:lnTo>
                  <a:lnTo>
                    <a:pt x="717726" y="616548"/>
                  </a:lnTo>
                  <a:lnTo>
                    <a:pt x="681373" y="639595"/>
                  </a:lnTo>
                  <a:lnTo>
                    <a:pt x="641585" y="661359"/>
                  </a:lnTo>
                  <a:lnTo>
                    <a:pt x="598539" y="681757"/>
                  </a:lnTo>
                  <a:lnTo>
                    <a:pt x="552413" y="700705"/>
                  </a:lnTo>
                  <a:lnTo>
                    <a:pt x="503384" y="718119"/>
                  </a:lnTo>
                  <a:lnTo>
                    <a:pt x="451630" y="733914"/>
                  </a:lnTo>
                  <a:lnTo>
                    <a:pt x="397328" y="748006"/>
                  </a:lnTo>
                  <a:lnTo>
                    <a:pt x="340655" y="760312"/>
                  </a:lnTo>
                  <a:lnTo>
                    <a:pt x="281789" y="770747"/>
                  </a:lnTo>
                  <a:lnTo>
                    <a:pt x="220907" y="779227"/>
                  </a:lnTo>
                  <a:lnTo>
                    <a:pt x="158186" y="785669"/>
                  </a:lnTo>
                  <a:lnTo>
                    <a:pt x="93805" y="789987"/>
                  </a:lnTo>
                  <a:lnTo>
                    <a:pt x="27939" y="79209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1741" y="3610102"/>
              <a:ext cx="1945005" cy="520700"/>
            </a:xfrm>
            <a:custGeom>
              <a:avLst/>
              <a:gdLst/>
              <a:ahLst/>
              <a:cxnLst/>
              <a:rect l="l" t="t" r="r" b="b"/>
              <a:pathLst>
                <a:path w="1945004" h="520700">
                  <a:moveTo>
                    <a:pt x="1511300" y="211200"/>
                  </a:moveTo>
                  <a:lnTo>
                    <a:pt x="1944751" y="211200"/>
                  </a:lnTo>
                </a:path>
                <a:path w="1945004" h="520700">
                  <a:moveTo>
                    <a:pt x="576326" y="0"/>
                  </a:moveTo>
                  <a:lnTo>
                    <a:pt x="0" y="0"/>
                  </a:lnTo>
                </a:path>
                <a:path w="1945004" h="520700">
                  <a:moveTo>
                    <a:pt x="576326" y="520573"/>
                  </a:moveTo>
                  <a:lnTo>
                    <a:pt x="0" y="52057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87041" y="3478784"/>
              <a:ext cx="152400" cy="792480"/>
            </a:xfrm>
            <a:custGeom>
              <a:avLst/>
              <a:gdLst/>
              <a:ahLst/>
              <a:cxnLst/>
              <a:rect l="l" t="t" r="r" b="b"/>
              <a:pathLst>
                <a:path w="152400" h="792479">
                  <a:moveTo>
                    <a:pt x="0" y="0"/>
                  </a:moveTo>
                  <a:lnTo>
                    <a:pt x="48182" y="20204"/>
                  </a:lnTo>
                  <a:lnTo>
                    <a:pt x="90019" y="76472"/>
                  </a:lnTo>
                  <a:lnTo>
                    <a:pt x="107775" y="116093"/>
                  </a:lnTo>
                  <a:lnTo>
                    <a:pt x="123005" y="162287"/>
                  </a:lnTo>
                  <a:lnTo>
                    <a:pt x="135395" y="214239"/>
                  </a:lnTo>
                  <a:lnTo>
                    <a:pt x="144633" y="271133"/>
                  </a:lnTo>
                  <a:lnTo>
                    <a:pt x="150406" y="332156"/>
                  </a:lnTo>
                  <a:lnTo>
                    <a:pt x="152400" y="396493"/>
                  </a:lnTo>
                  <a:lnTo>
                    <a:pt x="150155" y="464636"/>
                  </a:lnTo>
                  <a:lnTo>
                    <a:pt x="143667" y="529107"/>
                  </a:lnTo>
                  <a:lnTo>
                    <a:pt x="133298" y="588889"/>
                  </a:lnTo>
                  <a:lnTo>
                    <a:pt x="119414" y="642964"/>
                  </a:lnTo>
                  <a:lnTo>
                    <a:pt x="102379" y="690314"/>
                  </a:lnTo>
                  <a:lnTo>
                    <a:pt x="82559" y="729920"/>
                  </a:lnTo>
                  <a:lnTo>
                    <a:pt x="36021" y="781831"/>
                  </a:lnTo>
                  <a:lnTo>
                    <a:pt x="10032" y="79209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515614" y="3585717"/>
            <a:ext cx="260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mbria Math"/>
                <a:cs typeface="Cambria Math"/>
              </a:rPr>
              <a:t>𝑨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7978" y="3247669"/>
            <a:ext cx="285750" cy="102171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b="1" spc="-5" dirty="0"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565"/>
              </a:spcBef>
            </a:pPr>
            <a:r>
              <a:rPr sz="2800" b="1" spc="-5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517515" y="3510026"/>
            <a:ext cx="1945005" cy="830580"/>
            <a:chOff x="5517515" y="3510026"/>
            <a:chExt cx="1945005" cy="830580"/>
          </a:xfrm>
        </p:grpSpPr>
        <p:sp>
          <p:nvSpPr>
            <p:cNvPr id="13" name="object 13"/>
            <p:cNvSpPr/>
            <p:nvPr/>
          </p:nvSpPr>
          <p:spPr>
            <a:xfrm>
              <a:off x="6165215" y="3522726"/>
              <a:ext cx="863600" cy="792480"/>
            </a:xfrm>
            <a:custGeom>
              <a:avLst/>
              <a:gdLst/>
              <a:ahLst/>
              <a:cxnLst/>
              <a:rect l="l" t="t" r="r" b="b"/>
              <a:pathLst>
                <a:path w="863600" h="792479">
                  <a:moveTo>
                    <a:pt x="0" y="0"/>
                  </a:moveTo>
                  <a:lnTo>
                    <a:pt x="60678" y="20159"/>
                  </a:lnTo>
                  <a:lnTo>
                    <a:pt x="113359" y="76297"/>
                  </a:lnTo>
                  <a:lnTo>
                    <a:pt x="135715" y="115824"/>
                  </a:lnTo>
                  <a:lnTo>
                    <a:pt x="154890" y="161903"/>
                  </a:lnTo>
                  <a:lnTo>
                    <a:pt x="170489" y="213722"/>
                  </a:lnTo>
                  <a:lnTo>
                    <a:pt x="182120" y="270467"/>
                  </a:lnTo>
                  <a:lnTo>
                    <a:pt x="189387" y="331323"/>
                  </a:lnTo>
                  <a:lnTo>
                    <a:pt x="191897" y="395478"/>
                  </a:lnTo>
                  <a:lnTo>
                    <a:pt x="189598" y="456802"/>
                  </a:lnTo>
                  <a:lnTo>
                    <a:pt x="182927" y="515239"/>
                  </a:lnTo>
                  <a:lnTo>
                    <a:pt x="172221" y="570048"/>
                  </a:lnTo>
                  <a:lnTo>
                    <a:pt x="157816" y="620491"/>
                  </a:lnTo>
                  <a:lnTo>
                    <a:pt x="140049" y="665829"/>
                  </a:lnTo>
                  <a:lnTo>
                    <a:pt x="119257" y="705322"/>
                  </a:lnTo>
                  <a:lnTo>
                    <a:pt x="95776" y="738231"/>
                  </a:lnTo>
                  <a:lnTo>
                    <a:pt x="42097" y="781343"/>
                  </a:lnTo>
                  <a:lnTo>
                    <a:pt x="12573" y="790067"/>
                  </a:lnTo>
                </a:path>
                <a:path w="863600" h="792479">
                  <a:moveTo>
                    <a:pt x="0" y="0"/>
                  </a:moveTo>
                  <a:lnTo>
                    <a:pt x="64458" y="1086"/>
                  </a:lnTo>
                  <a:lnTo>
                    <a:pt x="127629" y="4296"/>
                  </a:lnTo>
                  <a:lnTo>
                    <a:pt x="189345" y="9552"/>
                  </a:lnTo>
                  <a:lnTo>
                    <a:pt x="249440" y="16777"/>
                  </a:lnTo>
                  <a:lnTo>
                    <a:pt x="307746" y="25895"/>
                  </a:lnTo>
                  <a:lnTo>
                    <a:pt x="364097" y="36830"/>
                  </a:lnTo>
                  <a:lnTo>
                    <a:pt x="418325" y="49504"/>
                  </a:lnTo>
                  <a:lnTo>
                    <a:pt x="470265" y="63840"/>
                  </a:lnTo>
                  <a:lnTo>
                    <a:pt x="519748" y="79763"/>
                  </a:lnTo>
                  <a:lnTo>
                    <a:pt x="566608" y="97196"/>
                  </a:lnTo>
                  <a:lnTo>
                    <a:pt x="610679" y="116062"/>
                  </a:lnTo>
                  <a:lnTo>
                    <a:pt x="651793" y="136284"/>
                  </a:lnTo>
                  <a:lnTo>
                    <a:pt x="689783" y="157785"/>
                  </a:lnTo>
                  <a:lnTo>
                    <a:pt x="724483" y="180490"/>
                  </a:lnTo>
                  <a:lnTo>
                    <a:pt x="755726" y="204321"/>
                  </a:lnTo>
                  <a:lnTo>
                    <a:pt x="807171" y="255056"/>
                  </a:lnTo>
                  <a:lnTo>
                    <a:pt x="842785" y="309376"/>
                  </a:lnTo>
                  <a:lnTo>
                    <a:pt x="861231" y="366670"/>
                  </a:lnTo>
                  <a:lnTo>
                    <a:pt x="863600" y="396240"/>
                  </a:lnTo>
                  <a:lnTo>
                    <a:pt x="861113" y="426498"/>
                  </a:lnTo>
                  <a:lnTo>
                    <a:pt x="841756" y="485108"/>
                  </a:lnTo>
                  <a:lnTo>
                    <a:pt x="804400" y="540615"/>
                  </a:lnTo>
                  <a:lnTo>
                    <a:pt x="750466" y="592346"/>
                  </a:lnTo>
                  <a:lnTo>
                    <a:pt x="717726" y="616586"/>
                  </a:lnTo>
                  <a:lnTo>
                    <a:pt x="681373" y="639629"/>
                  </a:lnTo>
                  <a:lnTo>
                    <a:pt x="641585" y="661391"/>
                  </a:lnTo>
                  <a:lnTo>
                    <a:pt x="598539" y="681789"/>
                  </a:lnTo>
                  <a:lnTo>
                    <a:pt x="552413" y="700739"/>
                  </a:lnTo>
                  <a:lnTo>
                    <a:pt x="503384" y="718156"/>
                  </a:lnTo>
                  <a:lnTo>
                    <a:pt x="451630" y="733956"/>
                  </a:lnTo>
                  <a:lnTo>
                    <a:pt x="397328" y="748055"/>
                  </a:lnTo>
                  <a:lnTo>
                    <a:pt x="340655" y="760370"/>
                  </a:lnTo>
                  <a:lnTo>
                    <a:pt x="281789" y="770815"/>
                  </a:lnTo>
                  <a:lnTo>
                    <a:pt x="220907" y="779308"/>
                  </a:lnTo>
                  <a:lnTo>
                    <a:pt x="158186" y="785763"/>
                  </a:lnTo>
                  <a:lnTo>
                    <a:pt x="93805" y="790097"/>
                  </a:lnTo>
                  <a:lnTo>
                    <a:pt x="27939" y="7922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17515" y="3667252"/>
              <a:ext cx="1945005" cy="520700"/>
            </a:xfrm>
            <a:custGeom>
              <a:avLst/>
              <a:gdLst/>
              <a:ahLst/>
              <a:cxnLst/>
              <a:rect l="l" t="t" r="r" b="b"/>
              <a:pathLst>
                <a:path w="1945004" h="520700">
                  <a:moveTo>
                    <a:pt x="1511300" y="211074"/>
                  </a:moveTo>
                  <a:lnTo>
                    <a:pt x="1944751" y="211074"/>
                  </a:lnTo>
                </a:path>
                <a:path w="1945004" h="520700">
                  <a:moveTo>
                    <a:pt x="576326" y="0"/>
                  </a:moveTo>
                  <a:lnTo>
                    <a:pt x="0" y="0"/>
                  </a:lnTo>
                </a:path>
                <a:path w="1945004" h="520700">
                  <a:moveTo>
                    <a:pt x="576326" y="520573"/>
                  </a:moveTo>
                  <a:lnTo>
                    <a:pt x="0" y="52057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12815" y="3535807"/>
              <a:ext cx="152400" cy="792480"/>
            </a:xfrm>
            <a:custGeom>
              <a:avLst/>
              <a:gdLst/>
              <a:ahLst/>
              <a:cxnLst/>
              <a:rect l="l" t="t" r="r" b="b"/>
              <a:pathLst>
                <a:path w="152400" h="792479">
                  <a:moveTo>
                    <a:pt x="0" y="0"/>
                  </a:moveTo>
                  <a:lnTo>
                    <a:pt x="48182" y="20216"/>
                  </a:lnTo>
                  <a:lnTo>
                    <a:pt x="90019" y="76508"/>
                  </a:lnTo>
                  <a:lnTo>
                    <a:pt x="107775" y="116141"/>
                  </a:lnTo>
                  <a:lnTo>
                    <a:pt x="123005" y="162342"/>
                  </a:lnTo>
                  <a:lnTo>
                    <a:pt x="135395" y="214295"/>
                  </a:lnTo>
                  <a:lnTo>
                    <a:pt x="144633" y="271182"/>
                  </a:lnTo>
                  <a:lnTo>
                    <a:pt x="150406" y="332187"/>
                  </a:lnTo>
                  <a:lnTo>
                    <a:pt x="152400" y="396493"/>
                  </a:lnTo>
                  <a:lnTo>
                    <a:pt x="150155" y="464636"/>
                  </a:lnTo>
                  <a:lnTo>
                    <a:pt x="143667" y="529107"/>
                  </a:lnTo>
                  <a:lnTo>
                    <a:pt x="133298" y="588889"/>
                  </a:lnTo>
                  <a:lnTo>
                    <a:pt x="119414" y="642964"/>
                  </a:lnTo>
                  <a:lnTo>
                    <a:pt x="102379" y="690314"/>
                  </a:lnTo>
                  <a:lnTo>
                    <a:pt x="82559" y="729920"/>
                  </a:lnTo>
                  <a:lnTo>
                    <a:pt x="36021" y="781831"/>
                  </a:lnTo>
                  <a:lnTo>
                    <a:pt x="10033" y="79209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542021" y="3653408"/>
            <a:ext cx="269875" cy="431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b="1" spc="5" dirty="0">
                <a:latin typeface="Times New Roman"/>
                <a:cs typeface="Times New Roman"/>
              </a:rPr>
              <a:t>A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78044" y="3408405"/>
            <a:ext cx="281940" cy="91821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465"/>
              </a:spcBef>
            </a:pPr>
            <a:r>
              <a:rPr sz="2400" b="1" dirty="0"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800" b="1" spc="-5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007741" y="2007870"/>
            <a:ext cx="321310" cy="371475"/>
            <a:chOff x="3007741" y="2007870"/>
            <a:chExt cx="321310" cy="371475"/>
          </a:xfrm>
        </p:grpSpPr>
        <p:sp>
          <p:nvSpPr>
            <p:cNvPr id="19" name="object 19"/>
            <p:cNvSpPr/>
            <p:nvPr/>
          </p:nvSpPr>
          <p:spPr>
            <a:xfrm>
              <a:off x="3013456" y="2013584"/>
              <a:ext cx="309880" cy="360045"/>
            </a:xfrm>
            <a:custGeom>
              <a:avLst/>
              <a:gdLst/>
              <a:ahLst/>
              <a:cxnLst/>
              <a:rect l="l" t="t" r="r" b="b"/>
              <a:pathLst>
                <a:path w="309879" h="360044">
                  <a:moveTo>
                    <a:pt x="196214" y="0"/>
                  </a:moveTo>
                  <a:lnTo>
                    <a:pt x="113283" y="0"/>
                  </a:lnTo>
                  <a:lnTo>
                    <a:pt x="41401" y="48260"/>
                  </a:lnTo>
                  <a:lnTo>
                    <a:pt x="0" y="131825"/>
                  </a:lnTo>
                  <a:lnTo>
                    <a:pt x="0" y="228218"/>
                  </a:lnTo>
                  <a:lnTo>
                    <a:pt x="41401" y="311785"/>
                  </a:lnTo>
                  <a:lnTo>
                    <a:pt x="113283" y="360044"/>
                  </a:lnTo>
                  <a:lnTo>
                    <a:pt x="196214" y="360044"/>
                  </a:lnTo>
                  <a:lnTo>
                    <a:pt x="268096" y="311785"/>
                  </a:lnTo>
                  <a:lnTo>
                    <a:pt x="309498" y="228218"/>
                  </a:lnTo>
                  <a:lnTo>
                    <a:pt x="309498" y="131825"/>
                  </a:lnTo>
                  <a:lnTo>
                    <a:pt x="268096" y="48260"/>
                  </a:lnTo>
                  <a:lnTo>
                    <a:pt x="196214" y="0"/>
                  </a:lnTo>
                  <a:close/>
                </a:path>
              </a:pathLst>
            </a:custGeom>
            <a:solidFill>
              <a:srgbClr val="D16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13456" y="2013584"/>
              <a:ext cx="309880" cy="360045"/>
            </a:xfrm>
            <a:custGeom>
              <a:avLst/>
              <a:gdLst/>
              <a:ahLst/>
              <a:cxnLst/>
              <a:rect l="l" t="t" r="r" b="b"/>
              <a:pathLst>
                <a:path w="309879" h="360044">
                  <a:moveTo>
                    <a:pt x="0" y="131825"/>
                  </a:moveTo>
                  <a:lnTo>
                    <a:pt x="41401" y="48260"/>
                  </a:lnTo>
                  <a:lnTo>
                    <a:pt x="113283" y="0"/>
                  </a:lnTo>
                  <a:lnTo>
                    <a:pt x="196214" y="0"/>
                  </a:lnTo>
                  <a:lnTo>
                    <a:pt x="268096" y="48260"/>
                  </a:lnTo>
                  <a:lnTo>
                    <a:pt x="309498" y="131825"/>
                  </a:lnTo>
                  <a:lnTo>
                    <a:pt x="309498" y="228218"/>
                  </a:lnTo>
                  <a:lnTo>
                    <a:pt x="268096" y="311785"/>
                  </a:lnTo>
                  <a:lnTo>
                    <a:pt x="196214" y="360044"/>
                  </a:lnTo>
                  <a:lnTo>
                    <a:pt x="113283" y="360044"/>
                  </a:lnTo>
                  <a:lnTo>
                    <a:pt x="41401" y="311785"/>
                  </a:lnTo>
                  <a:lnTo>
                    <a:pt x="0" y="228218"/>
                  </a:lnTo>
                  <a:lnTo>
                    <a:pt x="0" y="131825"/>
                  </a:lnTo>
                  <a:close/>
                </a:path>
              </a:pathLst>
            </a:custGeom>
            <a:ln w="11428">
              <a:solidFill>
                <a:srgbClr val="99463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457200" y="1982470"/>
          <a:ext cx="8152764" cy="1112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4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99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24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24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758190" algn="l"/>
                        </a:tabLst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Y=A	</a:t>
                      </a:r>
                      <a:r>
                        <a:rPr sz="2700" baseline="-4629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+</a:t>
                      </a:r>
                      <a:r>
                        <a:rPr sz="2700" spc="427" baseline="-4629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24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Y=A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24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6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653618" y="589026"/>
          <a:ext cx="7590789" cy="1112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5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162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9546" y="548728"/>
            <a:ext cx="7993380" cy="5688965"/>
            <a:chOff x="539546" y="548728"/>
            <a:chExt cx="7993380" cy="56889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546" y="548728"/>
              <a:ext cx="7992872" cy="56885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743575" y="5220208"/>
              <a:ext cx="1431925" cy="12065"/>
            </a:xfrm>
            <a:custGeom>
              <a:avLst/>
              <a:gdLst/>
              <a:ahLst/>
              <a:cxnLst/>
              <a:rect l="l" t="t" r="r" b="b"/>
              <a:pathLst>
                <a:path w="1431925" h="12064">
                  <a:moveTo>
                    <a:pt x="486918" y="0"/>
                  </a:moveTo>
                  <a:lnTo>
                    <a:pt x="0" y="0"/>
                  </a:lnTo>
                  <a:lnTo>
                    <a:pt x="0" y="11811"/>
                  </a:lnTo>
                  <a:lnTo>
                    <a:pt x="486918" y="11811"/>
                  </a:lnTo>
                  <a:lnTo>
                    <a:pt x="486918" y="0"/>
                  </a:lnTo>
                  <a:close/>
                </a:path>
                <a:path w="1431925" h="12064">
                  <a:moveTo>
                    <a:pt x="924306" y="0"/>
                  </a:moveTo>
                  <a:lnTo>
                    <a:pt x="672084" y="0"/>
                  </a:lnTo>
                  <a:lnTo>
                    <a:pt x="672084" y="11811"/>
                  </a:lnTo>
                  <a:lnTo>
                    <a:pt x="924306" y="11811"/>
                  </a:lnTo>
                  <a:lnTo>
                    <a:pt x="924306" y="0"/>
                  </a:lnTo>
                  <a:close/>
                </a:path>
                <a:path w="1431925" h="12064">
                  <a:moveTo>
                    <a:pt x="1431798" y="0"/>
                  </a:moveTo>
                  <a:lnTo>
                    <a:pt x="1165860" y="0"/>
                  </a:lnTo>
                  <a:lnTo>
                    <a:pt x="1165860" y="11811"/>
                  </a:lnTo>
                  <a:lnTo>
                    <a:pt x="1431798" y="11811"/>
                  </a:lnTo>
                  <a:lnTo>
                    <a:pt x="14317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31890" y="5206365"/>
            <a:ext cx="2209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9330" algn="l"/>
              </a:tabLst>
            </a:pPr>
            <a:r>
              <a:rPr sz="1800" dirty="0">
                <a:latin typeface="Cambria Math"/>
                <a:cs typeface="Cambria Math"/>
              </a:rPr>
              <a:t>𝑨</a:t>
            </a:r>
            <a:r>
              <a:rPr sz="1800" spc="509" dirty="0">
                <a:latin typeface="Cambria Math"/>
                <a:cs typeface="Cambria Math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.</a:t>
            </a:r>
            <a:r>
              <a:rPr sz="1800" spc="-5" dirty="0">
                <a:latin typeface="Cambria Math"/>
                <a:cs typeface="Cambria Math"/>
              </a:rPr>
              <a:t>𝑩</a:t>
            </a:r>
            <a:r>
              <a:rPr sz="1800" spc="40" dirty="0">
                <a:latin typeface="Cambria Math"/>
                <a:cs typeface="Cambria Math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=</a:t>
            </a:r>
            <a:r>
              <a:rPr sz="1800" spc="-5" dirty="0">
                <a:latin typeface="Cambria Math"/>
                <a:cs typeface="Cambria Math"/>
              </a:rPr>
              <a:t>𝑨	</a:t>
            </a:r>
            <a:r>
              <a:rPr sz="1800" b="1" dirty="0">
                <a:latin typeface="Times New Roman"/>
                <a:cs typeface="Times New Roman"/>
              </a:rPr>
              <a:t>+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mbria Math"/>
                <a:cs typeface="Cambria Math"/>
              </a:rPr>
              <a:t>𝑩</a:t>
            </a:r>
            <a:r>
              <a:rPr sz="1800" spc="365" dirty="0">
                <a:latin typeface="Cambria Math"/>
                <a:cs typeface="Cambria Math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=</a:t>
            </a:r>
            <a:r>
              <a:rPr sz="1800" b="1" spc="40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Georgia"/>
                <a:cs typeface="Georgia"/>
              </a:rPr>
              <a:t>A+B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142987"/>
            <a:ext cx="2384425" cy="369570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1800" spc="-5" dirty="0">
                <a:solidFill>
                  <a:srgbClr val="FFFF99"/>
                </a:solidFill>
                <a:latin typeface="Georgia"/>
                <a:cs typeface="Georgia"/>
              </a:rPr>
              <a:t>Half-Subtractor(H.S)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2640" y="1820037"/>
            <a:ext cx="7505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5" dirty="0">
                <a:latin typeface="Georgia"/>
                <a:cs typeface="Georgia"/>
              </a:rPr>
              <a:t>0</a:t>
            </a:r>
            <a:r>
              <a:rPr sz="2000" b="0" spc="-10" dirty="0">
                <a:latin typeface="Georgia"/>
                <a:cs typeface="Georgia"/>
              </a:rPr>
              <a:t>-0=</a:t>
            </a:r>
            <a:r>
              <a:rPr sz="2000" b="0" dirty="0">
                <a:latin typeface="Georgia"/>
                <a:cs typeface="Georgia"/>
              </a:rPr>
              <a:t>0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pc="-5" dirty="0"/>
              <a:t>0-1=1 with</a:t>
            </a:r>
            <a:r>
              <a:rPr spc="-15" dirty="0"/>
              <a:t> </a:t>
            </a:r>
            <a:r>
              <a:rPr spc="-5" dirty="0"/>
              <a:t>borrow</a:t>
            </a:r>
            <a:r>
              <a:rPr spc="-10" dirty="0"/>
              <a:t> </a:t>
            </a:r>
            <a:r>
              <a:rPr dirty="0"/>
              <a:t>1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pc="-5" dirty="0"/>
              <a:t>1-0=1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pc="-5" dirty="0"/>
              <a:t>1-1=0</a:t>
            </a:r>
          </a:p>
          <a:p>
            <a:pPr marL="203200" marR="5080">
              <a:lnSpc>
                <a:spcPct val="100000"/>
              </a:lnSpc>
              <a:spcBef>
                <a:spcPts val="1460"/>
              </a:spcBef>
            </a:pPr>
            <a:r>
              <a:rPr spc="-5" dirty="0"/>
              <a:t>The logic symbol </a:t>
            </a:r>
            <a:r>
              <a:rPr dirty="0"/>
              <a:t>and </a:t>
            </a:r>
            <a:r>
              <a:rPr spc="-5" dirty="0"/>
              <a:t>equivalent circuit </a:t>
            </a:r>
            <a:r>
              <a:rPr spc="-470" dirty="0"/>
              <a:t> </a:t>
            </a:r>
            <a:r>
              <a:rPr spc="-5" dirty="0"/>
              <a:t>are: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55975" y="4417567"/>
            <a:ext cx="19221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Georgia"/>
                <a:cs typeface="Georgia"/>
              </a:rPr>
              <a:t>Difference=</a:t>
            </a:r>
            <a:r>
              <a:rPr sz="1400" b="1" spc="-75" dirty="0">
                <a:latin typeface="Georgia"/>
                <a:cs typeface="Georgia"/>
              </a:rPr>
              <a:t> </a:t>
            </a:r>
            <a:r>
              <a:rPr sz="1400" dirty="0">
                <a:latin typeface="Cambria Math"/>
                <a:cs typeface="Cambria Math"/>
              </a:rPr>
              <a:t>𝐀</a:t>
            </a:r>
            <a:r>
              <a:rPr sz="1400" b="1" dirty="0">
                <a:latin typeface="Georgia"/>
                <a:cs typeface="Georgia"/>
              </a:rPr>
              <a:t>B+A</a:t>
            </a:r>
            <a:r>
              <a:rPr sz="1400" dirty="0">
                <a:latin typeface="Cambria Math"/>
                <a:cs typeface="Cambria Math"/>
              </a:rPr>
              <a:t>𝐁</a:t>
            </a:r>
            <a:r>
              <a:rPr sz="1400" b="1" dirty="0">
                <a:latin typeface="Georgia"/>
                <a:cs typeface="Georgia"/>
              </a:rPr>
              <a:t>= </a:t>
            </a:r>
            <a:r>
              <a:rPr sz="1400" b="1" spc="-340" dirty="0">
                <a:latin typeface="Georgia"/>
                <a:cs typeface="Georgia"/>
              </a:rPr>
              <a:t> </a:t>
            </a:r>
            <a:r>
              <a:rPr sz="1400" b="1" spc="-10" dirty="0">
                <a:latin typeface="Georgia"/>
                <a:cs typeface="Georgia"/>
              </a:rPr>
              <a:t>A</a:t>
            </a:r>
            <a:r>
              <a:rPr sz="1400" b="1" spc="-10" dirty="0">
                <a:latin typeface="Yu Gothic"/>
                <a:cs typeface="Yu Gothic"/>
              </a:rPr>
              <a:t>⊕</a:t>
            </a:r>
            <a:r>
              <a:rPr sz="1400" b="1" spc="-10" dirty="0">
                <a:latin typeface="Georgia"/>
                <a:cs typeface="Georgia"/>
              </a:rPr>
              <a:t>B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55975" y="5077205"/>
            <a:ext cx="9886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Georgia"/>
                <a:cs typeface="Georgia"/>
              </a:rPr>
              <a:t>B</a:t>
            </a:r>
            <a:r>
              <a:rPr sz="1200" b="1" spc="5" dirty="0">
                <a:latin typeface="Georgia"/>
                <a:cs typeface="Georgia"/>
              </a:rPr>
              <a:t>o</a:t>
            </a:r>
            <a:r>
              <a:rPr sz="1200" b="1" dirty="0">
                <a:latin typeface="Georgia"/>
                <a:cs typeface="Georgia"/>
              </a:rPr>
              <a:t>rrow</a:t>
            </a:r>
            <a:r>
              <a:rPr sz="1200" b="1" spc="-10" dirty="0">
                <a:latin typeface="Georgia"/>
                <a:cs typeface="Georgia"/>
              </a:rPr>
              <a:t> </a:t>
            </a:r>
            <a:r>
              <a:rPr sz="1200" b="1" spc="-5" dirty="0">
                <a:latin typeface="Georgia"/>
                <a:cs typeface="Georgia"/>
              </a:rPr>
              <a:t>=</a:t>
            </a:r>
            <a:r>
              <a:rPr sz="1200" spc="10" dirty="0">
                <a:latin typeface="Cambria Math"/>
                <a:cs typeface="Cambria Math"/>
              </a:rPr>
              <a:t>𝑨</a:t>
            </a:r>
            <a:r>
              <a:rPr sz="1200" b="1" dirty="0">
                <a:latin typeface="Georgia"/>
                <a:cs typeface="Georgia"/>
              </a:rPr>
              <a:t>B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35377" y="4270689"/>
            <a:ext cx="1537335" cy="1174750"/>
            <a:chOff x="1235377" y="4270689"/>
            <a:chExt cx="1537335" cy="1174750"/>
          </a:xfrm>
        </p:grpSpPr>
        <p:sp>
          <p:nvSpPr>
            <p:cNvPr id="8" name="object 8"/>
            <p:cNvSpPr/>
            <p:nvPr/>
          </p:nvSpPr>
          <p:spPr>
            <a:xfrm>
              <a:off x="1235377" y="4600538"/>
              <a:ext cx="1537335" cy="595630"/>
            </a:xfrm>
            <a:custGeom>
              <a:avLst/>
              <a:gdLst/>
              <a:ahLst/>
              <a:cxnLst/>
              <a:rect l="l" t="t" r="r" b="b"/>
              <a:pathLst>
                <a:path w="1537335" h="595629">
                  <a:moveTo>
                    <a:pt x="0" y="0"/>
                  </a:moveTo>
                  <a:lnTo>
                    <a:pt x="372081" y="0"/>
                  </a:lnTo>
                </a:path>
                <a:path w="1537335" h="595629">
                  <a:moveTo>
                    <a:pt x="1164771" y="0"/>
                  </a:moveTo>
                  <a:lnTo>
                    <a:pt x="1536857" y="0"/>
                  </a:lnTo>
                </a:path>
                <a:path w="1537335" h="595629">
                  <a:moveTo>
                    <a:pt x="0" y="595259"/>
                  </a:moveTo>
                  <a:lnTo>
                    <a:pt x="372081" y="595259"/>
                  </a:lnTo>
                </a:path>
                <a:path w="1537335" h="595629">
                  <a:moveTo>
                    <a:pt x="1164771" y="595259"/>
                  </a:moveTo>
                  <a:lnTo>
                    <a:pt x="1536857" y="595259"/>
                  </a:lnTo>
                </a:path>
              </a:pathLst>
            </a:custGeom>
            <a:ln w="16275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7458" y="4278793"/>
              <a:ext cx="793115" cy="1158875"/>
            </a:xfrm>
            <a:custGeom>
              <a:avLst/>
              <a:gdLst/>
              <a:ahLst/>
              <a:cxnLst/>
              <a:rect l="l" t="t" r="r" b="b"/>
              <a:pathLst>
                <a:path w="793114" h="1158875">
                  <a:moveTo>
                    <a:pt x="792690" y="0"/>
                  </a:moveTo>
                  <a:lnTo>
                    <a:pt x="0" y="0"/>
                  </a:lnTo>
                  <a:lnTo>
                    <a:pt x="0" y="1158326"/>
                  </a:lnTo>
                  <a:lnTo>
                    <a:pt x="792690" y="1158326"/>
                  </a:lnTo>
                  <a:lnTo>
                    <a:pt x="792690" y="0"/>
                  </a:lnTo>
                  <a:close/>
                </a:path>
              </a:pathLst>
            </a:custGeom>
            <a:solidFill>
              <a:srgbClr val="E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07458" y="4278793"/>
              <a:ext cx="793115" cy="1158875"/>
            </a:xfrm>
            <a:custGeom>
              <a:avLst/>
              <a:gdLst/>
              <a:ahLst/>
              <a:cxnLst/>
              <a:rect l="l" t="t" r="r" b="b"/>
              <a:pathLst>
                <a:path w="793114" h="1158875">
                  <a:moveTo>
                    <a:pt x="0" y="1158326"/>
                  </a:moveTo>
                  <a:lnTo>
                    <a:pt x="792690" y="1158326"/>
                  </a:lnTo>
                  <a:lnTo>
                    <a:pt x="792690" y="0"/>
                  </a:lnTo>
                  <a:lnTo>
                    <a:pt x="0" y="0"/>
                  </a:lnTo>
                  <a:lnTo>
                    <a:pt x="0" y="1158326"/>
                  </a:lnTo>
                  <a:close/>
                </a:path>
              </a:pathLst>
            </a:custGeom>
            <a:ln w="16208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634744" y="4428576"/>
            <a:ext cx="16065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-40" dirty="0">
                <a:latin typeface="Microsoft Sans Serif"/>
                <a:cs typeface="Microsoft Sans Serif"/>
              </a:rPr>
              <a:t>A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34744" y="5006807"/>
            <a:ext cx="16065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-40" dirty="0">
                <a:latin typeface="Microsoft Sans Serif"/>
                <a:cs typeface="Microsoft Sans Serif"/>
              </a:rPr>
              <a:t>B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04670" y="4635246"/>
            <a:ext cx="584200" cy="702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Georgia"/>
                <a:cs typeface="Georgia"/>
              </a:rPr>
              <a:t>H.S</a:t>
            </a:r>
            <a:endParaRPr sz="1600">
              <a:latin typeface="Georgia"/>
              <a:cs typeface="Georgia"/>
            </a:endParaRPr>
          </a:p>
          <a:p>
            <a:pPr marL="223520">
              <a:lnSpc>
                <a:spcPct val="100000"/>
              </a:lnSpc>
              <a:spcBef>
                <a:spcPts val="1425"/>
              </a:spcBef>
            </a:pPr>
            <a:r>
              <a:rPr sz="2475" spc="-22" baseline="13468" dirty="0">
                <a:latin typeface="Microsoft Sans Serif"/>
                <a:cs typeface="Microsoft Sans Serif"/>
              </a:rPr>
              <a:t>B</a:t>
            </a:r>
            <a:r>
              <a:rPr sz="1050" spc="-15" dirty="0">
                <a:latin typeface="Microsoft Sans Serif"/>
                <a:cs typeface="Microsoft Sans Serif"/>
              </a:rPr>
              <a:t>out</a:t>
            </a:r>
            <a:endParaRPr sz="105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25142" y="4331675"/>
            <a:ext cx="1720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-40" dirty="0">
                <a:latin typeface="Microsoft Sans Serif"/>
                <a:cs typeface="Microsoft Sans Serif"/>
              </a:rPr>
              <a:t>D</a:t>
            </a:r>
            <a:endParaRPr sz="165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0" y="951611"/>
            <a:ext cx="1962150" cy="2933700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7863" y="3986178"/>
            <a:ext cx="3533140" cy="2126615"/>
            <a:chOff x="1647863" y="3986178"/>
            <a:chExt cx="3533140" cy="2126615"/>
          </a:xfrm>
        </p:grpSpPr>
        <p:sp>
          <p:nvSpPr>
            <p:cNvPr id="3" name="object 3"/>
            <p:cNvSpPr/>
            <p:nvPr/>
          </p:nvSpPr>
          <p:spPr>
            <a:xfrm>
              <a:off x="1997957" y="3994158"/>
              <a:ext cx="795655" cy="1143000"/>
            </a:xfrm>
            <a:custGeom>
              <a:avLst/>
              <a:gdLst/>
              <a:ahLst/>
              <a:cxnLst/>
              <a:rect l="l" t="t" r="r" b="b"/>
              <a:pathLst>
                <a:path w="795655" h="1143000">
                  <a:moveTo>
                    <a:pt x="795651" y="0"/>
                  </a:moveTo>
                  <a:lnTo>
                    <a:pt x="0" y="0"/>
                  </a:lnTo>
                  <a:lnTo>
                    <a:pt x="0" y="1142572"/>
                  </a:lnTo>
                  <a:lnTo>
                    <a:pt x="795651" y="1142572"/>
                  </a:lnTo>
                  <a:lnTo>
                    <a:pt x="795651" y="0"/>
                  </a:lnTo>
                  <a:close/>
                </a:path>
              </a:pathLst>
            </a:custGeom>
            <a:solidFill>
              <a:srgbClr val="E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47863" y="3994158"/>
              <a:ext cx="2944495" cy="2031364"/>
            </a:xfrm>
            <a:custGeom>
              <a:avLst/>
              <a:gdLst/>
              <a:ahLst/>
              <a:cxnLst/>
              <a:rect l="l" t="t" r="r" b="b"/>
              <a:pathLst>
                <a:path w="2944495" h="2031364">
                  <a:moveTo>
                    <a:pt x="350094" y="1142572"/>
                  </a:moveTo>
                  <a:lnTo>
                    <a:pt x="1145746" y="1142572"/>
                  </a:lnTo>
                  <a:lnTo>
                    <a:pt x="1145746" y="0"/>
                  </a:lnTo>
                  <a:lnTo>
                    <a:pt x="350094" y="0"/>
                  </a:lnTo>
                  <a:lnTo>
                    <a:pt x="350094" y="1142572"/>
                  </a:lnTo>
                  <a:close/>
                </a:path>
                <a:path w="2944495" h="2031364">
                  <a:moveTo>
                    <a:pt x="1145746" y="317387"/>
                  </a:moveTo>
                  <a:lnTo>
                    <a:pt x="1686793" y="317387"/>
                  </a:lnTo>
                </a:path>
                <a:path w="2944495" h="2031364">
                  <a:moveTo>
                    <a:pt x="1145746" y="904550"/>
                  </a:moveTo>
                  <a:lnTo>
                    <a:pt x="1304876" y="904550"/>
                  </a:lnTo>
                  <a:lnTo>
                    <a:pt x="1304876" y="2031250"/>
                  </a:lnTo>
                  <a:lnTo>
                    <a:pt x="2943926" y="2031250"/>
                  </a:lnTo>
                </a:path>
                <a:path w="2944495" h="2031364">
                  <a:moveTo>
                    <a:pt x="0" y="317387"/>
                  </a:moveTo>
                  <a:lnTo>
                    <a:pt x="350094" y="317387"/>
                  </a:lnTo>
                </a:path>
                <a:path w="2944495" h="2031364">
                  <a:moveTo>
                    <a:pt x="0" y="904550"/>
                  </a:moveTo>
                  <a:lnTo>
                    <a:pt x="350094" y="904550"/>
                  </a:lnTo>
                </a:path>
              </a:pathLst>
            </a:custGeom>
            <a:ln w="15983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50584" y="3994158"/>
              <a:ext cx="795655" cy="1143000"/>
            </a:xfrm>
            <a:custGeom>
              <a:avLst/>
              <a:gdLst/>
              <a:ahLst/>
              <a:cxnLst/>
              <a:rect l="l" t="t" r="r" b="b"/>
              <a:pathLst>
                <a:path w="795654" h="1143000">
                  <a:moveTo>
                    <a:pt x="795651" y="0"/>
                  </a:moveTo>
                  <a:lnTo>
                    <a:pt x="0" y="0"/>
                  </a:lnTo>
                  <a:lnTo>
                    <a:pt x="0" y="1142572"/>
                  </a:lnTo>
                  <a:lnTo>
                    <a:pt x="795651" y="1142572"/>
                  </a:lnTo>
                  <a:lnTo>
                    <a:pt x="795651" y="0"/>
                  </a:lnTo>
                  <a:close/>
                </a:path>
              </a:pathLst>
            </a:custGeom>
            <a:solidFill>
              <a:srgbClr val="E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4399" y="3994158"/>
              <a:ext cx="2896235" cy="1936114"/>
            </a:xfrm>
            <a:custGeom>
              <a:avLst/>
              <a:gdLst/>
              <a:ahLst/>
              <a:cxnLst/>
              <a:rect l="l" t="t" r="r" b="b"/>
              <a:pathLst>
                <a:path w="2896235" h="1936114">
                  <a:moveTo>
                    <a:pt x="1066184" y="1142572"/>
                  </a:moveTo>
                  <a:lnTo>
                    <a:pt x="1861836" y="1142572"/>
                  </a:lnTo>
                  <a:lnTo>
                    <a:pt x="1861836" y="0"/>
                  </a:lnTo>
                  <a:lnTo>
                    <a:pt x="1066184" y="0"/>
                  </a:lnTo>
                  <a:lnTo>
                    <a:pt x="1066184" y="1142572"/>
                  </a:lnTo>
                  <a:close/>
                </a:path>
                <a:path w="2896235" h="1936114">
                  <a:moveTo>
                    <a:pt x="1845889" y="317387"/>
                  </a:moveTo>
                  <a:lnTo>
                    <a:pt x="2832566" y="317387"/>
                  </a:lnTo>
                </a:path>
                <a:path w="2896235" h="1936114">
                  <a:moveTo>
                    <a:pt x="1066184" y="904550"/>
                  </a:moveTo>
                  <a:lnTo>
                    <a:pt x="907054" y="904550"/>
                  </a:lnTo>
                  <a:lnTo>
                    <a:pt x="907054" y="1428225"/>
                  </a:lnTo>
                  <a:lnTo>
                    <a:pt x="0" y="1428225"/>
                  </a:lnTo>
                </a:path>
                <a:path w="2896235" h="1936114">
                  <a:moveTo>
                    <a:pt x="2307390" y="1840817"/>
                  </a:moveTo>
                  <a:lnTo>
                    <a:pt x="2068656" y="1840817"/>
                  </a:lnTo>
                  <a:lnTo>
                    <a:pt x="2068656" y="904550"/>
                  </a:lnTo>
                  <a:lnTo>
                    <a:pt x="1845889" y="904550"/>
                  </a:lnTo>
                </a:path>
                <a:path w="2896235" h="1936114">
                  <a:moveTo>
                    <a:pt x="2689249" y="1936041"/>
                  </a:moveTo>
                  <a:lnTo>
                    <a:pt x="2896240" y="1936041"/>
                  </a:lnTo>
                </a:path>
              </a:pathLst>
            </a:custGeom>
            <a:ln w="15983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28114" y="5755629"/>
              <a:ext cx="477520" cy="349250"/>
            </a:xfrm>
            <a:custGeom>
              <a:avLst/>
              <a:gdLst/>
              <a:ahLst/>
              <a:cxnLst/>
              <a:rect l="l" t="t" r="r" b="b"/>
              <a:pathLst>
                <a:path w="477520" h="349250">
                  <a:moveTo>
                    <a:pt x="206991" y="0"/>
                  </a:moveTo>
                  <a:lnTo>
                    <a:pt x="0" y="0"/>
                  </a:lnTo>
                  <a:lnTo>
                    <a:pt x="0" y="15877"/>
                  </a:lnTo>
                  <a:lnTo>
                    <a:pt x="15663" y="45630"/>
                  </a:lnTo>
                  <a:lnTo>
                    <a:pt x="41768" y="122989"/>
                  </a:lnTo>
                  <a:lnTo>
                    <a:pt x="46989" y="230104"/>
                  </a:lnTo>
                  <a:lnTo>
                    <a:pt x="0" y="349124"/>
                  </a:lnTo>
                  <a:lnTo>
                    <a:pt x="206991" y="349124"/>
                  </a:lnTo>
                  <a:lnTo>
                    <a:pt x="238053" y="346397"/>
                  </a:lnTo>
                  <a:lnTo>
                    <a:pt x="312363" y="327305"/>
                  </a:lnTo>
                  <a:lnTo>
                    <a:pt x="401606" y="275484"/>
                  </a:lnTo>
                  <a:lnTo>
                    <a:pt x="477467" y="174570"/>
                  </a:lnTo>
                  <a:lnTo>
                    <a:pt x="401606" y="73647"/>
                  </a:lnTo>
                  <a:lnTo>
                    <a:pt x="312363" y="21821"/>
                  </a:lnTo>
                  <a:lnTo>
                    <a:pt x="238053" y="2727"/>
                  </a:lnTo>
                  <a:lnTo>
                    <a:pt x="206991" y="0"/>
                  </a:lnTo>
                  <a:close/>
                </a:path>
              </a:pathLst>
            </a:custGeom>
            <a:solidFill>
              <a:srgbClr val="E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28114" y="5755629"/>
              <a:ext cx="477520" cy="349250"/>
            </a:xfrm>
            <a:custGeom>
              <a:avLst/>
              <a:gdLst/>
              <a:ahLst/>
              <a:cxnLst/>
              <a:rect l="l" t="t" r="r" b="b"/>
              <a:pathLst>
                <a:path w="477520" h="349250">
                  <a:moveTo>
                    <a:pt x="477467" y="174570"/>
                  </a:moveTo>
                  <a:lnTo>
                    <a:pt x="401606" y="275484"/>
                  </a:lnTo>
                  <a:lnTo>
                    <a:pt x="312363" y="327305"/>
                  </a:lnTo>
                  <a:lnTo>
                    <a:pt x="238053" y="346397"/>
                  </a:lnTo>
                  <a:lnTo>
                    <a:pt x="206991" y="349124"/>
                  </a:lnTo>
                  <a:lnTo>
                    <a:pt x="0" y="349124"/>
                  </a:lnTo>
                  <a:lnTo>
                    <a:pt x="46989" y="230104"/>
                  </a:lnTo>
                  <a:lnTo>
                    <a:pt x="41768" y="122989"/>
                  </a:lnTo>
                  <a:lnTo>
                    <a:pt x="15663" y="45630"/>
                  </a:lnTo>
                  <a:lnTo>
                    <a:pt x="0" y="15877"/>
                  </a:lnTo>
                  <a:lnTo>
                    <a:pt x="0" y="0"/>
                  </a:lnTo>
                  <a:lnTo>
                    <a:pt x="206991" y="0"/>
                  </a:lnTo>
                  <a:lnTo>
                    <a:pt x="238053" y="2727"/>
                  </a:lnTo>
                  <a:lnTo>
                    <a:pt x="312363" y="21821"/>
                  </a:lnTo>
                  <a:lnTo>
                    <a:pt x="401606" y="73647"/>
                  </a:lnTo>
                  <a:lnTo>
                    <a:pt x="477467" y="174570"/>
                  </a:lnTo>
                  <a:close/>
                </a:path>
              </a:pathLst>
            </a:custGeom>
            <a:ln w="16004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14400" y="1142987"/>
            <a:ext cx="2291080" cy="369570"/>
          </a:xfrm>
          <a:prstGeom prst="rect">
            <a:avLst/>
          </a:prstGeom>
          <a:solidFill>
            <a:srgbClr val="996633"/>
          </a:solidFill>
          <a:ln w="9525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sz="1800" b="0" spc="-5" dirty="0">
                <a:solidFill>
                  <a:srgbClr val="FFFF99"/>
                </a:solidFill>
                <a:latin typeface="Georgia"/>
                <a:cs typeface="Georgia"/>
              </a:rPr>
              <a:t>Full-Subtractor(F.s)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6440" y="1860245"/>
            <a:ext cx="4720590" cy="1551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Georgia"/>
                <a:cs typeface="Georgia"/>
              </a:rPr>
              <a:t>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full</a:t>
            </a:r>
            <a:r>
              <a:rPr sz="2000" b="1" dirty="0">
                <a:latin typeface="Georgia"/>
                <a:cs typeface="Georgia"/>
              </a:rPr>
              <a:t> </a:t>
            </a:r>
            <a:r>
              <a:rPr sz="2000" b="1" spc="-5" dirty="0">
                <a:latin typeface="Georgia"/>
                <a:cs typeface="Georgia"/>
              </a:rPr>
              <a:t>Subtractor</a:t>
            </a:r>
            <a:r>
              <a:rPr sz="2000" b="1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has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three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binary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inputs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</a:t>
            </a:r>
            <a:r>
              <a:rPr sz="2000" i="1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,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i="1" spc="-5" dirty="0">
                <a:latin typeface="Georgia"/>
                <a:cs typeface="Georgia"/>
              </a:rPr>
              <a:t>B,</a:t>
            </a:r>
            <a:r>
              <a:rPr sz="2000" i="1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C)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5" dirty="0">
                <a:latin typeface="Georgia"/>
                <a:cs typeface="Georgia"/>
              </a:rPr>
              <a:t>and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two</a:t>
            </a:r>
            <a:r>
              <a:rPr sz="2000" dirty="0">
                <a:latin typeface="Georgia"/>
                <a:cs typeface="Georgia"/>
              </a:rPr>
              <a:t> binary 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outputs</a:t>
            </a:r>
            <a:r>
              <a:rPr sz="2000" dirty="0">
                <a:latin typeface="Georgia"/>
                <a:cs typeface="Georgia"/>
              </a:rPr>
              <a:t> (Difference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and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Borrow).</a:t>
            </a:r>
            <a:r>
              <a:rPr sz="20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the</a:t>
            </a:r>
            <a:r>
              <a:rPr sz="2000" dirty="0">
                <a:latin typeface="Georgia"/>
                <a:cs typeface="Georgia"/>
              </a:rPr>
              <a:t> A </a:t>
            </a:r>
            <a:r>
              <a:rPr sz="2000" spc="-47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Full-Subtractor </a:t>
            </a:r>
            <a:r>
              <a:rPr sz="2000" spc="5" dirty="0">
                <a:latin typeface="Georgia"/>
                <a:cs typeface="Georgia"/>
              </a:rPr>
              <a:t>can </a:t>
            </a:r>
            <a:r>
              <a:rPr sz="2000" dirty="0">
                <a:latin typeface="Georgia"/>
                <a:cs typeface="Georgia"/>
              </a:rPr>
              <a:t>be constructed </a:t>
            </a:r>
            <a:r>
              <a:rPr sz="2000" spc="-5" dirty="0">
                <a:latin typeface="Georgia"/>
                <a:cs typeface="Georgia"/>
              </a:rPr>
              <a:t>from </a:t>
            </a:r>
            <a:r>
              <a:rPr sz="2000" dirty="0">
                <a:latin typeface="Georgia"/>
                <a:cs typeface="Georgia"/>
              </a:rPr>
              <a:t> two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half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adders as </a:t>
            </a:r>
            <a:r>
              <a:rPr sz="2000" spc="-5" dirty="0">
                <a:latin typeface="Georgia"/>
                <a:cs typeface="Georgia"/>
              </a:rPr>
              <a:t>shown.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367873" y="4892779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349" y="0"/>
                </a:lnTo>
              </a:path>
            </a:pathLst>
          </a:custGeom>
          <a:ln w="16504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67873" y="5235378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349" y="0"/>
                </a:lnTo>
              </a:path>
            </a:pathLst>
          </a:custGeom>
          <a:ln w="16504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88579" y="4745933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345" y="0"/>
                </a:lnTo>
              </a:path>
            </a:pathLst>
          </a:custGeom>
          <a:ln w="16504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88579" y="5088552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345" y="0"/>
                </a:lnTo>
              </a:path>
            </a:pathLst>
          </a:custGeom>
          <a:ln w="16504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88579" y="5431152"/>
            <a:ext cx="360680" cy="0"/>
          </a:xfrm>
          <a:custGeom>
            <a:avLst/>
            <a:gdLst/>
            <a:ahLst/>
            <a:cxnLst/>
            <a:rect l="l" t="t" r="r" b="b"/>
            <a:pathLst>
              <a:path w="360679">
                <a:moveTo>
                  <a:pt x="0" y="0"/>
                </a:moveTo>
                <a:lnTo>
                  <a:pt x="360345" y="0"/>
                </a:lnTo>
              </a:path>
            </a:pathLst>
          </a:custGeom>
          <a:ln w="16504">
            <a:solidFill>
              <a:srgbClr val="232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632829" y="5818123"/>
            <a:ext cx="784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Sym</a:t>
            </a:r>
            <a:r>
              <a:rPr sz="1800" dirty="0">
                <a:latin typeface="Georgia"/>
                <a:cs typeface="Georgia"/>
              </a:rPr>
              <a:t>b</a:t>
            </a:r>
            <a:r>
              <a:rPr sz="1800" spc="-5" dirty="0">
                <a:latin typeface="Georgia"/>
                <a:cs typeface="Georgia"/>
              </a:rPr>
              <a:t>ol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21320" y="4507813"/>
            <a:ext cx="955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Georgia"/>
                <a:cs typeface="Georgia"/>
              </a:rPr>
              <a:t>Diff</a:t>
            </a:r>
            <a:r>
              <a:rPr sz="1600" spc="-15" dirty="0">
                <a:solidFill>
                  <a:srgbClr val="FF0000"/>
                </a:solidFill>
                <a:latin typeface="Georgia"/>
                <a:cs typeface="Georgia"/>
              </a:rPr>
              <a:t>er</a:t>
            </a:r>
            <a:r>
              <a:rPr sz="1600" spc="-10" dirty="0">
                <a:solidFill>
                  <a:srgbClr val="FF0000"/>
                </a:solidFill>
                <a:latin typeface="Georgia"/>
                <a:cs typeface="Georgia"/>
              </a:rPr>
              <a:t>en</a:t>
            </a:r>
            <a:r>
              <a:rPr sz="1600" spc="-15" dirty="0">
                <a:solidFill>
                  <a:srgbClr val="FF0000"/>
                </a:solidFill>
                <a:latin typeface="Georgia"/>
                <a:cs typeface="Georgia"/>
              </a:rPr>
              <a:t>c</a:t>
            </a:r>
            <a:r>
              <a:rPr sz="1600" spc="-5" dirty="0">
                <a:solidFill>
                  <a:srgbClr val="FF0000"/>
                </a:solidFill>
                <a:latin typeface="Georgia"/>
                <a:cs typeface="Georgia"/>
              </a:rPr>
              <a:t>e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97520" y="5393537"/>
            <a:ext cx="691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0000"/>
                </a:solidFill>
                <a:latin typeface="Georgia"/>
                <a:cs typeface="Georgia"/>
              </a:rPr>
              <a:t>Borrow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48924" y="4452282"/>
            <a:ext cx="819150" cy="1174750"/>
          </a:xfrm>
          <a:prstGeom prst="rect">
            <a:avLst/>
          </a:prstGeom>
          <a:solidFill>
            <a:srgbClr val="EBE9D9"/>
          </a:solidFill>
          <a:ln w="16420">
            <a:solidFill>
              <a:srgbClr val="23201D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96520">
              <a:lnSpc>
                <a:spcPts val="1945"/>
              </a:lnSpc>
            </a:pPr>
            <a:r>
              <a:rPr sz="1650" spc="-40" dirty="0">
                <a:latin typeface="Microsoft Sans Serif"/>
                <a:cs typeface="Microsoft Sans Serif"/>
              </a:rPr>
              <a:t>A</a:t>
            </a:r>
            <a:endParaRPr sz="1650">
              <a:latin typeface="Microsoft Sans Serif"/>
              <a:cs typeface="Microsoft Sans Serif"/>
            </a:endParaRPr>
          </a:p>
          <a:p>
            <a:pPr marL="96520">
              <a:lnSpc>
                <a:spcPts val="1945"/>
              </a:lnSpc>
            </a:pPr>
            <a:r>
              <a:rPr sz="2475" spc="-60" baseline="-16835" dirty="0">
                <a:latin typeface="Microsoft Sans Serif"/>
                <a:cs typeface="Microsoft Sans Serif"/>
              </a:rPr>
              <a:t>B</a:t>
            </a:r>
            <a:r>
              <a:rPr sz="2475" spc="-52" baseline="-168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Georgia"/>
                <a:cs typeface="Georgia"/>
              </a:rPr>
              <a:t>F</a:t>
            </a:r>
            <a:r>
              <a:rPr sz="1600" spc="-5" dirty="0">
                <a:solidFill>
                  <a:srgbClr val="FF0000"/>
                </a:solidFill>
                <a:latin typeface="Georgia"/>
                <a:cs typeface="Georgia"/>
              </a:rPr>
              <a:t>.S</a:t>
            </a:r>
            <a:endParaRPr sz="1600">
              <a:latin typeface="Georgia"/>
              <a:cs typeface="Georgia"/>
            </a:endParaRPr>
          </a:p>
          <a:p>
            <a:pPr marL="96520">
              <a:lnSpc>
                <a:spcPct val="100000"/>
              </a:lnSpc>
              <a:spcBef>
                <a:spcPts val="1290"/>
              </a:spcBef>
            </a:pPr>
            <a:r>
              <a:rPr sz="2475" spc="-22" baseline="13468" dirty="0">
                <a:latin typeface="Microsoft Sans Serif"/>
                <a:cs typeface="Microsoft Sans Serif"/>
              </a:rPr>
              <a:t>C</a:t>
            </a:r>
            <a:r>
              <a:rPr sz="1050" spc="-15" dirty="0">
                <a:latin typeface="Microsoft Sans Serif"/>
                <a:cs typeface="Microsoft Sans Serif"/>
              </a:rPr>
              <a:t>in</a:t>
            </a:r>
            <a:endParaRPr sz="105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200" y="1147952"/>
            <a:ext cx="2698623" cy="2319274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381121" y="4711406"/>
            <a:ext cx="14795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650" spc="-40" dirty="0">
                <a:latin typeface="Microsoft Sans Serif"/>
                <a:cs typeface="Microsoft Sans Serif"/>
              </a:rPr>
              <a:t>B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450594" y="4133175"/>
            <a:ext cx="16065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-40" dirty="0">
                <a:solidFill>
                  <a:srgbClr val="FF0000"/>
                </a:solidFill>
                <a:latin typeface="Microsoft Sans Serif"/>
                <a:cs typeface="Microsoft Sans Serif"/>
              </a:rPr>
              <a:t>A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50594" y="4743156"/>
            <a:ext cx="16065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-40" dirty="0">
                <a:solidFill>
                  <a:srgbClr val="FF0000"/>
                </a:solidFill>
                <a:latin typeface="Microsoft Sans Serif"/>
                <a:cs typeface="Microsoft Sans Serif"/>
              </a:rPr>
              <a:t>B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83994" y="5276556"/>
            <a:ext cx="1720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-40" dirty="0">
                <a:solidFill>
                  <a:srgbClr val="FF0000"/>
                </a:solidFill>
                <a:latin typeface="Microsoft Sans Serif"/>
                <a:cs typeface="Microsoft Sans Serif"/>
              </a:rPr>
              <a:t>C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13197" y="3940555"/>
            <a:ext cx="955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0000"/>
                </a:solidFill>
                <a:latin typeface="Georgia"/>
                <a:cs typeface="Georgia"/>
              </a:rPr>
              <a:t>Difference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41240" y="5303011"/>
            <a:ext cx="691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0000"/>
                </a:solidFill>
                <a:latin typeface="Georgia"/>
                <a:cs typeface="Georgia"/>
              </a:rPr>
              <a:t>Borrow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54857" y="4338638"/>
            <a:ext cx="393065" cy="68897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25"/>
              </a:spcBef>
            </a:pPr>
            <a:r>
              <a:rPr sz="1600" spc="-5" dirty="0">
                <a:solidFill>
                  <a:srgbClr val="FF0000"/>
                </a:solidFill>
                <a:latin typeface="Georgia"/>
                <a:cs typeface="Georgia"/>
              </a:rPr>
              <a:t>H.S</a:t>
            </a:r>
            <a:endParaRPr sz="1600">
              <a:latin typeface="Georgia"/>
              <a:cs typeface="Georgia"/>
            </a:endParaRPr>
          </a:p>
          <a:p>
            <a:pPr marL="131445">
              <a:lnSpc>
                <a:spcPct val="100000"/>
              </a:lnSpc>
              <a:spcBef>
                <a:spcPts val="690"/>
              </a:spcBef>
            </a:pPr>
            <a:r>
              <a:rPr sz="1650" spc="-35" dirty="0">
                <a:latin typeface="Microsoft Sans Serif"/>
                <a:cs typeface="Microsoft Sans Serif"/>
              </a:rPr>
              <a:t>Bo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15870" y="3975352"/>
            <a:ext cx="699135" cy="101790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513715" indent="-488950"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AutoNum type="alphaUcPeriod"/>
              <a:tabLst>
                <a:tab pos="513715" algn="l"/>
                <a:tab pos="514350" algn="l"/>
              </a:tabLst>
            </a:pPr>
            <a:r>
              <a:rPr sz="1650" spc="-40" dirty="0">
                <a:solidFill>
                  <a:srgbClr val="FF0000"/>
                </a:solidFill>
                <a:latin typeface="Microsoft Sans Serif"/>
                <a:cs typeface="Microsoft Sans Serif"/>
              </a:rPr>
              <a:t>D</a:t>
            </a:r>
            <a:endParaRPr sz="1650">
              <a:latin typeface="Microsoft Sans Serif"/>
              <a:cs typeface="Microsoft Sans Serif"/>
            </a:endParaRPr>
          </a:p>
          <a:p>
            <a:pPr marL="245745">
              <a:lnSpc>
                <a:spcPct val="100000"/>
              </a:lnSpc>
              <a:spcBef>
                <a:spcPts val="710"/>
              </a:spcBef>
            </a:pPr>
            <a:r>
              <a:rPr sz="1600" spc="-5" dirty="0">
                <a:solidFill>
                  <a:srgbClr val="FF0000"/>
                </a:solidFill>
                <a:latin typeface="Georgia"/>
                <a:cs typeface="Georgia"/>
              </a:rPr>
              <a:t>H.S</a:t>
            </a:r>
            <a:endParaRPr sz="1600">
              <a:latin typeface="Georgia"/>
              <a:cs typeface="Georgia"/>
            </a:endParaRPr>
          </a:p>
          <a:p>
            <a:pPr marL="406400" indent="-381000">
              <a:lnSpc>
                <a:spcPct val="100000"/>
              </a:lnSpc>
              <a:spcBef>
                <a:spcPts val="440"/>
              </a:spcBef>
              <a:buAutoNum type="alphaUcPeriod" startAt="2"/>
              <a:tabLst>
                <a:tab pos="405765" algn="l"/>
                <a:tab pos="406400" algn="l"/>
              </a:tabLst>
            </a:pPr>
            <a:r>
              <a:rPr sz="1650" spc="-35" dirty="0">
                <a:latin typeface="Microsoft Sans Serif"/>
                <a:cs typeface="Microsoft Sans Serif"/>
              </a:rPr>
              <a:t>Bo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81121" y="4133175"/>
            <a:ext cx="66675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507365" algn="l"/>
              </a:tabLst>
            </a:pPr>
            <a:r>
              <a:rPr sz="1650" spc="-40" dirty="0">
                <a:latin typeface="Microsoft Sans Serif"/>
                <a:cs typeface="Microsoft Sans Serif"/>
              </a:rPr>
              <a:t>A	</a:t>
            </a:r>
            <a:r>
              <a:rPr sz="1650" spc="-40" dirty="0">
                <a:solidFill>
                  <a:srgbClr val="FF0000"/>
                </a:solidFill>
                <a:latin typeface="Microsoft Sans Serif"/>
                <a:cs typeface="Microsoft Sans Serif"/>
              </a:rPr>
              <a:t>D</a:t>
            </a:r>
            <a:endParaRPr sz="16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637" y="150685"/>
            <a:ext cx="8843010" cy="6557009"/>
            <a:chOff x="147637" y="150685"/>
            <a:chExt cx="8843010" cy="6557009"/>
          </a:xfrm>
        </p:grpSpPr>
        <p:sp>
          <p:nvSpPr>
            <p:cNvPr id="3" name="object 3"/>
            <p:cNvSpPr/>
            <p:nvPr/>
          </p:nvSpPr>
          <p:spPr>
            <a:xfrm>
              <a:off x="149352" y="6388379"/>
              <a:ext cx="8833485" cy="309880"/>
            </a:xfrm>
            <a:custGeom>
              <a:avLst/>
              <a:gdLst/>
              <a:ahLst/>
              <a:cxnLst/>
              <a:rect l="l" t="t" r="r" b="b"/>
              <a:pathLst>
                <a:path w="8833485" h="309879">
                  <a:moveTo>
                    <a:pt x="8833104" y="0"/>
                  </a:moveTo>
                  <a:lnTo>
                    <a:pt x="0" y="0"/>
                  </a:lnTo>
                  <a:lnTo>
                    <a:pt x="0" y="309562"/>
                  </a:lnTo>
                  <a:lnTo>
                    <a:pt x="8833104" y="309562"/>
                  </a:lnTo>
                  <a:lnTo>
                    <a:pt x="8833104" y="0"/>
                  </a:lnTo>
                  <a:close/>
                </a:path>
              </a:pathLst>
            </a:custGeom>
            <a:solidFill>
              <a:srgbClr val="8BA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55447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524">
              <a:solidFill>
                <a:srgbClr val="7A97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400" y="1276731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525">
              <a:solidFill>
                <a:srgbClr val="7A9799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67200" y="956055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46"/>
                  </a:lnTo>
                  <a:lnTo>
                    <a:pt x="594042" y="208445"/>
                  </a:lnTo>
                  <a:lnTo>
                    <a:pt x="575564" y="164706"/>
                  </a:lnTo>
                  <a:lnTo>
                    <a:pt x="550760" y="124764"/>
                  </a:lnTo>
                  <a:lnTo>
                    <a:pt x="520293" y="89255"/>
                  </a:lnTo>
                  <a:lnTo>
                    <a:pt x="484771" y="58801"/>
                  </a:lnTo>
                  <a:lnTo>
                    <a:pt x="444842" y="34010"/>
                  </a:lnTo>
                  <a:lnTo>
                    <a:pt x="401116" y="15544"/>
                  </a:lnTo>
                  <a:lnTo>
                    <a:pt x="354215" y="3987"/>
                  </a:lnTo>
                  <a:lnTo>
                    <a:pt x="304800" y="0"/>
                  </a:lnTo>
                  <a:lnTo>
                    <a:pt x="255371" y="3987"/>
                  </a:lnTo>
                  <a:lnTo>
                    <a:pt x="208470" y="15544"/>
                  </a:lnTo>
                  <a:lnTo>
                    <a:pt x="164744" y="34010"/>
                  </a:lnTo>
                  <a:lnTo>
                    <a:pt x="124815" y="58801"/>
                  </a:lnTo>
                  <a:lnTo>
                    <a:pt x="89293" y="89255"/>
                  </a:lnTo>
                  <a:lnTo>
                    <a:pt x="58826" y="124764"/>
                  </a:lnTo>
                  <a:lnTo>
                    <a:pt x="34023" y="164706"/>
                  </a:lnTo>
                  <a:lnTo>
                    <a:pt x="15544" y="208445"/>
                  </a:lnTo>
                  <a:lnTo>
                    <a:pt x="3987" y="255346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84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36288" y="1025397"/>
              <a:ext cx="471805" cy="471170"/>
            </a:xfrm>
            <a:custGeom>
              <a:avLst/>
              <a:gdLst/>
              <a:ahLst/>
              <a:cxnLst/>
              <a:rect l="l" t="t" r="r" b="b"/>
              <a:pathLst>
                <a:path w="471804" h="471169">
                  <a:moveTo>
                    <a:pt x="234441" y="0"/>
                  </a:moveTo>
                  <a:lnTo>
                    <a:pt x="187071" y="5080"/>
                  </a:lnTo>
                  <a:lnTo>
                    <a:pt x="142875" y="19050"/>
                  </a:lnTo>
                  <a:lnTo>
                    <a:pt x="102997" y="41910"/>
                  </a:lnTo>
                  <a:lnTo>
                    <a:pt x="68325" y="69850"/>
                  </a:lnTo>
                  <a:lnTo>
                    <a:pt x="39624" y="105410"/>
                  </a:lnTo>
                  <a:lnTo>
                    <a:pt x="18161" y="146050"/>
                  </a:lnTo>
                  <a:lnTo>
                    <a:pt x="4572" y="190500"/>
                  </a:lnTo>
                  <a:lnTo>
                    <a:pt x="0" y="237490"/>
                  </a:lnTo>
                  <a:lnTo>
                    <a:pt x="1397" y="261620"/>
                  </a:lnTo>
                  <a:lnTo>
                    <a:pt x="11049" y="307340"/>
                  </a:lnTo>
                  <a:lnTo>
                    <a:pt x="29083" y="349250"/>
                  </a:lnTo>
                  <a:lnTo>
                    <a:pt x="54610" y="387350"/>
                  </a:lnTo>
                  <a:lnTo>
                    <a:pt x="86740" y="419100"/>
                  </a:lnTo>
                  <a:lnTo>
                    <a:pt x="124460" y="444500"/>
                  </a:lnTo>
                  <a:lnTo>
                    <a:pt x="166877" y="462280"/>
                  </a:lnTo>
                  <a:lnTo>
                    <a:pt x="212978" y="471170"/>
                  </a:lnTo>
                  <a:lnTo>
                    <a:pt x="261112" y="471170"/>
                  </a:lnTo>
                  <a:lnTo>
                    <a:pt x="284352" y="467360"/>
                  </a:lnTo>
                  <a:lnTo>
                    <a:pt x="307086" y="461010"/>
                  </a:lnTo>
                  <a:lnTo>
                    <a:pt x="322507" y="454660"/>
                  </a:lnTo>
                  <a:lnTo>
                    <a:pt x="236092" y="454660"/>
                  </a:lnTo>
                  <a:lnTo>
                    <a:pt x="213740" y="453390"/>
                  </a:lnTo>
                  <a:lnTo>
                    <a:pt x="171069" y="445770"/>
                  </a:lnTo>
                  <a:lnTo>
                    <a:pt x="131825" y="429260"/>
                  </a:lnTo>
                  <a:lnTo>
                    <a:pt x="96900" y="405130"/>
                  </a:lnTo>
                  <a:lnTo>
                    <a:pt x="67183" y="375920"/>
                  </a:lnTo>
                  <a:lnTo>
                    <a:pt x="43561" y="340360"/>
                  </a:lnTo>
                  <a:lnTo>
                    <a:pt x="26924" y="302260"/>
                  </a:lnTo>
                  <a:lnTo>
                    <a:pt x="18034" y="259080"/>
                  </a:lnTo>
                  <a:lnTo>
                    <a:pt x="16954" y="237490"/>
                  </a:lnTo>
                  <a:lnTo>
                    <a:pt x="16958" y="234950"/>
                  </a:lnTo>
                  <a:lnTo>
                    <a:pt x="21336" y="193040"/>
                  </a:lnTo>
                  <a:lnTo>
                    <a:pt x="34036" y="151130"/>
                  </a:lnTo>
                  <a:lnTo>
                    <a:pt x="54101" y="114300"/>
                  </a:lnTo>
                  <a:lnTo>
                    <a:pt x="80772" y="81280"/>
                  </a:lnTo>
                  <a:lnTo>
                    <a:pt x="113157" y="54610"/>
                  </a:lnTo>
                  <a:lnTo>
                    <a:pt x="150240" y="34290"/>
                  </a:lnTo>
                  <a:lnTo>
                    <a:pt x="191262" y="21590"/>
                  </a:lnTo>
                  <a:lnTo>
                    <a:pt x="235331" y="17780"/>
                  </a:lnTo>
                  <a:lnTo>
                    <a:pt x="323160" y="17780"/>
                  </a:lnTo>
                  <a:lnTo>
                    <a:pt x="304546" y="10160"/>
                  </a:lnTo>
                  <a:lnTo>
                    <a:pt x="281939" y="5080"/>
                  </a:lnTo>
                  <a:lnTo>
                    <a:pt x="258445" y="1270"/>
                  </a:lnTo>
                  <a:lnTo>
                    <a:pt x="234441" y="0"/>
                  </a:lnTo>
                  <a:close/>
                </a:path>
                <a:path w="471804" h="471169">
                  <a:moveTo>
                    <a:pt x="323160" y="17780"/>
                  </a:moveTo>
                  <a:lnTo>
                    <a:pt x="235331" y="17780"/>
                  </a:lnTo>
                  <a:lnTo>
                    <a:pt x="257683" y="19050"/>
                  </a:lnTo>
                  <a:lnTo>
                    <a:pt x="279400" y="21590"/>
                  </a:lnTo>
                  <a:lnTo>
                    <a:pt x="320548" y="34290"/>
                  </a:lnTo>
                  <a:lnTo>
                    <a:pt x="357759" y="54610"/>
                  </a:lnTo>
                  <a:lnTo>
                    <a:pt x="390144" y="81280"/>
                  </a:lnTo>
                  <a:lnTo>
                    <a:pt x="416940" y="113030"/>
                  </a:lnTo>
                  <a:lnTo>
                    <a:pt x="437134" y="151130"/>
                  </a:lnTo>
                  <a:lnTo>
                    <a:pt x="449961" y="191770"/>
                  </a:lnTo>
                  <a:lnTo>
                    <a:pt x="454469" y="234950"/>
                  </a:lnTo>
                  <a:lnTo>
                    <a:pt x="454465" y="237490"/>
                  </a:lnTo>
                  <a:lnTo>
                    <a:pt x="450088" y="279400"/>
                  </a:lnTo>
                  <a:lnTo>
                    <a:pt x="437514" y="321310"/>
                  </a:lnTo>
                  <a:lnTo>
                    <a:pt x="417322" y="358140"/>
                  </a:lnTo>
                  <a:lnTo>
                    <a:pt x="390778" y="391160"/>
                  </a:lnTo>
                  <a:lnTo>
                    <a:pt x="358394" y="417830"/>
                  </a:lnTo>
                  <a:lnTo>
                    <a:pt x="321310" y="438150"/>
                  </a:lnTo>
                  <a:lnTo>
                    <a:pt x="280162" y="450850"/>
                  </a:lnTo>
                  <a:lnTo>
                    <a:pt x="236092" y="454660"/>
                  </a:lnTo>
                  <a:lnTo>
                    <a:pt x="322507" y="454660"/>
                  </a:lnTo>
                  <a:lnTo>
                    <a:pt x="368553" y="430530"/>
                  </a:lnTo>
                  <a:lnTo>
                    <a:pt x="403351" y="401320"/>
                  </a:lnTo>
                  <a:lnTo>
                    <a:pt x="431800" y="367030"/>
                  </a:lnTo>
                  <a:lnTo>
                    <a:pt x="453389" y="326390"/>
                  </a:lnTo>
                  <a:lnTo>
                    <a:pt x="466851" y="281940"/>
                  </a:lnTo>
                  <a:lnTo>
                    <a:pt x="471424" y="234950"/>
                  </a:lnTo>
                  <a:lnTo>
                    <a:pt x="470026" y="210820"/>
                  </a:lnTo>
                  <a:lnTo>
                    <a:pt x="460501" y="165100"/>
                  </a:lnTo>
                  <a:lnTo>
                    <a:pt x="442340" y="123190"/>
                  </a:lnTo>
                  <a:lnTo>
                    <a:pt x="416813" y="85090"/>
                  </a:lnTo>
                  <a:lnTo>
                    <a:pt x="384683" y="53340"/>
                  </a:lnTo>
                  <a:lnTo>
                    <a:pt x="347090" y="27940"/>
                  </a:lnTo>
                  <a:lnTo>
                    <a:pt x="326263" y="19050"/>
                  </a:lnTo>
                  <a:lnTo>
                    <a:pt x="323160" y="17780"/>
                  </a:lnTo>
                  <a:close/>
                </a:path>
                <a:path w="471804" h="471169">
                  <a:moveTo>
                    <a:pt x="236092" y="34290"/>
                  </a:moveTo>
                  <a:lnTo>
                    <a:pt x="195452" y="38100"/>
                  </a:lnTo>
                  <a:lnTo>
                    <a:pt x="157607" y="49530"/>
                  </a:lnTo>
                  <a:lnTo>
                    <a:pt x="123189" y="68580"/>
                  </a:lnTo>
                  <a:lnTo>
                    <a:pt x="93217" y="92710"/>
                  </a:lnTo>
                  <a:lnTo>
                    <a:pt x="68579" y="123190"/>
                  </a:lnTo>
                  <a:lnTo>
                    <a:pt x="49911" y="157480"/>
                  </a:lnTo>
                  <a:lnTo>
                    <a:pt x="38100" y="195580"/>
                  </a:lnTo>
                  <a:lnTo>
                    <a:pt x="33968" y="234950"/>
                  </a:lnTo>
                  <a:lnTo>
                    <a:pt x="33964" y="237490"/>
                  </a:lnTo>
                  <a:lnTo>
                    <a:pt x="34798" y="256540"/>
                  </a:lnTo>
                  <a:lnTo>
                    <a:pt x="42799" y="295910"/>
                  </a:lnTo>
                  <a:lnTo>
                    <a:pt x="58038" y="331470"/>
                  </a:lnTo>
                  <a:lnTo>
                    <a:pt x="79628" y="364490"/>
                  </a:lnTo>
                  <a:lnTo>
                    <a:pt x="107061" y="391160"/>
                  </a:lnTo>
                  <a:lnTo>
                    <a:pt x="139191" y="414020"/>
                  </a:lnTo>
                  <a:lnTo>
                    <a:pt x="175387" y="429260"/>
                  </a:lnTo>
                  <a:lnTo>
                    <a:pt x="214629" y="436880"/>
                  </a:lnTo>
                  <a:lnTo>
                    <a:pt x="235331" y="438150"/>
                  </a:lnTo>
                  <a:lnTo>
                    <a:pt x="255904" y="436880"/>
                  </a:lnTo>
                  <a:lnTo>
                    <a:pt x="275971" y="434340"/>
                  </a:lnTo>
                  <a:lnTo>
                    <a:pt x="295401" y="429260"/>
                  </a:lnTo>
                  <a:lnTo>
                    <a:pt x="313944" y="422910"/>
                  </a:lnTo>
                  <a:lnTo>
                    <a:pt x="316465" y="421640"/>
                  </a:lnTo>
                  <a:lnTo>
                    <a:pt x="234441" y="421640"/>
                  </a:lnTo>
                  <a:lnTo>
                    <a:pt x="215391" y="420370"/>
                  </a:lnTo>
                  <a:lnTo>
                    <a:pt x="162687" y="406400"/>
                  </a:lnTo>
                  <a:lnTo>
                    <a:pt x="117221" y="378460"/>
                  </a:lnTo>
                  <a:lnTo>
                    <a:pt x="81661" y="337820"/>
                  </a:lnTo>
                  <a:lnTo>
                    <a:pt x="58674" y="289560"/>
                  </a:lnTo>
                  <a:lnTo>
                    <a:pt x="50800" y="234950"/>
                  </a:lnTo>
                  <a:lnTo>
                    <a:pt x="51815" y="215900"/>
                  </a:lnTo>
                  <a:lnTo>
                    <a:pt x="65786" y="162560"/>
                  </a:lnTo>
                  <a:lnTo>
                    <a:pt x="93725" y="118110"/>
                  </a:lnTo>
                  <a:lnTo>
                    <a:pt x="133350" y="82550"/>
                  </a:lnTo>
                  <a:lnTo>
                    <a:pt x="181863" y="59690"/>
                  </a:lnTo>
                  <a:lnTo>
                    <a:pt x="236982" y="50800"/>
                  </a:lnTo>
                  <a:lnTo>
                    <a:pt x="314706" y="50800"/>
                  </a:lnTo>
                  <a:lnTo>
                    <a:pt x="296163" y="43180"/>
                  </a:lnTo>
                  <a:lnTo>
                    <a:pt x="276860" y="38100"/>
                  </a:lnTo>
                  <a:lnTo>
                    <a:pt x="256794" y="35560"/>
                  </a:lnTo>
                  <a:lnTo>
                    <a:pt x="236092" y="34290"/>
                  </a:lnTo>
                  <a:close/>
                </a:path>
                <a:path w="471804" h="471169">
                  <a:moveTo>
                    <a:pt x="314706" y="50800"/>
                  </a:moveTo>
                  <a:lnTo>
                    <a:pt x="236982" y="50800"/>
                  </a:lnTo>
                  <a:lnTo>
                    <a:pt x="256032" y="52070"/>
                  </a:lnTo>
                  <a:lnTo>
                    <a:pt x="291973" y="59690"/>
                  </a:lnTo>
                  <a:lnTo>
                    <a:pt x="340106" y="83820"/>
                  </a:lnTo>
                  <a:lnTo>
                    <a:pt x="379222" y="119380"/>
                  </a:lnTo>
                  <a:lnTo>
                    <a:pt x="406653" y="165100"/>
                  </a:lnTo>
                  <a:lnTo>
                    <a:pt x="419862" y="218440"/>
                  </a:lnTo>
                  <a:lnTo>
                    <a:pt x="420624" y="237490"/>
                  </a:lnTo>
                  <a:lnTo>
                    <a:pt x="419608" y="256540"/>
                  </a:lnTo>
                  <a:lnTo>
                    <a:pt x="405638" y="309880"/>
                  </a:lnTo>
                  <a:lnTo>
                    <a:pt x="377698" y="354330"/>
                  </a:lnTo>
                  <a:lnTo>
                    <a:pt x="338200" y="389890"/>
                  </a:lnTo>
                  <a:lnTo>
                    <a:pt x="271779" y="417830"/>
                  </a:lnTo>
                  <a:lnTo>
                    <a:pt x="234441" y="421640"/>
                  </a:lnTo>
                  <a:lnTo>
                    <a:pt x="316465" y="421640"/>
                  </a:lnTo>
                  <a:lnTo>
                    <a:pt x="363854" y="392430"/>
                  </a:lnTo>
                  <a:lnTo>
                    <a:pt x="391287" y="364490"/>
                  </a:lnTo>
                  <a:lnTo>
                    <a:pt x="413003" y="332740"/>
                  </a:lnTo>
                  <a:lnTo>
                    <a:pt x="428371" y="297180"/>
                  </a:lnTo>
                  <a:lnTo>
                    <a:pt x="436499" y="257810"/>
                  </a:lnTo>
                  <a:lnTo>
                    <a:pt x="437459" y="234950"/>
                  </a:lnTo>
                  <a:lnTo>
                    <a:pt x="436625" y="215900"/>
                  </a:lnTo>
                  <a:lnTo>
                    <a:pt x="428625" y="176530"/>
                  </a:lnTo>
                  <a:lnTo>
                    <a:pt x="413512" y="139700"/>
                  </a:lnTo>
                  <a:lnTo>
                    <a:pt x="391795" y="107950"/>
                  </a:lnTo>
                  <a:lnTo>
                    <a:pt x="364489" y="81280"/>
                  </a:lnTo>
                  <a:lnTo>
                    <a:pt x="332359" y="58420"/>
                  </a:lnTo>
                  <a:lnTo>
                    <a:pt x="314706" y="50800"/>
                  </a:lnTo>
                  <a:close/>
                </a:path>
              </a:pathLst>
            </a:custGeom>
            <a:solidFill>
              <a:srgbClr val="7A97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83540" y="644083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17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40126" y="2519298"/>
            <a:ext cx="3135630" cy="3968115"/>
            <a:chOff x="3040126" y="2519298"/>
            <a:chExt cx="3135630" cy="3968115"/>
          </a:xfrm>
        </p:grpSpPr>
        <p:sp>
          <p:nvSpPr>
            <p:cNvPr id="10" name="object 10"/>
            <p:cNvSpPr/>
            <p:nvPr/>
          </p:nvSpPr>
          <p:spPr>
            <a:xfrm>
              <a:off x="3052826" y="3879087"/>
              <a:ext cx="3108325" cy="2595880"/>
            </a:xfrm>
            <a:custGeom>
              <a:avLst/>
              <a:gdLst/>
              <a:ahLst/>
              <a:cxnLst/>
              <a:rect l="l" t="t" r="r" b="b"/>
              <a:pathLst>
                <a:path w="3108325" h="2595879">
                  <a:moveTo>
                    <a:pt x="0" y="1297686"/>
                  </a:moveTo>
                  <a:lnTo>
                    <a:pt x="864" y="1253982"/>
                  </a:lnTo>
                  <a:lnTo>
                    <a:pt x="3440" y="1210639"/>
                  </a:lnTo>
                  <a:lnTo>
                    <a:pt x="7701" y="1167681"/>
                  </a:lnTo>
                  <a:lnTo>
                    <a:pt x="13618" y="1125131"/>
                  </a:lnTo>
                  <a:lnTo>
                    <a:pt x="21165" y="1083010"/>
                  </a:lnTo>
                  <a:lnTo>
                    <a:pt x="30315" y="1041341"/>
                  </a:lnTo>
                  <a:lnTo>
                    <a:pt x="41040" y="1000148"/>
                  </a:lnTo>
                  <a:lnTo>
                    <a:pt x="53313" y="959453"/>
                  </a:lnTo>
                  <a:lnTo>
                    <a:pt x="67108" y="919278"/>
                  </a:lnTo>
                  <a:lnTo>
                    <a:pt x="82396" y="879647"/>
                  </a:lnTo>
                  <a:lnTo>
                    <a:pt x="99151" y="840581"/>
                  </a:lnTo>
                  <a:lnTo>
                    <a:pt x="117346" y="802105"/>
                  </a:lnTo>
                  <a:lnTo>
                    <a:pt x="136952" y="764240"/>
                  </a:lnTo>
                  <a:lnTo>
                    <a:pt x="157945" y="727010"/>
                  </a:lnTo>
                  <a:lnTo>
                    <a:pt x="180295" y="690436"/>
                  </a:lnTo>
                  <a:lnTo>
                    <a:pt x="203975" y="654542"/>
                  </a:lnTo>
                  <a:lnTo>
                    <a:pt x="228960" y="619350"/>
                  </a:lnTo>
                  <a:lnTo>
                    <a:pt x="255221" y="584884"/>
                  </a:lnTo>
                  <a:lnTo>
                    <a:pt x="282731" y="551165"/>
                  </a:lnTo>
                  <a:lnTo>
                    <a:pt x="311463" y="518217"/>
                  </a:lnTo>
                  <a:lnTo>
                    <a:pt x="341390" y="486062"/>
                  </a:lnTo>
                  <a:lnTo>
                    <a:pt x="372485" y="454723"/>
                  </a:lnTo>
                  <a:lnTo>
                    <a:pt x="404720" y="424223"/>
                  </a:lnTo>
                  <a:lnTo>
                    <a:pt x="438068" y="394584"/>
                  </a:lnTo>
                  <a:lnTo>
                    <a:pt x="472503" y="365829"/>
                  </a:lnTo>
                  <a:lnTo>
                    <a:pt x="507997" y="337981"/>
                  </a:lnTo>
                  <a:lnTo>
                    <a:pt x="544522" y="311063"/>
                  </a:lnTo>
                  <a:lnTo>
                    <a:pt x="582052" y="285096"/>
                  </a:lnTo>
                  <a:lnTo>
                    <a:pt x="620559" y="260105"/>
                  </a:lnTo>
                  <a:lnTo>
                    <a:pt x="660017" y="236111"/>
                  </a:lnTo>
                  <a:lnTo>
                    <a:pt x="700398" y="213138"/>
                  </a:lnTo>
                  <a:lnTo>
                    <a:pt x="741674" y="191208"/>
                  </a:lnTo>
                  <a:lnTo>
                    <a:pt x="783819" y="170344"/>
                  </a:lnTo>
                  <a:lnTo>
                    <a:pt x="826806" y="150568"/>
                  </a:lnTo>
                  <a:lnTo>
                    <a:pt x="870607" y="131903"/>
                  </a:lnTo>
                  <a:lnTo>
                    <a:pt x="915195" y="114373"/>
                  </a:lnTo>
                  <a:lnTo>
                    <a:pt x="960543" y="97999"/>
                  </a:lnTo>
                  <a:lnTo>
                    <a:pt x="1006623" y="82804"/>
                  </a:lnTo>
                  <a:lnTo>
                    <a:pt x="1053410" y="68812"/>
                  </a:lnTo>
                  <a:lnTo>
                    <a:pt x="1100874" y="56044"/>
                  </a:lnTo>
                  <a:lnTo>
                    <a:pt x="1148990" y="44524"/>
                  </a:lnTo>
                  <a:lnTo>
                    <a:pt x="1197730" y="34274"/>
                  </a:lnTo>
                  <a:lnTo>
                    <a:pt x="1247067" y="25317"/>
                  </a:lnTo>
                  <a:lnTo>
                    <a:pt x="1296973" y="17676"/>
                  </a:lnTo>
                  <a:lnTo>
                    <a:pt x="1347422" y="11373"/>
                  </a:lnTo>
                  <a:lnTo>
                    <a:pt x="1398386" y="6431"/>
                  </a:lnTo>
                  <a:lnTo>
                    <a:pt x="1449838" y="2873"/>
                  </a:lnTo>
                  <a:lnTo>
                    <a:pt x="1501752" y="722"/>
                  </a:lnTo>
                  <a:lnTo>
                    <a:pt x="1554099" y="0"/>
                  </a:lnTo>
                  <a:lnTo>
                    <a:pt x="1606446" y="722"/>
                  </a:lnTo>
                  <a:lnTo>
                    <a:pt x="1658359" y="2873"/>
                  </a:lnTo>
                  <a:lnTo>
                    <a:pt x="1709812" y="6431"/>
                  </a:lnTo>
                  <a:lnTo>
                    <a:pt x="1760777" y="11373"/>
                  </a:lnTo>
                  <a:lnTo>
                    <a:pt x="1811227" y="17676"/>
                  </a:lnTo>
                  <a:lnTo>
                    <a:pt x="1861135" y="25317"/>
                  </a:lnTo>
                  <a:lnTo>
                    <a:pt x="1910474" y="34274"/>
                  </a:lnTo>
                  <a:lnTo>
                    <a:pt x="1959216" y="44524"/>
                  </a:lnTo>
                  <a:lnTo>
                    <a:pt x="2007334" y="56044"/>
                  </a:lnTo>
                  <a:lnTo>
                    <a:pt x="2054801" y="68812"/>
                  </a:lnTo>
                  <a:lnTo>
                    <a:pt x="2101590" y="82804"/>
                  </a:lnTo>
                  <a:lnTo>
                    <a:pt x="2147673" y="97999"/>
                  </a:lnTo>
                  <a:lnTo>
                    <a:pt x="2193024" y="114373"/>
                  </a:lnTo>
                  <a:lnTo>
                    <a:pt x="2237615" y="131903"/>
                  </a:lnTo>
                  <a:lnTo>
                    <a:pt x="2281420" y="150568"/>
                  </a:lnTo>
                  <a:lnTo>
                    <a:pt x="2324410" y="170344"/>
                  </a:lnTo>
                  <a:lnTo>
                    <a:pt x="2366558" y="191208"/>
                  </a:lnTo>
                  <a:lnTo>
                    <a:pt x="2407838" y="213138"/>
                  </a:lnTo>
                  <a:lnTo>
                    <a:pt x="2448223" y="236111"/>
                  </a:lnTo>
                  <a:lnTo>
                    <a:pt x="2487684" y="260105"/>
                  </a:lnTo>
                  <a:lnTo>
                    <a:pt x="2526195" y="285096"/>
                  </a:lnTo>
                  <a:lnTo>
                    <a:pt x="2563729" y="311063"/>
                  </a:lnTo>
                  <a:lnTo>
                    <a:pt x="2600258" y="337981"/>
                  </a:lnTo>
                  <a:lnTo>
                    <a:pt x="2635756" y="365829"/>
                  </a:lnTo>
                  <a:lnTo>
                    <a:pt x="2670194" y="394584"/>
                  </a:lnTo>
                  <a:lnTo>
                    <a:pt x="2703546" y="424223"/>
                  </a:lnTo>
                  <a:lnTo>
                    <a:pt x="2735786" y="454723"/>
                  </a:lnTo>
                  <a:lnTo>
                    <a:pt x="2766884" y="486062"/>
                  </a:lnTo>
                  <a:lnTo>
                    <a:pt x="2796815" y="518217"/>
                  </a:lnTo>
                  <a:lnTo>
                    <a:pt x="2825551" y="551165"/>
                  </a:lnTo>
                  <a:lnTo>
                    <a:pt x="2853064" y="584884"/>
                  </a:lnTo>
                  <a:lnTo>
                    <a:pt x="2879329" y="619350"/>
                  </a:lnTo>
                  <a:lnTo>
                    <a:pt x="2904317" y="654542"/>
                  </a:lnTo>
                  <a:lnTo>
                    <a:pt x="2928001" y="690436"/>
                  </a:lnTo>
                  <a:lnTo>
                    <a:pt x="2950354" y="727010"/>
                  </a:lnTo>
                  <a:lnTo>
                    <a:pt x="2971349" y="764240"/>
                  </a:lnTo>
                  <a:lnTo>
                    <a:pt x="2990959" y="802105"/>
                  </a:lnTo>
                  <a:lnTo>
                    <a:pt x="3009157" y="840581"/>
                  </a:lnTo>
                  <a:lnTo>
                    <a:pt x="3025914" y="879647"/>
                  </a:lnTo>
                  <a:lnTo>
                    <a:pt x="3041205" y="919278"/>
                  </a:lnTo>
                  <a:lnTo>
                    <a:pt x="3055002" y="959453"/>
                  </a:lnTo>
                  <a:lnTo>
                    <a:pt x="3067277" y="1000148"/>
                  </a:lnTo>
                  <a:lnTo>
                    <a:pt x="3078004" y="1041341"/>
                  </a:lnTo>
                  <a:lnTo>
                    <a:pt x="3087155" y="1083010"/>
                  </a:lnTo>
                  <a:lnTo>
                    <a:pt x="3094704" y="1125131"/>
                  </a:lnTo>
                  <a:lnTo>
                    <a:pt x="3100622" y="1167681"/>
                  </a:lnTo>
                  <a:lnTo>
                    <a:pt x="3104883" y="1210639"/>
                  </a:lnTo>
                  <a:lnTo>
                    <a:pt x="3107460" y="1253982"/>
                  </a:lnTo>
                  <a:lnTo>
                    <a:pt x="3108325" y="1297686"/>
                  </a:lnTo>
                  <a:lnTo>
                    <a:pt x="3107460" y="1341399"/>
                  </a:lnTo>
                  <a:lnTo>
                    <a:pt x="3104883" y="1384750"/>
                  </a:lnTo>
                  <a:lnTo>
                    <a:pt x="3100622" y="1427716"/>
                  </a:lnTo>
                  <a:lnTo>
                    <a:pt x="3094704" y="1470275"/>
                  </a:lnTo>
                  <a:lnTo>
                    <a:pt x="3087155" y="1512404"/>
                  </a:lnTo>
                  <a:lnTo>
                    <a:pt x="3078004" y="1554080"/>
                  </a:lnTo>
                  <a:lnTo>
                    <a:pt x="3067277" y="1595280"/>
                  </a:lnTo>
                  <a:lnTo>
                    <a:pt x="3055002" y="1635982"/>
                  </a:lnTo>
                  <a:lnTo>
                    <a:pt x="3041205" y="1676164"/>
                  </a:lnTo>
                  <a:lnTo>
                    <a:pt x="3025914" y="1715801"/>
                  </a:lnTo>
                  <a:lnTo>
                    <a:pt x="3009157" y="1754872"/>
                  </a:lnTo>
                  <a:lnTo>
                    <a:pt x="2990959" y="1793355"/>
                  </a:lnTo>
                  <a:lnTo>
                    <a:pt x="2971349" y="1831225"/>
                  </a:lnTo>
                  <a:lnTo>
                    <a:pt x="2950354" y="1868461"/>
                  </a:lnTo>
                  <a:lnTo>
                    <a:pt x="2928001" y="1905039"/>
                  </a:lnTo>
                  <a:lnTo>
                    <a:pt x="2904317" y="1940938"/>
                  </a:lnTo>
                  <a:lnTo>
                    <a:pt x="2879329" y="1976134"/>
                  </a:lnTo>
                  <a:lnTo>
                    <a:pt x="2853064" y="2010605"/>
                  </a:lnTo>
                  <a:lnTo>
                    <a:pt x="2825551" y="2044327"/>
                  </a:lnTo>
                  <a:lnTo>
                    <a:pt x="2796815" y="2077279"/>
                  </a:lnTo>
                  <a:lnTo>
                    <a:pt x="2766884" y="2109438"/>
                  </a:lnTo>
                  <a:lnTo>
                    <a:pt x="2735786" y="2140780"/>
                  </a:lnTo>
                  <a:lnTo>
                    <a:pt x="2703546" y="2171283"/>
                  </a:lnTo>
                  <a:lnTo>
                    <a:pt x="2670194" y="2200925"/>
                  </a:lnTo>
                  <a:lnTo>
                    <a:pt x="2635756" y="2229683"/>
                  </a:lnTo>
                  <a:lnTo>
                    <a:pt x="2600258" y="2257533"/>
                  </a:lnTo>
                  <a:lnTo>
                    <a:pt x="2563729" y="2284454"/>
                  </a:lnTo>
                  <a:lnTo>
                    <a:pt x="2526195" y="2310423"/>
                  </a:lnTo>
                  <a:lnTo>
                    <a:pt x="2487684" y="2335416"/>
                  </a:lnTo>
                  <a:lnTo>
                    <a:pt x="2448223" y="2359412"/>
                  </a:lnTo>
                  <a:lnTo>
                    <a:pt x="2407838" y="2382387"/>
                  </a:lnTo>
                  <a:lnTo>
                    <a:pt x="2366558" y="2404318"/>
                  </a:lnTo>
                  <a:lnTo>
                    <a:pt x="2324410" y="2425184"/>
                  </a:lnTo>
                  <a:lnTo>
                    <a:pt x="2281420" y="2444961"/>
                  </a:lnTo>
                  <a:lnTo>
                    <a:pt x="2237615" y="2463627"/>
                  </a:lnTo>
                  <a:lnTo>
                    <a:pt x="2193024" y="2481158"/>
                  </a:lnTo>
                  <a:lnTo>
                    <a:pt x="2147673" y="2497533"/>
                  </a:lnTo>
                  <a:lnTo>
                    <a:pt x="2101590" y="2512729"/>
                  </a:lnTo>
                  <a:lnTo>
                    <a:pt x="2054801" y="2526722"/>
                  </a:lnTo>
                  <a:lnTo>
                    <a:pt x="2007334" y="2539490"/>
                  </a:lnTo>
                  <a:lnTo>
                    <a:pt x="1959216" y="2551011"/>
                  </a:lnTo>
                  <a:lnTo>
                    <a:pt x="1910474" y="2561261"/>
                  </a:lnTo>
                  <a:lnTo>
                    <a:pt x="1861135" y="2570218"/>
                  </a:lnTo>
                  <a:lnTo>
                    <a:pt x="1811227" y="2577860"/>
                  </a:lnTo>
                  <a:lnTo>
                    <a:pt x="1760777" y="2584163"/>
                  </a:lnTo>
                  <a:lnTo>
                    <a:pt x="1709812" y="2589105"/>
                  </a:lnTo>
                  <a:lnTo>
                    <a:pt x="1658359" y="2592663"/>
                  </a:lnTo>
                  <a:lnTo>
                    <a:pt x="1606446" y="2594814"/>
                  </a:lnTo>
                  <a:lnTo>
                    <a:pt x="1554099" y="2595537"/>
                  </a:lnTo>
                  <a:lnTo>
                    <a:pt x="1501752" y="2594814"/>
                  </a:lnTo>
                  <a:lnTo>
                    <a:pt x="1449838" y="2592663"/>
                  </a:lnTo>
                  <a:lnTo>
                    <a:pt x="1398386" y="2589105"/>
                  </a:lnTo>
                  <a:lnTo>
                    <a:pt x="1347422" y="2584163"/>
                  </a:lnTo>
                  <a:lnTo>
                    <a:pt x="1296973" y="2577860"/>
                  </a:lnTo>
                  <a:lnTo>
                    <a:pt x="1247067" y="2570218"/>
                  </a:lnTo>
                  <a:lnTo>
                    <a:pt x="1197730" y="2561261"/>
                  </a:lnTo>
                  <a:lnTo>
                    <a:pt x="1148990" y="2551011"/>
                  </a:lnTo>
                  <a:lnTo>
                    <a:pt x="1100874" y="2539490"/>
                  </a:lnTo>
                  <a:lnTo>
                    <a:pt x="1053410" y="2526722"/>
                  </a:lnTo>
                  <a:lnTo>
                    <a:pt x="1006623" y="2512729"/>
                  </a:lnTo>
                  <a:lnTo>
                    <a:pt x="960543" y="2497533"/>
                  </a:lnTo>
                  <a:lnTo>
                    <a:pt x="915195" y="2481158"/>
                  </a:lnTo>
                  <a:lnTo>
                    <a:pt x="870607" y="2463627"/>
                  </a:lnTo>
                  <a:lnTo>
                    <a:pt x="826806" y="2444961"/>
                  </a:lnTo>
                  <a:lnTo>
                    <a:pt x="783819" y="2425184"/>
                  </a:lnTo>
                  <a:lnTo>
                    <a:pt x="741674" y="2404318"/>
                  </a:lnTo>
                  <a:lnTo>
                    <a:pt x="700398" y="2382387"/>
                  </a:lnTo>
                  <a:lnTo>
                    <a:pt x="660017" y="2359412"/>
                  </a:lnTo>
                  <a:lnTo>
                    <a:pt x="620559" y="2335416"/>
                  </a:lnTo>
                  <a:lnTo>
                    <a:pt x="582052" y="2310423"/>
                  </a:lnTo>
                  <a:lnTo>
                    <a:pt x="544522" y="2284454"/>
                  </a:lnTo>
                  <a:lnTo>
                    <a:pt x="507997" y="2257533"/>
                  </a:lnTo>
                  <a:lnTo>
                    <a:pt x="472503" y="2229683"/>
                  </a:lnTo>
                  <a:lnTo>
                    <a:pt x="438068" y="2200925"/>
                  </a:lnTo>
                  <a:lnTo>
                    <a:pt x="404720" y="2171283"/>
                  </a:lnTo>
                  <a:lnTo>
                    <a:pt x="372485" y="2140780"/>
                  </a:lnTo>
                  <a:lnTo>
                    <a:pt x="341390" y="2109438"/>
                  </a:lnTo>
                  <a:lnTo>
                    <a:pt x="311463" y="2077279"/>
                  </a:lnTo>
                  <a:lnTo>
                    <a:pt x="282731" y="2044327"/>
                  </a:lnTo>
                  <a:lnTo>
                    <a:pt x="255221" y="2010605"/>
                  </a:lnTo>
                  <a:lnTo>
                    <a:pt x="228960" y="1976134"/>
                  </a:lnTo>
                  <a:lnTo>
                    <a:pt x="203975" y="1940938"/>
                  </a:lnTo>
                  <a:lnTo>
                    <a:pt x="180295" y="1905039"/>
                  </a:lnTo>
                  <a:lnTo>
                    <a:pt x="157945" y="1868461"/>
                  </a:lnTo>
                  <a:lnTo>
                    <a:pt x="136952" y="1831225"/>
                  </a:lnTo>
                  <a:lnTo>
                    <a:pt x="117346" y="1793355"/>
                  </a:lnTo>
                  <a:lnTo>
                    <a:pt x="99151" y="1754872"/>
                  </a:lnTo>
                  <a:lnTo>
                    <a:pt x="82396" y="1715801"/>
                  </a:lnTo>
                  <a:lnTo>
                    <a:pt x="67108" y="1676164"/>
                  </a:lnTo>
                  <a:lnTo>
                    <a:pt x="53313" y="1635982"/>
                  </a:lnTo>
                  <a:lnTo>
                    <a:pt x="41040" y="1595280"/>
                  </a:lnTo>
                  <a:lnTo>
                    <a:pt x="30315" y="1554080"/>
                  </a:lnTo>
                  <a:lnTo>
                    <a:pt x="21165" y="1512404"/>
                  </a:lnTo>
                  <a:lnTo>
                    <a:pt x="13618" y="1470275"/>
                  </a:lnTo>
                  <a:lnTo>
                    <a:pt x="7701" y="1427716"/>
                  </a:lnTo>
                  <a:lnTo>
                    <a:pt x="3440" y="1384750"/>
                  </a:lnTo>
                  <a:lnTo>
                    <a:pt x="864" y="1341399"/>
                  </a:lnTo>
                  <a:lnTo>
                    <a:pt x="0" y="1297686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66999" y="2519298"/>
              <a:ext cx="1141095" cy="1368425"/>
            </a:xfrm>
            <a:custGeom>
              <a:avLst/>
              <a:gdLst/>
              <a:ahLst/>
              <a:cxnLst/>
              <a:rect l="l" t="t" r="r" b="b"/>
              <a:pathLst>
                <a:path w="1141095" h="1368425">
                  <a:moveTo>
                    <a:pt x="1076071" y="1273556"/>
                  </a:moveTo>
                  <a:lnTo>
                    <a:pt x="1056513" y="1289812"/>
                  </a:lnTo>
                  <a:lnTo>
                    <a:pt x="1121537" y="1367917"/>
                  </a:lnTo>
                  <a:lnTo>
                    <a:pt x="1141095" y="1351661"/>
                  </a:lnTo>
                  <a:lnTo>
                    <a:pt x="1076071" y="1273556"/>
                  </a:lnTo>
                  <a:close/>
                </a:path>
                <a:path w="1141095" h="1368425">
                  <a:moveTo>
                    <a:pt x="962405" y="1136903"/>
                  </a:moveTo>
                  <a:lnTo>
                    <a:pt x="942848" y="1153033"/>
                  </a:lnTo>
                  <a:lnTo>
                    <a:pt x="1007872" y="1231138"/>
                  </a:lnTo>
                  <a:lnTo>
                    <a:pt x="1027302" y="1215008"/>
                  </a:lnTo>
                  <a:lnTo>
                    <a:pt x="962405" y="1136903"/>
                  </a:lnTo>
                  <a:close/>
                </a:path>
                <a:path w="1141095" h="1368425">
                  <a:moveTo>
                    <a:pt x="848613" y="1000125"/>
                  </a:moveTo>
                  <a:lnTo>
                    <a:pt x="829183" y="1016380"/>
                  </a:lnTo>
                  <a:lnTo>
                    <a:pt x="894079" y="1094486"/>
                  </a:lnTo>
                  <a:lnTo>
                    <a:pt x="913638" y="1078229"/>
                  </a:lnTo>
                  <a:lnTo>
                    <a:pt x="848613" y="1000125"/>
                  </a:lnTo>
                  <a:close/>
                </a:path>
                <a:path w="1141095" h="1368425">
                  <a:moveTo>
                    <a:pt x="734949" y="863473"/>
                  </a:moveTo>
                  <a:lnTo>
                    <a:pt x="715390" y="879728"/>
                  </a:lnTo>
                  <a:lnTo>
                    <a:pt x="780414" y="957834"/>
                  </a:lnTo>
                  <a:lnTo>
                    <a:pt x="799973" y="941577"/>
                  </a:lnTo>
                  <a:lnTo>
                    <a:pt x="734949" y="863473"/>
                  </a:lnTo>
                  <a:close/>
                </a:path>
                <a:path w="1141095" h="1368425">
                  <a:moveTo>
                    <a:pt x="621284" y="726821"/>
                  </a:moveTo>
                  <a:lnTo>
                    <a:pt x="601726" y="743076"/>
                  </a:lnTo>
                  <a:lnTo>
                    <a:pt x="666623" y="821181"/>
                  </a:lnTo>
                  <a:lnTo>
                    <a:pt x="686180" y="804926"/>
                  </a:lnTo>
                  <a:lnTo>
                    <a:pt x="621284" y="726821"/>
                  </a:lnTo>
                  <a:close/>
                </a:path>
                <a:path w="1141095" h="1368425">
                  <a:moveTo>
                    <a:pt x="507491" y="590168"/>
                  </a:moveTo>
                  <a:lnTo>
                    <a:pt x="487934" y="606298"/>
                  </a:lnTo>
                  <a:lnTo>
                    <a:pt x="552958" y="684402"/>
                  </a:lnTo>
                  <a:lnTo>
                    <a:pt x="572515" y="668274"/>
                  </a:lnTo>
                  <a:lnTo>
                    <a:pt x="507491" y="590168"/>
                  </a:lnTo>
                  <a:close/>
                </a:path>
                <a:path w="1141095" h="1368425">
                  <a:moveTo>
                    <a:pt x="393826" y="453389"/>
                  </a:moveTo>
                  <a:lnTo>
                    <a:pt x="374268" y="469646"/>
                  </a:lnTo>
                  <a:lnTo>
                    <a:pt x="439292" y="547751"/>
                  </a:lnTo>
                  <a:lnTo>
                    <a:pt x="458724" y="531495"/>
                  </a:lnTo>
                  <a:lnTo>
                    <a:pt x="393826" y="453389"/>
                  </a:lnTo>
                  <a:close/>
                </a:path>
                <a:path w="1141095" h="1368425">
                  <a:moveTo>
                    <a:pt x="280035" y="316738"/>
                  </a:moveTo>
                  <a:lnTo>
                    <a:pt x="260603" y="332993"/>
                  </a:lnTo>
                  <a:lnTo>
                    <a:pt x="325500" y="411099"/>
                  </a:lnTo>
                  <a:lnTo>
                    <a:pt x="345059" y="394842"/>
                  </a:lnTo>
                  <a:lnTo>
                    <a:pt x="280035" y="316738"/>
                  </a:lnTo>
                  <a:close/>
                </a:path>
                <a:path w="1141095" h="1368425">
                  <a:moveTo>
                    <a:pt x="166370" y="180086"/>
                  </a:moveTo>
                  <a:lnTo>
                    <a:pt x="146812" y="196341"/>
                  </a:lnTo>
                  <a:lnTo>
                    <a:pt x="211836" y="274447"/>
                  </a:lnTo>
                  <a:lnTo>
                    <a:pt x="231393" y="258190"/>
                  </a:lnTo>
                  <a:lnTo>
                    <a:pt x="166370" y="180086"/>
                  </a:lnTo>
                  <a:close/>
                </a:path>
                <a:path w="1141095" h="1368425">
                  <a:moveTo>
                    <a:pt x="50421" y="45317"/>
                  </a:moveTo>
                  <a:lnTo>
                    <a:pt x="35427" y="57682"/>
                  </a:lnTo>
                  <a:lnTo>
                    <a:pt x="36388" y="63456"/>
                  </a:lnTo>
                  <a:lnTo>
                    <a:pt x="98171" y="137667"/>
                  </a:lnTo>
                  <a:lnTo>
                    <a:pt x="117601" y="121538"/>
                  </a:lnTo>
                  <a:lnTo>
                    <a:pt x="55941" y="47329"/>
                  </a:lnTo>
                  <a:lnTo>
                    <a:pt x="50421" y="45317"/>
                  </a:lnTo>
                  <a:close/>
                </a:path>
                <a:path w="1141095" h="1368425">
                  <a:moveTo>
                    <a:pt x="0" y="0"/>
                  </a:moveTo>
                  <a:lnTo>
                    <a:pt x="19303" y="115315"/>
                  </a:lnTo>
                  <a:lnTo>
                    <a:pt x="25907" y="120014"/>
                  </a:lnTo>
                  <a:lnTo>
                    <a:pt x="39750" y="117728"/>
                  </a:lnTo>
                  <a:lnTo>
                    <a:pt x="44450" y="111125"/>
                  </a:lnTo>
                  <a:lnTo>
                    <a:pt x="43180" y="104266"/>
                  </a:lnTo>
                  <a:lnTo>
                    <a:pt x="36388" y="63456"/>
                  </a:lnTo>
                  <a:lnTo>
                    <a:pt x="33146" y="59562"/>
                  </a:lnTo>
                  <a:lnTo>
                    <a:pt x="35427" y="57682"/>
                  </a:lnTo>
                  <a:lnTo>
                    <a:pt x="32268" y="38699"/>
                  </a:lnTo>
                  <a:lnTo>
                    <a:pt x="11811" y="31241"/>
                  </a:lnTo>
                  <a:lnTo>
                    <a:pt x="28701" y="17272"/>
                  </a:lnTo>
                  <a:lnTo>
                    <a:pt x="47484" y="17272"/>
                  </a:lnTo>
                  <a:lnTo>
                    <a:pt x="0" y="0"/>
                  </a:lnTo>
                  <a:close/>
                </a:path>
                <a:path w="1141095" h="1368425">
                  <a:moveTo>
                    <a:pt x="111606" y="43434"/>
                  </a:moveTo>
                  <a:lnTo>
                    <a:pt x="52705" y="43434"/>
                  </a:lnTo>
                  <a:lnTo>
                    <a:pt x="55941" y="47329"/>
                  </a:lnTo>
                  <a:lnTo>
                    <a:pt x="101346" y="63880"/>
                  </a:lnTo>
                  <a:lnTo>
                    <a:pt x="108585" y="60451"/>
                  </a:lnTo>
                  <a:lnTo>
                    <a:pt x="113411" y="47243"/>
                  </a:lnTo>
                  <a:lnTo>
                    <a:pt x="111606" y="43434"/>
                  </a:lnTo>
                  <a:close/>
                </a:path>
                <a:path w="1141095" h="1368425">
                  <a:moveTo>
                    <a:pt x="35427" y="57682"/>
                  </a:moveTo>
                  <a:lnTo>
                    <a:pt x="33146" y="59562"/>
                  </a:lnTo>
                  <a:lnTo>
                    <a:pt x="36388" y="63456"/>
                  </a:lnTo>
                  <a:lnTo>
                    <a:pt x="35427" y="57682"/>
                  </a:lnTo>
                  <a:close/>
                </a:path>
                <a:path w="1141095" h="1368425">
                  <a:moveTo>
                    <a:pt x="52705" y="43434"/>
                  </a:moveTo>
                  <a:lnTo>
                    <a:pt x="50421" y="45317"/>
                  </a:lnTo>
                  <a:lnTo>
                    <a:pt x="55941" y="47329"/>
                  </a:lnTo>
                  <a:lnTo>
                    <a:pt x="52705" y="43434"/>
                  </a:lnTo>
                  <a:close/>
                </a:path>
                <a:path w="1141095" h="1368425">
                  <a:moveTo>
                    <a:pt x="47484" y="17272"/>
                  </a:moveTo>
                  <a:lnTo>
                    <a:pt x="28701" y="17272"/>
                  </a:lnTo>
                  <a:lnTo>
                    <a:pt x="32268" y="38699"/>
                  </a:lnTo>
                  <a:lnTo>
                    <a:pt x="50421" y="45317"/>
                  </a:lnTo>
                  <a:lnTo>
                    <a:pt x="52705" y="43434"/>
                  </a:lnTo>
                  <a:lnTo>
                    <a:pt x="111606" y="43434"/>
                  </a:lnTo>
                  <a:lnTo>
                    <a:pt x="109981" y="40004"/>
                  </a:lnTo>
                  <a:lnTo>
                    <a:pt x="47484" y="17272"/>
                  </a:lnTo>
                  <a:close/>
                </a:path>
                <a:path w="1141095" h="1368425">
                  <a:moveTo>
                    <a:pt x="28701" y="17272"/>
                  </a:moveTo>
                  <a:lnTo>
                    <a:pt x="11811" y="31241"/>
                  </a:lnTo>
                  <a:lnTo>
                    <a:pt x="32268" y="38699"/>
                  </a:lnTo>
                  <a:lnTo>
                    <a:pt x="28701" y="1727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11700" y="4032249"/>
              <a:ext cx="1016000" cy="792480"/>
            </a:xfrm>
            <a:custGeom>
              <a:avLst/>
              <a:gdLst/>
              <a:ahLst/>
              <a:cxnLst/>
              <a:rect l="l" t="t" r="r" b="b"/>
              <a:pathLst>
                <a:path w="1016000" h="792479">
                  <a:moveTo>
                    <a:pt x="152400" y="0"/>
                  </a:moveTo>
                  <a:lnTo>
                    <a:pt x="213078" y="20159"/>
                  </a:lnTo>
                  <a:lnTo>
                    <a:pt x="265759" y="76297"/>
                  </a:lnTo>
                  <a:lnTo>
                    <a:pt x="288115" y="115824"/>
                  </a:lnTo>
                  <a:lnTo>
                    <a:pt x="307290" y="161903"/>
                  </a:lnTo>
                  <a:lnTo>
                    <a:pt x="322889" y="213722"/>
                  </a:lnTo>
                  <a:lnTo>
                    <a:pt x="334520" y="270467"/>
                  </a:lnTo>
                  <a:lnTo>
                    <a:pt x="341787" y="331323"/>
                  </a:lnTo>
                  <a:lnTo>
                    <a:pt x="344297" y="395477"/>
                  </a:lnTo>
                  <a:lnTo>
                    <a:pt x="341998" y="456802"/>
                  </a:lnTo>
                  <a:lnTo>
                    <a:pt x="335327" y="515238"/>
                  </a:lnTo>
                  <a:lnTo>
                    <a:pt x="324621" y="570048"/>
                  </a:lnTo>
                  <a:lnTo>
                    <a:pt x="310216" y="620491"/>
                  </a:lnTo>
                  <a:lnTo>
                    <a:pt x="292449" y="665829"/>
                  </a:lnTo>
                  <a:lnTo>
                    <a:pt x="271657" y="705322"/>
                  </a:lnTo>
                  <a:lnTo>
                    <a:pt x="248176" y="738231"/>
                  </a:lnTo>
                  <a:lnTo>
                    <a:pt x="194497" y="781343"/>
                  </a:lnTo>
                  <a:lnTo>
                    <a:pt x="164973" y="790067"/>
                  </a:lnTo>
                </a:path>
                <a:path w="1016000" h="792479">
                  <a:moveTo>
                    <a:pt x="152400" y="0"/>
                  </a:moveTo>
                  <a:lnTo>
                    <a:pt x="216843" y="1086"/>
                  </a:lnTo>
                  <a:lnTo>
                    <a:pt x="280001" y="4296"/>
                  </a:lnTo>
                  <a:lnTo>
                    <a:pt x="341707" y="9552"/>
                  </a:lnTo>
                  <a:lnTo>
                    <a:pt x="401794" y="16777"/>
                  </a:lnTo>
                  <a:lnTo>
                    <a:pt x="460095" y="25895"/>
                  </a:lnTo>
                  <a:lnTo>
                    <a:pt x="516442" y="36830"/>
                  </a:lnTo>
                  <a:lnTo>
                    <a:pt x="570669" y="49504"/>
                  </a:lnTo>
                  <a:lnTo>
                    <a:pt x="622609" y="63840"/>
                  </a:lnTo>
                  <a:lnTo>
                    <a:pt x="672094" y="79763"/>
                  </a:lnTo>
                  <a:lnTo>
                    <a:pt x="718957" y="97196"/>
                  </a:lnTo>
                  <a:lnTo>
                    <a:pt x="763031" y="116062"/>
                  </a:lnTo>
                  <a:lnTo>
                    <a:pt x="804150" y="136284"/>
                  </a:lnTo>
                  <a:lnTo>
                    <a:pt x="842146" y="157785"/>
                  </a:lnTo>
                  <a:lnTo>
                    <a:pt x="876851" y="180490"/>
                  </a:lnTo>
                  <a:lnTo>
                    <a:pt x="908099" y="204321"/>
                  </a:lnTo>
                  <a:lnTo>
                    <a:pt x="959556" y="255056"/>
                  </a:lnTo>
                  <a:lnTo>
                    <a:pt x="995179" y="309376"/>
                  </a:lnTo>
                  <a:lnTo>
                    <a:pt x="1013630" y="366670"/>
                  </a:lnTo>
                  <a:lnTo>
                    <a:pt x="1016000" y="396239"/>
                  </a:lnTo>
                  <a:lnTo>
                    <a:pt x="1013513" y="426498"/>
                  </a:lnTo>
                  <a:lnTo>
                    <a:pt x="994155" y="485108"/>
                  </a:lnTo>
                  <a:lnTo>
                    <a:pt x="956800" y="540614"/>
                  </a:lnTo>
                  <a:lnTo>
                    <a:pt x="902866" y="592342"/>
                  </a:lnTo>
                  <a:lnTo>
                    <a:pt x="870126" y="616579"/>
                  </a:lnTo>
                  <a:lnTo>
                    <a:pt x="833773" y="639619"/>
                  </a:lnTo>
                  <a:lnTo>
                    <a:pt x="793985" y="661377"/>
                  </a:lnTo>
                  <a:lnTo>
                    <a:pt x="750939" y="681771"/>
                  </a:lnTo>
                  <a:lnTo>
                    <a:pt x="704813" y="700715"/>
                  </a:lnTo>
                  <a:lnTo>
                    <a:pt x="655784" y="718126"/>
                  </a:lnTo>
                  <a:lnTo>
                    <a:pt x="604030" y="733918"/>
                  </a:lnTo>
                  <a:lnTo>
                    <a:pt x="549728" y="748009"/>
                  </a:lnTo>
                  <a:lnTo>
                    <a:pt x="493055" y="760314"/>
                  </a:lnTo>
                  <a:lnTo>
                    <a:pt x="434189" y="770748"/>
                  </a:lnTo>
                  <a:lnTo>
                    <a:pt x="373307" y="779228"/>
                  </a:lnTo>
                  <a:lnTo>
                    <a:pt x="310586" y="785669"/>
                  </a:lnTo>
                  <a:lnTo>
                    <a:pt x="246205" y="789987"/>
                  </a:lnTo>
                  <a:lnTo>
                    <a:pt x="180339" y="792099"/>
                  </a:lnTo>
                </a:path>
                <a:path w="1016000" h="792479">
                  <a:moveTo>
                    <a:pt x="0" y="0"/>
                  </a:moveTo>
                  <a:lnTo>
                    <a:pt x="48182" y="20216"/>
                  </a:lnTo>
                  <a:lnTo>
                    <a:pt x="90019" y="76508"/>
                  </a:lnTo>
                  <a:lnTo>
                    <a:pt x="107775" y="116141"/>
                  </a:lnTo>
                  <a:lnTo>
                    <a:pt x="123005" y="162342"/>
                  </a:lnTo>
                  <a:lnTo>
                    <a:pt x="135395" y="214295"/>
                  </a:lnTo>
                  <a:lnTo>
                    <a:pt x="144633" y="271182"/>
                  </a:lnTo>
                  <a:lnTo>
                    <a:pt x="150406" y="332187"/>
                  </a:lnTo>
                  <a:lnTo>
                    <a:pt x="152400" y="396494"/>
                  </a:lnTo>
                  <a:lnTo>
                    <a:pt x="150151" y="464636"/>
                  </a:lnTo>
                  <a:lnTo>
                    <a:pt x="143651" y="529107"/>
                  </a:lnTo>
                  <a:lnTo>
                    <a:pt x="133265" y="588889"/>
                  </a:lnTo>
                  <a:lnTo>
                    <a:pt x="119361" y="642964"/>
                  </a:lnTo>
                  <a:lnTo>
                    <a:pt x="102305" y="690314"/>
                  </a:lnTo>
                  <a:lnTo>
                    <a:pt x="82465" y="729920"/>
                  </a:lnTo>
                  <a:lnTo>
                    <a:pt x="35898" y="781831"/>
                  </a:lnTo>
                  <a:lnTo>
                    <a:pt x="9905" y="79209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27700" y="4387850"/>
              <a:ext cx="433705" cy="0"/>
            </a:xfrm>
            <a:custGeom>
              <a:avLst/>
              <a:gdLst/>
              <a:ahLst/>
              <a:cxnLst/>
              <a:rect l="l" t="t" r="r" b="b"/>
              <a:pathLst>
                <a:path w="433704">
                  <a:moveTo>
                    <a:pt x="0" y="0"/>
                  </a:moveTo>
                  <a:lnTo>
                    <a:pt x="43345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303145" y="3939616"/>
            <a:ext cx="282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29992" y="4557522"/>
            <a:ext cx="262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B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40907" y="4198442"/>
            <a:ext cx="282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D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46150" y="1432335"/>
            <a:ext cx="5564505" cy="4614545"/>
            <a:chOff x="646150" y="1432335"/>
            <a:chExt cx="5564505" cy="4614545"/>
          </a:xfrm>
        </p:grpSpPr>
        <p:sp>
          <p:nvSpPr>
            <p:cNvPr id="18" name="object 18"/>
            <p:cNvSpPr/>
            <p:nvPr/>
          </p:nvSpPr>
          <p:spPr>
            <a:xfrm>
              <a:off x="4698999" y="5095875"/>
              <a:ext cx="1008380" cy="936625"/>
            </a:xfrm>
            <a:custGeom>
              <a:avLst/>
              <a:gdLst/>
              <a:ahLst/>
              <a:cxnLst/>
              <a:rect l="l" t="t" r="r" b="b"/>
              <a:pathLst>
                <a:path w="1008379" h="936625">
                  <a:moveTo>
                    <a:pt x="0" y="0"/>
                  </a:moveTo>
                  <a:lnTo>
                    <a:pt x="504063" y="0"/>
                  </a:lnTo>
                  <a:lnTo>
                    <a:pt x="552607" y="2143"/>
                  </a:lnTo>
                  <a:lnTo>
                    <a:pt x="599846" y="8444"/>
                  </a:lnTo>
                  <a:lnTo>
                    <a:pt x="645568" y="18706"/>
                  </a:lnTo>
                  <a:lnTo>
                    <a:pt x="689562" y="32732"/>
                  </a:lnTo>
                  <a:lnTo>
                    <a:pt x="731617" y="50326"/>
                  </a:lnTo>
                  <a:lnTo>
                    <a:pt x="771521" y="71293"/>
                  </a:lnTo>
                  <a:lnTo>
                    <a:pt x="809064" y="95436"/>
                  </a:lnTo>
                  <a:lnTo>
                    <a:pt x="844034" y="122558"/>
                  </a:lnTo>
                  <a:lnTo>
                    <a:pt x="876220" y="152464"/>
                  </a:lnTo>
                  <a:lnTo>
                    <a:pt x="905410" y="184957"/>
                  </a:lnTo>
                  <a:lnTo>
                    <a:pt x="931394" y="219842"/>
                  </a:lnTo>
                  <a:lnTo>
                    <a:pt x="953959" y="256921"/>
                  </a:lnTo>
                  <a:lnTo>
                    <a:pt x="972896" y="295999"/>
                  </a:lnTo>
                  <a:lnTo>
                    <a:pt x="987992" y="336880"/>
                  </a:lnTo>
                  <a:lnTo>
                    <a:pt x="999036" y="379367"/>
                  </a:lnTo>
                  <a:lnTo>
                    <a:pt x="1005818" y="423264"/>
                  </a:lnTo>
                  <a:lnTo>
                    <a:pt x="1008126" y="468375"/>
                  </a:lnTo>
                  <a:lnTo>
                    <a:pt x="1005818" y="513468"/>
                  </a:lnTo>
                  <a:lnTo>
                    <a:pt x="999036" y="557348"/>
                  </a:lnTo>
                  <a:lnTo>
                    <a:pt x="987992" y="599819"/>
                  </a:lnTo>
                  <a:lnTo>
                    <a:pt x="972896" y="640687"/>
                  </a:lnTo>
                  <a:lnTo>
                    <a:pt x="953959" y="679753"/>
                  </a:lnTo>
                  <a:lnTo>
                    <a:pt x="931394" y="716822"/>
                  </a:lnTo>
                  <a:lnTo>
                    <a:pt x="905410" y="751698"/>
                  </a:lnTo>
                  <a:lnTo>
                    <a:pt x="876220" y="784184"/>
                  </a:lnTo>
                  <a:lnTo>
                    <a:pt x="844034" y="814084"/>
                  </a:lnTo>
                  <a:lnTo>
                    <a:pt x="809064" y="841201"/>
                  </a:lnTo>
                  <a:lnTo>
                    <a:pt x="771521" y="865340"/>
                  </a:lnTo>
                  <a:lnTo>
                    <a:pt x="731617" y="886303"/>
                  </a:lnTo>
                  <a:lnTo>
                    <a:pt x="689562" y="903895"/>
                  </a:lnTo>
                  <a:lnTo>
                    <a:pt x="645568" y="917920"/>
                  </a:lnTo>
                  <a:lnTo>
                    <a:pt x="599846" y="928180"/>
                  </a:lnTo>
                  <a:lnTo>
                    <a:pt x="552607" y="934481"/>
                  </a:lnTo>
                  <a:lnTo>
                    <a:pt x="504063" y="936625"/>
                  </a:lnTo>
                  <a:lnTo>
                    <a:pt x="0" y="936625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95825" y="5240400"/>
              <a:ext cx="2014855" cy="287655"/>
            </a:xfrm>
            <a:custGeom>
              <a:avLst/>
              <a:gdLst/>
              <a:ahLst/>
              <a:cxnLst/>
              <a:rect l="l" t="t" r="r" b="b"/>
              <a:pathLst>
                <a:path w="2014854" h="287654">
                  <a:moveTo>
                    <a:pt x="503174" y="0"/>
                  </a:moveTo>
                  <a:lnTo>
                    <a:pt x="0" y="0"/>
                  </a:lnTo>
                </a:path>
                <a:path w="2014854" h="287654">
                  <a:moveTo>
                    <a:pt x="1511300" y="287274"/>
                  </a:moveTo>
                  <a:lnTo>
                    <a:pt x="2014474" y="287274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81275" y="4219575"/>
              <a:ext cx="2246630" cy="434975"/>
            </a:xfrm>
            <a:custGeom>
              <a:avLst/>
              <a:gdLst/>
              <a:ahLst/>
              <a:cxnLst/>
              <a:rect l="l" t="t" r="r" b="b"/>
              <a:pathLst>
                <a:path w="2246629" h="434975">
                  <a:moveTo>
                    <a:pt x="2246376" y="1650"/>
                  </a:moveTo>
                  <a:lnTo>
                    <a:pt x="0" y="0"/>
                  </a:lnTo>
                </a:path>
                <a:path w="2246629" h="434975">
                  <a:moveTo>
                    <a:pt x="2246376" y="434975"/>
                  </a:moveTo>
                  <a:lnTo>
                    <a:pt x="1650" y="43027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62375" y="5089525"/>
              <a:ext cx="314325" cy="303530"/>
            </a:xfrm>
            <a:custGeom>
              <a:avLst/>
              <a:gdLst/>
              <a:ahLst/>
              <a:cxnLst/>
              <a:rect l="l" t="t" r="r" b="b"/>
              <a:pathLst>
                <a:path w="314325" h="303529">
                  <a:moveTo>
                    <a:pt x="0" y="0"/>
                  </a:moveTo>
                  <a:lnTo>
                    <a:pt x="314325" y="151637"/>
                  </a:lnTo>
                  <a:lnTo>
                    <a:pt x="0" y="303275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2000" y="5164074"/>
              <a:ext cx="152400" cy="15252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159125" y="4217923"/>
              <a:ext cx="1524000" cy="1617980"/>
            </a:xfrm>
            <a:custGeom>
              <a:avLst/>
              <a:gdLst/>
              <a:ahLst/>
              <a:cxnLst/>
              <a:rect l="l" t="t" r="r" b="b"/>
              <a:pathLst>
                <a:path w="1524000" h="1617979">
                  <a:moveTo>
                    <a:pt x="603250" y="1024001"/>
                  </a:moveTo>
                  <a:lnTo>
                    <a:pt x="249300" y="1024001"/>
                  </a:lnTo>
                </a:path>
                <a:path w="1524000" h="1617979">
                  <a:moveTo>
                    <a:pt x="260350" y="1024001"/>
                  </a:moveTo>
                  <a:lnTo>
                    <a:pt x="265175" y="0"/>
                  </a:lnTo>
                </a:path>
                <a:path w="1524000" h="1617979">
                  <a:moveTo>
                    <a:pt x="1524000" y="1617726"/>
                  </a:moveTo>
                  <a:lnTo>
                    <a:pt x="0" y="1611376"/>
                  </a:lnTo>
                </a:path>
                <a:path w="1524000" h="1617979">
                  <a:moveTo>
                    <a:pt x="0" y="1606613"/>
                  </a:moveTo>
                  <a:lnTo>
                    <a:pt x="8000" y="42392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96244" y="1440315"/>
              <a:ext cx="795655" cy="1143000"/>
            </a:xfrm>
            <a:custGeom>
              <a:avLst/>
              <a:gdLst/>
              <a:ahLst/>
              <a:cxnLst/>
              <a:rect l="l" t="t" r="r" b="b"/>
              <a:pathLst>
                <a:path w="795655" h="1143000">
                  <a:moveTo>
                    <a:pt x="795651" y="0"/>
                  </a:moveTo>
                  <a:lnTo>
                    <a:pt x="0" y="0"/>
                  </a:lnTo>
                  <a:lnTo>
                    <a:pt x="0" y="1142572"/>
                  </a:lnTo>
                  <a:lnTo>
                    <a:pt x="795651" y="1142572"/>
                  </a:lnTo>
                  <a:lnTo>
                    <a:pt x="795651" y="0"/>
                  </a:lnTo>
                  <a:close/>
                </a:path>
              </a:pathLst>
            </a:custGeom>
            <a:solidFill>
              <a:srgbClr val="E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6150" y="1440315"/>
              <a:ext cx="2944495" cy="2031364"/>
            </a:xfrm>
            <a:custGeom>
              <a:avLst/>
              <a:gdLst/>
              <a:ahLst/>
              <a:cxnLst/>
              <a:rect l="l" t="t" r="r" b="b"/>
              <a:pathLst>
                <a:path w="2944495" h="2031364">
                  <a:moveTo>
                    <a:pt x="350094" y="1142572"/>
                  </a:moveTo>
                  <a:lnTo>
                    <a:pt x="1145746" y="1142572"/>
                  </a:lnTo>
                  <a:lnTo>
                    <a:pt x="1145746" y="0"/>
                  </a:lnTo>
                  <a:lnTo>
                    <a:pt x="350094" y="0"/>
                  </a:lnTo>
                  <a:lnTo>
                    <a:pt x="350094" y="1142572"/>
                  </a:lnTo>
                  <a:close/>
                </a:path>
                <a:path w="2944495" h="2031364">
                  <a:moveTo>
                    <a:pt x="1145746" y="317387"/>
                  </a:moveTo>
                  <a:lnTo>
                    <a:pt x="1686793" y="317387"/>
                  </a:lnTo>
                </a:path>
                <a:path w="2944495" h="2031364">
                  <a:moveTo>
                    <a:pt x="1145746" y="904550"/>
                  </a:moveTo>
                  <a:lnTo>
                    <a:pt x="1304876" y="904550"/>
                  </a:lnTo>
                  <a:lnTo>
                    <a:pt x="1304876" y="2031250"/>
                  </a:lnTo>
                  <a:lnTo>
                    <a:pt x="2943926" y="2031250"/>
                  </a:lnTo>
                </a:path>
                <a:path w="2944495" h="2031364">
                  <a:moveTo>
                    <a:pt x="0" y="317387"/>
                  </a:moveTo>
                  <a:lnTo>
                    <a:pt x="350094" y="317387"/>
                  </a:lnTo>
                </a:path>
                <a:path w="2944495" h="2031364">
                  <a:moveTo>
                    <a:pt x="0" y="904550"/>
                  </a:moveTo>
                  <a:lnTo>
                    <a:pt x="350094" y="904550"/>
                  </a:lnTo>
                </a:path>
              </a:pathLst>
            </a:custGeom>
            <a:ln w="15983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48871" y="1440315"/>
              <a:ext cx="795655" cy="1143000"/>
            </a:xfrm>
            <a:custGeom>
              <a:avLst/>
              <a:gdLst/>
              <a:ahLst/>
              <a:cxnLst/>
              <a:rect l="l" t="t" r="r" b="b"/>
              <a:pathLst>
                <a:path w="795655" h="1143000">
                  <a:moveTo>
                    <a:pt x="795651" y="0"/>
                  </a:moveTo>
                  <a:lnTo>
                    <a:pt x="0" y="0"/>
                  </a:lnTo>
                  <a:lnTo>
                    <a:pt x="0" y="1142572"/>
                  </a:lnTo>
                  <a:lnTo>
                    <a:pt x="795651" y="1142572"/>
                  </a:lnTo>
                  <a:lnTo>
                    <a:pt x="795651" y="0"/>
                  </a:lnTo>
                  <a:close/>
                </a:path>
              </a:pathLst>
            </a:custGeom>
            <a:solidFill>
              <a:srgbClr val="E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82687" y="1440315"/>
              <a:ext cx="2896235" cy="1936114"/>
            </a:xfrm>
            <a:custGeom>
              <a:avLst/>
              <a:gdLst/>
              <a:ahLst/>
              <a:cxnLst/>
              <a:rect l="l" t="t" r="r" b="b"/>
              <a:pathLst>
                <a:path w="2896235" h="1936114">
                  <a:moveTo>
                    <a:pt x="1066184" y="1142572"/>
                  </a:moveTo>
                  <a:lnTo>
                    <a:pt x="1861836" y="1142572"/>
                  </a:lnTo>
                  <a:lnTo>
                    <a:pt x="1861836" y="0"/>
                  </a:lnTo>
                  <a:lnTo>
                    <a:pt x="1066184" y="0"/>
                  </a:lnTo>
                  <a:lnTo>
                    <a:pt x="1066184" y="1142572"/>
                  </a:lnTo>
                  <a:close/>
                </a:path>
                <a:path w="2896235" h="1936114">
                  <a:moveTo>
                    <a:pt x="1845889" y="317387"/>
                  </a:moveTo>
                  <a:lnTo>
                    <a:pt x="2832566" y="317387"/>
                  </a:lnTo>
                </a:path>
                <a:path w="2896235" h="1936114">
                  <a:moveTo>
                    <a:pt x="1066184" y="904550"/>
                  </a:moveTo>
                  <a:lnTo>
                    <a:pt x="907054" y="904550"/>
                  </a:lnTo>
                  <a:lnTo>
                    <a:pt x="907054" y="1428225"/>
                  </a:lnTo>
                  <a:lnTo>
                    <a:pt x="0" y="1428225"/>
                  </a:lnTo>
                </a:path>
                <a:path w="2896235" h="1936114">
                  <a:moveTo>
                    <a:pt x="2307390" y="1840817"/>
                  </a:moveTo>
                  <a:lnTo>
                    <a:pt x="2068656" y="1840817"/>
                  </a:lnTo>
                  <a:lnTo>
                    <a:pt x="2068656" y="904550"/>
                  </a:lnTo>
                  <a:lnTo>
                    <a:pt x="1845889" y="904550"/>
                  </a:lnTo>
                </a:path>
                <a:path w="2896235" h="1936114">
                  <a:moveTo>
                    <a:pt x="2689249" y="1936041"/>
                  </a:moveTo>
                  <a:lnTo>
                    <a:pt x="2896240" y="1936041"/>
                  </a:lnTo>
                </a:path>
              </a:pathLst>
            </a:custGeom>
            <a:ln w="15983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526402" y="3201786"/>
              <a:ext cx="477520" cy="349250"/>
            </a:xfrm>
            <a:custGeom>
              <a:avLst/>
              <a:gdLst/>
              <a:ahLst/>
              <a:cxnLst/>
              <a:rect l="l" t="t" r="r" b="b"/>
              <a:pathLst>
                <a:path w="477520" h="349250">
                  <a:moveTo>
                    <a:pt x="206991" y="0"/>
                  </a:moveTo>
                  <a:lnTo>
                    <a:pt x="0" y="0"/>
                  </a:lnTo>
                  <a:lnTo>
                    <a:pt x="0" y="15877"/>
                  </a:lnTo>
                  <a:lnTo>
                    <a:pt x="15663" y="45630"/>
                  </a:lnTo>
                  <a:lnTo>
                    <a:pt x="41768" y="122989"/>
                  </a:lnTo>
                  <a:lnTo>
                    <a:pt x="46989" y="230104"/>
                  </a:lnTo>
                  <a:lnTo>
                    <a:pt x="0" y="349124"/>
                  </a:lnTo>
                  <a:lnTo>
                    <a:pt x="206991" y="349124"/>
                  </a:lnTo>
                  <a:lnTo>
                    <a:pt x="238053" y="346397"/>
                  </a:lnTo>
                  <a:lnTo>
                    <a:pt x="312363" y="327305"/>
                  </a:lnTo>
                  <a:lnTo>
                    <a:pt x="401606" y="275484"/>
                  </a:lnTo>
                  <a:lnTo>
                    <a:pt x="477467" y="174570"/>
                  </a:lnTo>
                  <a:lnTo>
                    <a:pt x="401606" y="73647"/>
                  </a:lnTo>
                  <a:lnTo>
                    <a:pt x="312363" y="21821"/>
                  </a:lnTo>
                  <a:lnTo>
                    <a:pt x="238053" y="2727"/>
                  </a:lnTo>
                  <a:lnTo>
                    <a:pt x="206991" y="0"/>
                  </a:lnTo>
                  <a:close/>
                </a:path>
              </a:pathLst>
            </a:custGeom>
            <a:solidFill>
              <a:srgbClr val="EBE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26402" y="3201786"/>
              <a:ext cx="477520" cy="349250"/>
            </a:xfrm>
            <a:custGeom>
              <a:avLst/>
              <a:gdLst/>
              <a:ahLst/>
              <a:cxnLst/>
              <a:rect l="l" t="t" r="r" b="b"/>
              <a:pathLst>
                <a:path w="477520" h="349250">
                  <a:moveTo>
                    <a:pt x="477467" y="174570"/>
                  </a:moveTo>
                  <a:lnTo>
                    <a:pt x="401606" y="275484"/>
                  </a:lnTo>
                  <a:lnTo>
                    <a:pt x="312363" y="327305"/>
                  </a:lnTo>
                  <a:lnTo>
                    <a:pt x="238053" y="346397"/>
                  </a:lnTo>
                  <a:lnTo>
                    <a:pt x="206991" y="349124"/>
                  </a:lnTo>
                  <a:lnTo>
                    <a:pt x="0" y="349124"/>
                  </a:lnTo>
                  <a:lnTo>
                    <a:pt x="46989" y="230104"/>
                  </a:lnTo>
                  <a:lnTo>
                    <a:pt x="41768" y="122989"/>
                  </a:lnTo>
                  <a:lnTo>
                    <a:pt x="15663" y="45630"/>
                  </a:lnTo>
                  <a:lnTo>
                    <a:pt x="0" y="15877"/>
                  </a:lnTo>
                  <a:lnTo>
                    <a:pt x="0" y="0"/>
                  </a:lnTo>
                  <a:lnTo>
                    <a:pt x="206991" y="0"/>
                  </a:lnTo>
                  <a:lnTo>
                    <a:pt x="238053" y="2727"/>
                  </a:lnTo>
                  <a:lnTo>
                    <a:pt x="312363" y="21821"/>
                  </a:lnTo>
                  <a:lnTo>
                    <a:pt x="401606" y="73647"/>
                  </a:lnTo>
                  <a:lnTo>
                    <a:pt x="477467" y="174570"/>
                  </a:lnTo>
                  <a:close/>
                </a:path>
              </a:pathLst>
            </a:custGeom>
            <a:ln w="16004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363080" y="5187492"/>
            <a:ext cx="2971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B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410972" y="422528"/>
            <a:ext cx="3084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Georgia"/>
                <a:cs typeface="Georgia"/>
              </a:rPr>
              <a:t>Full</a:t>
            </a:r>
            <a:r>
              <a:rPr sz="3600" b="0" spc="-75" dirty="0">
                <a:latin typeface="Georgia"/>
                <a:cs typeface="Georgia"/>
              </a:rPr>
              <a:t> </a:t>
            </a:r>
            <a:r>
              <a:rPr sz="3600" b="0" spc="-5" dirty="0">
                <a:latin typeface="Georgia"/>
                <a:cs typeface="Georgia"/>
              </a:rPr>
              <a:t>Subtractor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364994" y="2164167"/>
            <a:ext cx="14795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1650" spc="-40" dirty="0">
                <a:latin typeface="Microsoft Sans Serif"/>
                <a:cs typeface="Microsoft Sans Serif"/>
              </a:rPr>
              <a:t>B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4136" y="1586317"/>
            <a:ext cx="16065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-40" dirty="0">
                <a:solidFill>
                  <a:srgbClr val="FF0000"/>
                </a:solidFill>
                <a:latin typeface="Microsoft Sans Serif"/>
                <a:cs typeface="Microsoft Sans Serif"/>
              </a:rPr>
              <a:t>A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4136" y="2195849"/>
            <a:ext cx="161290" cy="2825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spc="-35" dirty="0">
                <a:solidFill>
                  <a:srgbClr val="FF0000"/>
                </a:solidFill>
                <a:latin typeface="Microsoft Sans Serif"/>
                <a:cs typeface="Microsoft Sans Serif"/>
              </a:rPr>
              <a:t>B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67536" y="2729570"/>
            <a:ext cx="172085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650" spc="-40" dirty="0">
                <a:solidFill>
                  <a:srgbClr val="FF0000"/>
                </a:solidFill>
                <a:latin typeface="Microsoft Sans Serif"/>
                <a:cs typeface="Microsoft Sans Serif"/>
              </a:rPr>
              <a:t>C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996690" y="1393698"/>
            <a:ext cx="955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0000"/>
                </a:solidFill>
                <a:latin typeface="Georgia"/>
                <a:cs typeface="Georgia"/>
              </a:rPr>
              <a:t>Difference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24732" y="2756154"/>
            <a:ext cx="691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0000"/>
                </a:solidFill>
                <a:latin typeface="Georgia"/>
                <a:cs typeface="Georgia"/>
              </a:rPr>
              <a:t>Borrow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38729" y="1792203"/>
            <a:ext cx="393065" cy="68897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20"/>
              </a:spcBef>
            </a:pPr>
            <a:r>
              <a:rPr sz="1600" spc="-5" dirty="0">
                <a:solidFill>
                  <a:srgbClr val="FF0000"/>
                </a:solidFill>
                <a:latin typeface="Georgia"/>
                <a:cs typeface="Georgia"/>
              </a:rPr>
              <a:t>H.S</a:t>
            </a:r>
            <a:endParaRPr sz="1600">
              <a:latin typeface="Georgia"/>
              <a:cs typeface="Georgia"/>
            </a:endParaRPr>
          </a:p>
          <a:p>
            <a:pPr marL="130810">
              <a:lnSpc>
                <a:spcPct val="100000"/>
              </a:lnSpc>
              <a:spcBef>
                <a:spcPts val="695"/>
              </a:spcBef>
            </a:pPr>
            <a:r>
              <a:rPr sz="1650" spc="-35" dirty="0">
                <a:latin typeface="Microsoft Sans Serif"/>
                <a:cs typeface="Microsoft Sans Serif"/>
              </a:rPr>
              <a:t>Bo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99337" y="1428628"/>
            <a:ext cx="699135" cy="101790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514350" indent="-489584">
              <a:lnSpc>
                <a:spcPct val="100000"/>
              </a:lnSpc>
              <a:spcBef>
                <a:spcPts val="875"/>
              </a:spcBef>
              <a:buClr>
                <a:srgbClr val="000000"/>
              </a:buClr>
              <a:buAutoNum type="alphaUcPeriod"/>
              <a:tabLst>
                <a:tab pos="514350" algn="l"/>
                <a:tab pos="514984" algn="l"/>
              </a:tabLst>
            </a:pPr>
            <a:r>
              <a:rPr sz="1650" spc="-40" dirty="0">
                <a:solidFill>
                  <a:srgbClr val="FF0000"/>
                </a:solidFill>
                <a:latin typeface="Microsoft Sans Serif"/>
                <a:cs typeface="Microsoft Sans Serif"/>
              </a:rPr>
              <a:t>D</a:t>
            </a:r>
            <a:endParaRPr sz="1650">
              <a:latin typeface="Microsoft Sans Serif"/>
              <a:cs typeface="Microsoft Sans Serif"/>
            </a:endParaRPr>
          </a:p>
          <a:p>
            <a:pPr marL="245745">
              <a:lnSpc>
                <a:spcPct val="100000"/>
              </a:lnSpc>
              <a:spcBef>
                <a:spcPts val="705"/>
              </a:spcBef>
            </a:pPr>
            <a:r>
              <a:rPr sz="1600" spc="-5" dirty="0">
                <a:solidFill>
                  <a:srgbClr val="FF0000"/>
                </a:solidFill>
                <a:latin typeface="Georgia"/>
                <a:cs typeface="Georgia"/>
              </a:rPr>
              <a:t>H.S</a:t>
            </a:r>
            <a:endParaRPr sz="1600">
              <a:latin typeface="Georgia"/>
              <a:cs typeface="Georgia"/>
            </a:endParaRPr>
          </a:p>
          <a:p>
            <a:pPr marL="406400" indent="-381635">
              <a:lnSpc>
                <a:spcPct val="100000"/>
              </a:lnSpc>
              <a:spcBef>
                <a:spcPts val="440"/>
              </a:spcBef>
              <a:buAutoNum type="alphaUcPeriod" startAt="2"/>
              <a:tabLst>
                <a:tab pos="406400" algn="l"/>
                <a:tab pos="407034" algn="l"/>
              </a:tabLst>
            </a:pPr>
            <a:r>
              <a:rPr sz="1650" spc="-35" dirty="0">
                <a:latin typeface="Microsoft Sans Serif"/>
                <a:cs typeface="Microsoft Sans Serif"/>
              </a:rPr>
              <a:t>Bo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64994" y="1586317"/>
            <a:ext cx="666750" cy="2819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  <a:tabLst>
                <a:tab pos="507365" algn="l"/>
              </a:tabLst>
            </a:pPr>
            <a:r>
              <a:rPr sz="1650" spc="-40" dirty="0">
                <a:latin typeface="Microsoft Sans Serif"/>
                <a:cs typeface="Microsoft Sans Serif"/>
              </a:rPr>
              <a:t>A	</a:t>
            </a:r>
            <a:r>
              <a:rPr sz="1650" spc="-40" dirty="0">
                <a:solidFill>
                  <a:srgbClr val="FF0000"/>
                </a:solidFill>
                <a:latin typeface="Microsoft Sans Serif"/>
                <a:cs typeface="Microsoft Sans Serif"/>
              </a:rPr>
              <a:t>D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915922" y="2623692"/>
            <a:ext cx="1601470" cy="1644650"/>
          </a:xfrm>
          <a:custGeom>
            <a:avLst/>
            <a:gdLst/>
            <a:ahLst/>
            <a:cxnLst/>
            <a:rect l="l" t="t" r="r" b="b"/>
            <a:pathLst>
              <a:path w="1601470" h="1644650">
                <a:moveTo>
                  <a:pt x="1530223" y="1553845"/>
                </a:moveTo>
                <a:lnTo>
                  <a:pt x="1512062" y="1571498"/>
                </a:lnTo>
                <a:lnTo>
                  <a:pt x="1582927" y="1644396"/>
                </a:lnTo>
                <a:lnTo>
                  <a:pt x="1601089" y="1626616"/>
                </a:lnTo>
                <a:lnTo>
                  <a:pt x="1530223" y="1553845"/>
                </a:lnTo>
                <a:close/>
              </a:path>
              <a:path w="1601470" h="1644650">
                <a:moveTo>
                  <a:pt x="1406270" y="1426464"/>
                </a:moveTo>
                <a:lnTo>
                  <a:pt x="1388110" y="1444117"/>
                </a:lnTo>
                <a:lnTo>
                  <a:pt x="1458976" y="1516888"/>
                </a:lnTo>
                <a:lnTo>
                  <a:pt x="1477137" y="1499235"/>
                </a:lnTo>
                <a:lnTo>
                  <a:pt x="1406270" y="1426464"/>
                </a:lnTo>
                <a:close/>
              </a:path>
              <a:path w="1601470" h="1644650">
                <a:moveTo>
                  <a:pt x="1282191" y="1298956"/>
                </a:moveTo>
                <a:lnTo>
                  <a:pt x="1264030" y="1316736"/>
                </a:lnTo>
                <a:lnTo>
                  <a:pt x="1334896" y="1389507"/>
                </a:lnTo>
                <a:lnTo>
                  <a:pt x="1353057" y="1371854"/>
                </a:lnTo>
                <a:lnTo>
                  <a:pt x="1282191" y="1298956"/>
                </a:lnTo>
                <a:close/>
              </a:path>
              <a:path w="1601470" h="1644650">
                <a:moveTo>
                  <a:pt x="1158239" y="1171575"/>
                </a:moveTo>
                <a:lnTo>
                  <a:pt x="1139952" y="1189355"/>
                </a:lnTo>
                <a:lnTo>
                  <a:pt x="1210945" y="1262126"/>
                </a:lnTo>
                <a:lnTo>
                  <a:pt x="1229105" y="1244346"/>
                </a:lnTo>
                <a:lnTo>
                  <a:pt x="1158239" y="1171575"/>
                </a:lnTo>
                <a:close/>
              </a:path>
              <a:path w="1601470" h="1644650">
                <a:moveTo>
                  <a:pt x="1034160" y="1044194"/>
                </a:moveTo>
                <a:lnTo>
                  <a:pt x="1016000" y="1061974"/>
                </a:lnTo>
                <a:lnTo>
                  <a:pt x="1086865" y="1134745"/>
                </a:lnTo>
                <a:lnTo>
                  <a:pt x="1105027" y="1116965"/>
                </a:lnTo>
                <a:lnTo>
                  <a:pt x="1034160" y="1044194"/>
                </a:lnTo>
                <a:close/>
              </a:path>
              <a:path w="1601470" h="1644650">
                <a:moveTo>
                  <a:pt x="910208" y="916813"/>
                </a:moveTo>
                <a:lnTo>
                  <a:pt x="891920" y="934466"/>
                </a:lnTo>
                <a:lnTo>
                  <a:pt x="962786" y="1007364"/>
                </a:lnTo>
                <a:lnTo>
                  <a:pt x="981075" y="989584"/>
                </a:lnTo>
                <a:lnTo>
                  <a:pt x="910208" y="916813"/>
                </a:lnTo>
                <a:close/>
              </a:path>
              <a:path w="1601470" h="1644650">
                <a:moveTo>
                  <a:pt x="786129" y="789432"/>
                </a:moveTo>
                <a:lnTo>
                  <a:pt x="767969" y="807085"/>
                </a:lnTo>
                <a:lnTo>
                  <a:pt x="838834" y="879856"/>
                </a:lnTo>
                <a:lnTo>
                  <a:pt x="856995" y="862203"/>
                </a:lnTo>
                <a:lnTo>
                  <a:pt x="786129" y="789432"/>
                </a:lnTo>
                <a:close/>
              </a:path>
              <a:path w="1601470" h="1644650">
                <a:moveTo>
                  <a:pt x="662177" y="661924"/>
                </a:moveTo>
                <a:lnTo>
                  <a:pt x="643889" y="679704"/>
                </a:lnTo>
                <a:lnTo>
                  <a:pt x="714755" y="752475"/>
                </a:lnTo>
                <a:lnTo>
                  <a:pt x="733044" y="734822"/>
                </a:lnTo>
                <a:lnTo>
                  <a:pt x="662177" y="661924"/>
                </a:lnTo>
                <a:close/>
              </a:path>
              <a:path w="1601470" h="1644650">
                <a:moveTo>
                  <a:pt x="538098" y="534543"/>
                </a:moveTo>
                <a:lnTo>
                  <a:pt x="519938" y="552323"/>
                </a:lnTo>
                <a:lnTo>
                  <a:pt x="590803" y="625094"/>
                </a:lnTo>
                <a:lnTo>
                  <a:pt x="608964" y="607441"/>
                </a:lnTo>
                <a:lnTo>
                  <a:pt x="538098" y="534543"/>
                </a:lnTo>
                <a:close/>
              </a:path>
              <a:path w="1601470" h="1644650">
                <a:moveTo>
                  <a:pt x="414146" y="407162"/>
                </a:moveTo>
                <a:lnTo>
                  <a:pt x="395858" y="424942"/>
                </a:lnTo>
                <a:lnTo>
                  <a:pt x="466725" y="497713"/>
                </a:lnTo>
                <a:lnTo>
                  <a:pt x="485013" y="479933"/>
                </a:lnTo>
                <a:lnTo>
                  <a:pt x="414146" y="407162"/>
                </a:lnTo>
                <a:close/>
              </a:path>
              <a:path w="1601470" h="1644650">
                <a:moveTo>
                  <a:pt x="290067" y="279781"/>
                </a:moveTo>
                <a:lnTo>
                  <a:pt x="271906" y="297434"/>
                </a:lnTo>
                <a:lnTo>
                  <a:pt x="342772" y="370332"/>
                </a:lnTo>
                <a:lnTo>
                  <a:pt x="360933" y="352552"/>
                </a:lnTo>
                <a:lnTo>
                  <a:pt x="290067" y="279781"/>
                </a:lnTo>
                <a:close/>
              </a:path>
              <a:path w="1601470" h="1644650">
                <a:moveTo>
                  <a:pt x="165988" y="152400"/>
                </a:moveTo>
                <a:lnTo>
                  <a:pt x="147827" y="170053"/>
                </a:lnTo>
                <a:lnTo>
                  <a:pt x="218694" y="242951"/>
                </a:lnTo>
                <a:lnTo>
                  <a:pt x="236854" y="225171"/>
                </a:lnTo>
                <a:lnTo>
                  <a:pt x="165988" y="152400"/>
                </a:lnTo>
                <a:close/>
              </a:path>
              <a:path w="1601470" h="1644650">
                <a:moveTo>
                  <a:pt x="0" y="0"/>
                </a:moveTo>
                <a:lnTo>
                  <a:pt x="26542" y="106680"/>
                </a:lnTo>
                <a:lnTo>
                  <a:pt x="28193" y="113537"/>
                </a:lnTo>
                <a:lnTo>
                  <a:pt x="35178" y="117729"/>
                </a:lnTo>
                <a:lnTo>
                  <a:pt x="41909" y="115951"/>
                </a:lnTo>
                <a:lnTo>
                  <a:pt x="48767" y="114300"/>
                </a:lnTo>
                <a:lnTo>
                  <a:pt x="52831" y="107442"/>
                </a:lnTo>
                <a:lnTo>
                  <a:pt x="51180" y="100584"/>
                </a:lnTo>
                <a:lnTo>
                  <a:pt x="41173" y="60434"/>
                </a:lnTo>
                <a:lnTo>
                  <a:pt x="23875" y="42672"/>
                </a:lnTo>
                <a:lnTo>
                  <a:pt x="31685" y="35080"/>
                </a:lnTo>
                <a:lnTo>
                  <a:pt x="14223" y="30226"/>
                </a:lnTo>
                <a:lnTo>
                  <a:pt x="29844" y="14986"/>
                </a:lnTo>
                <a:lnTo>
                  <a:pt x="53872" y="14986"/>
                </a:lnTo>
                <a:lnTo>
                  <a:pt x="0" y="0"/>
                </a:lnTo>
                <a:close/>
              </a:path>
              <a:path w="1601470" h="1644650">
                <a:moveTo>
                  <a:pt x="35089" y="36027"/>
                </a:moveTo>
                <a:lnTo>
                  <a:pt x="41173" y="60434"/>
                </a:lnTo>
                <a:lnTo>
                  <a:pt x="94741" y="115443"/>
                </a:lnTo>
                <a:lnTo>
                  <a:pt x="112902" y="97790"/>
                </a:lnTo>
                <a:lnTo>
                  <a:pt x="59316" y="42762"/>
                </a:lnTo>
                <a:lnTo>
                  <a:pt x="35089" y="36027"/>
                </a:lnTo>
                <a:close/>
              </a:path>
              <a:path w="1601470" h="1644650">
                <a:moveTo>
                  <a:pt x="31685" y="35080"/>
                </a:moveTo>
                <a:lnTo>
                  <a:pt x="23875" y="42672"/>
                </a:lnTo>
                <a:lnTo>
                  <a:pt x="41173" y="60434"/>
                </a:lnTo>
                <a:lnTo>
                  <a:pt x="35089" y="36027"/>
                </a:lnTo>
                <a:lnTo>
                  <a:pt x="31685" y="35080"/>
                </a:lnTo>
                <a:close/>
              </a:path>
              <a:path w="1601470" h="1644650">
                <a:moveTo>
                  <a:pt x="89938" y="25019"/>
                </a:moveTo>
                <a:lnTo>
                  <a:pt x="42036" y="25019"/>
                </a:lnTo>
                <a:lnTo>
                  <a:pt x="59316" y="42762"/>
                </a:lnTo>
                <a:lnTo>
                  <a:pt x="105917" y="55753"/>
                </a:lnTo>
                <a:lnTo>
                  <a:pt x="112902" y="51816"/>
                </a:lnTo>
                <a:lnTo>
                  <a:pt x="116712" y="38227"/>
                </a:lnTo>
                <a:lnTo>
                  <a:pt x="112775" y="31242"/>
                </a:lnTo>
                <a:lnTo>
                  <a:pt x="105917" y="29464"/>
                </a:lnTo>
                <a:lnTo>
                  <a:pt x="89938" y="25019"/>
                </a:lnTo>
                <a:close/>
              </a:path>
              <a:path w="1601470" h="1644650">
                <a:moveTo>
                  <a:pt x="42036" y="25019"/>
                </a:moveTo>
                <a:lnTo>
                  <a:pt x="34235" y="32601"/>
                </a:lnTo>
                <a:lnTo>
                  <a:pt x="35089" y="36027"/>
                </a:lnTo>
                <a:lnTo>
                  <a:pt x="59316" y="42762"/>
                </a:lnTo>
                <a:lnTo>
                  <a:pt x="42036" y="25019"/>
                </a:lnTo>
                <a:close/>
              </a:path>
              <a:path w="1601470" h="1644650">
                <a:moveTo>
                  <a:pt x="34235" y="32601"/>
                </a:moveTo>
                <a:lnTo>
                  <a:pt x="31685" y="35080"/>
                </a:lnTo>
                <a:lnTo>
                  <a:pt x="35089" y="36027"/>
                </a:lnTo>
                <a:lnTo>
                  <a:pt x="34235" y="32601"/>
                </a:lnTo>
                <a:close/>
              </a:path>
              <a:path w="1601470" h="1644650">
                <a:moveTo>
                  <a:pt x="29844" y="14986"/>
                </a:moveTo>
                <a:lnTo>
                  <a:pt x="14223" y="30226"/>
                </a:lnTo>
                <a:lnTo>
                  <a:pt x="31685" y="35080"/>
                </a:lnTo>
                <a:lnTo>
                  <a:pt x="34235" y="32601"/>
                </a:lnTo>
                <a:lnTo>
                  <a:pt x="29844" y="14986"/>
                </a:lnTo>
                <a:close/>
              </a:path>
              <a:path w="1601470" h="1644650">
                <a:moveTo>
                  <a:pt x="53872" y="14986"/>
                </a:moveTo>
                <a:lnTo>
                  <a:pt x="29844" y="14986"/>
                </a:lnTo>
                <a:lnTo>
                  <a:pt x="34235" y="32601"/>
                </a:lnTo>
                <a:lnTo>
                  <a:pt x="42036" y="25019"/>
                </a:lnTo>
                <a:lnTo>
                  <a:pt x="89938" y="25019"/>
                </a:lnTo>
                <a:lnTo>
                  <a:pt x="53872" y="149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37" y="548640"/>
            <a:ext cx="4968494" cy="38481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730365" y="5288026"/>
            <a:ext cx="831850" cy="12065"/>
          </a:xfrm>
          <a:custGeom>
            <a:avLst/>
            <a:gdLst/>
            <a:ahLst/>
            <a:cxnLst/>
            <a:rect l="l" t="t" r="r" b="b"/>
            <a:pathLst>
              <a:path w="831850" h="12064">
                <a:moveTo>
                  <a:pt x="831468" y="0"/>
                </a:moveTo>
                <a:lnTo>
                  <a:pt x="294131" y="0"/>
                </a:lnTo>
                <a:lnTo>
                  <a:pt x="0" y="0"/>
                </a:lnTo>
                <a:lnTo>
                  <a:pt x="0" y="11811"/>
                </a:lnTo>
                <a:lnTo>
                  <a:pt x="831468" y="11811"/>
                </a:lnTo>
                <a:lnTo>
                  <a:pt x="83146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5073" y="4679695"/>
            <a:ext cx="737425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150"/>
              </a:lnSpc>
              <a:spcBef>
                <a:spcPts val="100"/>
              </a:spcBef>
            </a:pPr>
            <a:r>
              <a:rPr sz="1800" b="1" i="1" spc="-5" dirty="0">
                <a:latin typeface="Georgia"/>
                <a:cs typeface="Georgia"/>
              </a:rPr>
              <a:t>From</a:t>
            </a:r>
            <a:r>
              <a:rPr sz="1800" b="1" i="1" spc="5" dirty="0">
                <a:latin typeface="Georgia"/>
                <a:cs typeface="Georgia"/>
              </a:rPr>
              <a:t> </a:t>
            </a:r>
            <a:r>
              <a:rPr sz="1800" b="1" i="1" dirty="0">
                <a:latin typeface="Georgia"/>
                <a:cs typeface="Georgia"/>
              </a:rPr>
              <a:t>trurth</a:t>
            </a:r>
            <a:r>
              <a:rPr sz="1800" b="1" i="1" spc="-5" dirty="0">
                <a:latin typeface="Georgia"/>
                <a:cs typeface="Georgia"/>
              </a:rPr>
              <a:t> table</a:t>
            </a:r>
            <a:r>
              <a:rPr sz="1800" b="1" i="1" spc="440" dirty="0">
                <a:latin typeface="Georgia"/>
                <a:cs typeface="Georgia"/>
              </a:rPr>
              <a:t> </a:t>
            </a:r>
            <a:r>
              <a:rPr sz="1800" b="1" i="1" dirty="0">
                <a:latin typeface="Georgia"/>
                <a:cs typeface="Georgia"/>
              </a:rPr>
              <a:t>using</a:t>
            </a:r>
            <a:r>
              <a:rPr sz="1800" b="1" i="1" spc="440" dirty="0">
                <a:latin typeface="Georgia"/>
                <a:cs typeface="Georgia"/>
              </a:rPr>
              <a:t> </a:t>
            </a:r>
            <a:r>
              <a:rPr sz="1800" b="1" i="1" dirty="0">
                <a:latin typeface="Georgia"/>
                <a:cs typeface="Georgia"/>
              </a:rPr>
              <a:t>SOP</a:t>
            </a:r>
            <a:r>
              <a:rPr sz="1800" b="1" i="1" spc="450" dirty="0">
                <a:latin typeface="Georgia"/>
                <a:cs typeface="Georgia"/>
              </a:rPr>
              <a:t> </a:t>
            </a:r>
            <a:r>
              <a:rPr sz="1800" b="1" i="1" dirty="0">
                <a:latin typeface="Georgia"/>
                <a:cs typeface="Georgia"/>
              </a:rPr>
              <a:t>we</a:t>
            </a:r>
            <a:r>
              <a:rPr sz="1800" b="1" i="1" spc="-5" dirty="0">
                <a:latin typeface="Georgia"/>
                <a:cs typeface="Georgia"/>
              </a:rPr>
              <a:t> get </a:t>
            </a:r>
            <a:r>
              <a:rPr sz="1800" b="1" i="1" dirty="0">
                <a:latin typeface="Georgia"/>
                <a:cs typeface="Georgia"/>
              </a:rPr>
              <a:t>:</a:t>
            </a:r>
            <a:endParaRPr sz="1800">
              <a:latin typeface="Georgia"/>
              <a:cs typeface="Georgia"/>
            </a:endParaRPr>
          </a:p>
          <a:p>
            <a:pPr marL="38100" marR="30480">
              <a:lnSpc>
                <a:spcPts val="2290"/>
              </a:lnSpc>
              <a:spcBef>
                <a:spcPts val="60"/>
              </a:spcBef>
              <a:tabLst>
                <a:tab pos="4333240" algn="l"/>
              </a:tabLst>
            </a:pPr>
            <a:r>
              <a:rPr sz="1800" b="1" i="1" dirty="0">
                <a:latin typeface="Georgia"/>
                <a:cs typeface="Georgia"/>
              </a:rPr>
              <a:t>Differe</a:t>
            </a:r>
            <a:r>
              <a:rPr sz="1800" b="1" i="1" spc="-10" dirty="0">
                <a:latin typeface="Georgia"/>
                <a:cs typeface="Georgia"/>
              </a:rPr>
              <a:t>n</a:t>
            </a:r>
            <a:r>
              <a:rPr sz="1800" b="1" i="1" dirty="0">
                <a:latin typeface="Georgia"/>
                <a:cs typeface="Georgia"/>
              </a:rPr>
              <a:t>ce = </a:t>
            </a:r>
            <a:r>
              <a:rPr sz="1800" b="1" i="1" spc="-55" dirty="0">
                <a:latin typeface="Georgia"/>
                <a:cs typeface="Georgia"/>
              </a:rPr>
              <a:t> </a:t>
            </a:r>
            <a:r>
              <a:rPr sz="1800" spc="-5" dirty="0">
                <a:latin typeface="Cambria Math"/>
                <a:cs typeface="Cambria Math"/>
              </a:rPr>
              <a:t>𝑨</a:t>
            </a:r>
            <a:r>
              <a:rPr sz="1800" spc="5" dirty="0">
                <a:latin typeface="Cambria Math"/>
                <a:cs typeface="Cambria Math"/>
              </a:rPr>
              <a:t>𝑩</a:t>
            </a:r>
            <a:r>
              <a:rPr sz="1800" b="1" i="1" dirty="0">
                <a:latin typeface="Georgia"/>
                <a:cs typeface="Georgia"/>
              </a:rPr>
              <a:t>C</a:t>
            </a:r>
            <a:r>
              <a:rPr sz="1800" b="1" i="1" spc="-5" dirty="0">
                <a:latin typeface="Georgia"/>
                <a:cs typeface="Georgia"/>
              </a:rPr>
              <a:t> </a:t>
            </a:r>
            <a:r>
              <a:rPr sz="1800" b="1" i="1" spc="-10" dirty="0">
                <a:latin typeface="Georgia"/>
                <a:cs typeface="Georgia"/>
              </a:rPr>
              <a:t>+</a:t>
            </a:r>
            <a:r>
              <a:rPr sz="1800" spc="-5" dirty="0">
                <a:latin typeface="Cambria Math"/>
                <a:cs typeface="Cambria Math"/>
              </a:rPr>
              <a:t>𝑨</a:t>
            </a:r>
            <a:r>
              <a:rPr sz="1800" b="1" i="1" dirty="0">
                <a:latin typeface="Georgia"/>
                <a:cs typeface="Georgia"/>
              </a:rPr>
              <a:t>B</a:t>
            </a:r>
            <a:r>
              <a:rPr sz="1800" dirty="0">
                <a:latin typeface="Cambria Math"/>
                <a:cs typeface="Cambria Math"/>
              </a:rPr>
              <a:t>𝑪</a:t>
            </a:r>
            <a:r>
              <a:rPr sz="1800" spc="70" dirty="0">
                <a:latin typeface="Cambria Math"/>
                <a:cs typeface="Cambria Math"/>
              </a:rPr>
              <a:t> </a:t>
            </a:r>
            <a:r>
              <a:rPr sz="1800" b="1" i="1" spc="-10" dirty="0">
                <a:latin typeface="Georgia"/>
                <a:cs typeface="Georgia"/>
              </a:rPr>
              <a:t>+</a:t>
            </a:r>
            <a:r>
              <a:rPr sz="1800" b="1" i="1" dirty="0">
                <a:latin typeface="Georgia"/>
                <a:cs typeface="Georgia"/>
              </a:rPr>
              <a:t>A</a:t>
            </a:r>
            <a:r>
              <a:rPr sz="1800" spc="-5" dirty="0">
                <a:latin typeface="Cambria Math"/>
                <a:cs typeface="Cambria Math"/>
              </a:rPr>
              <a:t>𝑩</a:t>
            </a:r>
            <a:r>
              <a:rPr sz="1800" b="1" i="1" spc="5" dirty="0">
                <a:latin typeface="Georgia"/>
                <a:cs typeface="Georgia"/>
              </a:rPr>
              <a:t>C</a:t>
            </a:r>
            <a:r>
              <a:rPr sz="1800" b="1" i="1" spc="-5" dirty="0">
                <a:latin typeface="Georgia"/>
                <a:cs typeface="Georgia"/>
              </a:rPr>
              <a:t>+AB</a:t>
            </a:r>
            <a:r>
              <a:rPr sz="1800" b="1" i="1" dirty="0">
                <a:latin typeface="Georgia"/>
                <a:cs typeface="Georgia"/>
              </a:rPr>
              <a:t>C	</a:t>
            </a:r>
            <a:r>
              <a:rPr sz="1800" b="1" dirty="0">
                <a:latin typeface="Georgia"/>
                <a:cs typeface="Georgia"/>
              </a:rPr>
              <a:t>=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2700" spc="7" baseline="1543" dirty="0">
                <a:latin typeface="Cambria Math"/>
                <a:cs typeface="Cambria Math"/>
              </a:rPr>
              <a:t>∑</a:t>
            </a:r>
            <a:r>
              <a:rPr sz="1800" spc="-5" dirty="0">
                <a:latin typeface="Cambria Math"/>
                <a:cs typeface="Cambria Math"/>
              </a:rPr>
              <a:t>(</a:t>
            </a:r>
            <a:r>
              <a:rPr sz="1800" dirty="0">
                <a:latin typeface="Cambria Math"/>
                <a:cs typeface="Cambria Math"/>
              </a:rPr>
              <a:t>𝟏,</a:t>
            </a:r>
            <a:r>
              <a:rPr sz="1800" spc="-9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𝟐,</a:t>
            </a:r>
            <a:r>
              <a:rPr sz="1800" spc="-9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𝟒,</a:t>
            </a:r>
            <a:r>
              <a:rPr sz="1800" spc="-9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𝟕</a:t>
            </a:r>
            <a:r>
              <a:rPr sz="1800" spc="-20" dirty="0">
                <a:latin typeface="Cambria Math"/>
                <a:cs typeface="Cambria Math"/>
              </a:rPr>
              <a:t>)</a:t>
            </a:r>
            <a:r>
              <a:rPr sz="1800" b="1" i="1" dirty="0">
                <a:solidFill>
                  <a:srgbClr val="FF0000"/>
                </a:solidFill>
                <a:latin typeface="Georgia"/>
                <a:cs typeface="Georgia"/>
              </a:rPr>
              <a:t>=</a:t>
            </a:r>
            <a:r>
              <a:rPr sz="1800" b="1" i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Georgia"/>
                <a:cs typeface="Georgia"/>
              </a:rPr>
              <a:t>A</a:t>
            </a:r>
            <a:r>
              <a:rPr sz="1900" b="1" spc="-110" dirty="0">
                <a:solidFill>
                  <a:srgbClr val="FF0000"/>
                </a:solidFill>
                <a:latin typeface="Yu Gothic"/>
                <a:cs typeface="Yu Gothic"/>
              </a:rPr>
              <a:t>⊕</a:t>
            </a:r>
            <a:r>
              <a:rPr sz="1900" b="1" dirty="0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sz="1900" b="1" spc="-190" dirty="0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Georgia"/>
                <a:cs typeface="Georgia"/>
              </a:rPr>
              <a:t>B </a:t>
            </a:r>
            <a:r>
              <a:rPr sz="1900" b="1" spc="-110" dirty="0">
                <a:solidFill>
                  <a:srgbClr val="FF0000"/>
                </a:solidFill>
                <a:latin typeface="Yu Gothic"/>
                <a:cs typeface="Yu Gothic"/>
              </a:rPr>
              <a:t>⊕</a:t>
            </a:r>
            <a:r>
              <a:rPr sz="1900" b="1" dirty="0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sz="1900" b="1" spc="-190" dirty="0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Georgia"/>
                <a:cs typeface="Georgia"/>
              </a:rPr>
              <a:t>C</a:t>
            </a:r>
            <a:r>
              <a:rPr sz="1800" b="1" spc="-7" baseline="-20833" dirty="0">
                <a:solidFill>
                  <a:srgbClr val="FF0000"/>
                </a:solidFill>
                <a:latin typeface="Georgia"/>
                <a:cs typeface="Georgia"/>
              </a:rPr>
              <a:t>in  </a:t>
            </a:r>
            <a:r>
              <a:rPr sz="1800" b="1" i="1" spc="-5" dirty="0">
                <a:latin typeface="Georgia"/>
                <a:cs typeface="Georgia"/>
              </a:rPr>
              <a:t>Borrow=</a:t>
            </a:r>
            <a:r>
              <a:rPr sz="1800" b="1" i="1" spc="400" dirty="0">
                <a:latin typeface="Georgia"/>
                <a:cs typeface="Georgia"/>
              </a:rPr>
              <a:t> </a:t>
            </a:r>
            <a:r>
              <a:rPr sz="1800" dirty="0">
                <a:latin typeface="Cambria Math"/>
                <a:cs typeface="Cambria Math"/>
              </a:rPr>
              <a:t>𝑨𝑩</a:t>
            </a:r>
            <a:r>
              <a:rPr sz="1800" b="1" i="1" dirty="0">
                <a:latin typeface="Georgia"/>
                <a:cs typeface="Georgia"/>
              </a:rPr>
              <a:t>C</a:t>
            </a:r>
            <a:r>
              <a:rPr sz="1800" b="1" i="1" spc="5" dirty="0">
                <a:latin typeface="Georgia"/>
                <a:cs typeface="Georg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+</a:t>
            </a:r>
            <a:r>
              <a:rPr sz="1800" spc="-5" dirty="0">
                <a:latin typeface="Cambria Math"/>
                <a:cs typeface="Cambria Math"/>
              </a:rPr>
              <a:t>𝑨</a:t>
            </a:r>
            <a:r>
              <a:rPr sz="1800" b="1" i="1" spc="-5" dirty="0">
                <a:latin typeface="Georgia"/>
                <a:cs typeface="Georgia"/>
              </a:rPr>
              <a:t>B</a:t>
            </a:r>
            <a:r>
              <a:rPr sz="1800" spc="-5" dirty="0">
                <a:latin typeface="Cambria Math"/>
                <a:cs typeface="Cambria Math"/>
              </a:rPr>
              <a:t>𝑪</a:t>
            </a:r>
            <a:r>
              <a:rPr sz="1800" spc="350" dirty="0">
                <a:latin typeface="Cambria Math"/>
                <a:cs typeface="Cambria Math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+</a:t>
            </a:r>
            <a:r>
              <a:rPr sz="1800" spc="-5" dirty="0">
                <a:latin typeface="Cambria Math"/>
                <a:cs typeface="Cambria Math"/>
              </a:rPr>
              <a:t>𝑨</a:t>
            </a:r>
            <a:r>
              <a:rPr sz="1800" b="1" i="1" spc="-5" dirty="0">
                <a:latin typeface="Georgia"/>
                <a:cs typeface="Georgia"/>
              </a:rPr>
              <a:t>BC</a:t>
            </a:r>
            <a:r>
              <a:rPr sz="1800" b="1" i="1" dirty="0">
                <a:latin typeface="Georgia"/>
                <a:cs typeface="Georg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+ABC=</a:t>
            </a:r>
            <a:r>
              <a:rPr sz="1800" b="1" i="1" spc="-10" dirty="0">
                <a:latin typeface="Georgia"/>
                <a:cs typeface="Georgia"/>
              </a:rPr>
              <a:t> </a:t>
            </a:r>
            <a:r>
              <a:rPr sz="2700" baseline="1543" dirty="0">
                <a:latin typeface="Cambria Math"/>
                <a:cs typeface="Cambria Math"/>
              </a:rPr>
              <a:t>∑</a:t>
            </a:r>
            <a:r>
              <a:rPr sz="1800" dirty="0">
                <a:latin typeface="Cambria Math"/>
                <a:cs typeface="Cambria Math"/>
              </a:rPr>
              <a:t>(𝟏,</a:t>
            </a:r>
            <a:r>
              <a:rPr sz="1800" spc="-10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𝟐,</a:t>
            </a:r>
            <a:r>
              <a:rPr sz="1800" spc="-9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𝟑,</a:t>
            </a:r>
            <a:r>
              <a:rPr sz="1800" spc="-10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𝟕)</a:t>
            </a:r>
            <a:r>
              <a:rPr sz="1800" spc="55" dirty="0">
                <a:latin typeface="Cambria Math"/>
                <a:cs typeface="Cambria Math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Georgia"/>
                <a:cs typeface="Georgia"/>
              </a:rPr>
              <a:t>=</a:t>
            </a:r>
            <a:r>
              <a:rPr sz="1800" b="1" i="1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mbria Math"/>
                <a:cs typeface="Cambria Math"/>
              </a:rPr>
              <a:t>𝑨</a:t>
            </a:r>
            <a:r>
              <a:rPr sz="1800" b="1" i="1" spc="-5" dirty="0">
                <a:solidFill>
                  <a:srgbClr val="FF0000"/>
                </a:solidFill>
                <a:latin typeface="Georgia"/>
                <a:cs typeface="Georgia"/>
              </a:rPr>
              <a:t>B+</a:t>
            </a:r>
            <a:r>
              <a:rPr sz="1800" b="1" i="1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b="1" i="1" spc="-40" dirty="0">
                <a:solidFill>
                  <a:srgbClr val="FF0000"/>
                </a:solidFill>
                <a:latin typeface="Georgia"/>
                <a:cs typeface="Georgia"/>
              </a:rPr>
              <a:t>(A</a:t>
            </a:r>
            <a:r>
              <a:rPr sz="1900" b="1" spc="-40" dirty="0">
                <a:solidFill>
                  <a:srgbClr val="FF0000"/>
                </a:solidFill>
                <a:latin typeface="Yu Gothic"/>
                <a:cs typeface="Yu Gothic"/>
              </a:rPr>
              <a:t>⊕</a:t>
            </a:r>
            <a:r>
              <a:rPr sz="1800" b="1" i="1" spc="-40" dirty="0">
                <a:solidFill>
                  <a:srgbClr val="FF0000"/>
                </a:solidFill>
                <a:latin typeface="Georgia"/>
                <a:cs typeface="Georgia"/>
              </a:rPr>
              <a:t>B</a:t>
            </a:r>
            <a:r>
              <a:rPr sz="1800" b="1" i="1" spc="-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Georgia"/>
                <a:cs typeface="Georgia"/>
              </a:rPr>
              <a:t>).C</a:t>
            </a:r>
            <a:r>
              <a:rPr sz="1800" b="1" spc="-15" baseline="-20833" dirty="0">
                <a:solidFill>
                  <a:srgbClr val="FF0000"/>
                </a:solidFill>
                <a:latin typeface="Georgia"/>
                <a:cs typeface="Georgia"/>
              </a:rPr>
              <a:t>in</a:t>
            </a:r>
            <a:endParaRPr sz="1800" baseline="-20833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45529" y="3465321"/>
            <a:ext cx="831850" cy="12065"/>
          </a:xfrm>
          <a:custGeom>
            <a:avLst/>
            <a:gdLst/>
            <a:ahLst/>
            <a:cxnLst/>
            <a:rect l="l" t="t" r="r" b="b"/>
            <a:pathLst>
              <a:path w="831850" h="12064">
                <a:moveTo>
                  <a:pt x="831342" y="0"/>
                </a:moveTo>
                <a:lnTo>
                  <a:pt x="294132" y="0"/>
                </a:lnTo>
                <a:lnTo>
                  <a:pt x="0" y="0"/>
                </a:lnTo>
                <a:lnTo>
                  <a:pt x="0" y="11811"/>
                </a:lnTo>
                <a:lnTo>
                  <a:pt x="831342" y="11811"/>
                </a:lnTo>
                <a:lnTo>
                  <a:pt x="83134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46191" y="1208659"/>
            <a:ext cx="2803525" cy="25266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 marR="30480">
              <a:lnSpc>
                <a:spcPct val="100600"/>
              </a:lnSpc>
              <a:spcBef>
                <a:spcPts val="85"/>
              </a:spcBef>
            </a:pPr>
            <a:r>
              <a:rPr sz="1800" b="1" i="1" dirty="0">
                <a:latin typeface="Georgia"/>
                <a:cs typeface="Georgia"/>
              </a:rPr>
              <a:t>Q/</a:t>
            </a:r>
            <a:r>
              <a:rPr sz="1800" b="1" i="1" spc="-5" dirty="0">
                <a:latin typeface="Georgia"/>
                <a:cs typeface="Georgia"/>
              </a:rPr>
              <a:t> Prove</a:t>
            </a:r>
            <a:r>
              <a:rPr sz="1800" b="1" i="1" spc="5" dirty="0">
                <a:latin typeface="Georgia"/>
                <a:cs typeface="Georgia"/>
              </a:rPr>
              <a:t> </a:t>
            </a:r>
            <a:r>
              <a:rPr sz="1800" b="1" i="1" dirty="0">
                <a:latin typeface="Georgia"/>
                <a:cs typeface="Georgia"/>
              </a:rPr>
              <a:t>that : </a:t>
            </a:r>
            <a:r>
              <a:rPr sz="1800" b="1" i="1" spc="5" dirty="0">
                <a:latin typeface="Georgia"/>
                <a:cs typeface="Georg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Difference</a:t>
            </a:r>
            <a:r>
              <a:rPr sz="1800" b="1" i="1" spc="-15" dirty="0">
                <a:latin typeface="Georgia"/>
                <a:cs typeface="Georgia"/>
              </a:rPr>
              <a:t> </a:t>
            </a:r>
            <a:r>
              <a:rPr sz="1800" b="1" i="1" dirty="0">
                <a:latin typeface="Georgia"/>
                <a:cs typeface="Georgia"/>
              </a:rPr>
              <a:t>=</a:t>
            </a:r>
            <a:r>
              <a:rPr sz="1800" b="1" i="1" spc="370" dirty="0">
                <a:latin typeface="Georgia"/>
                <a:cs typeface="Georgia"/>
              </a:rPr>
              <a:t> </a:t>
            </a:r>
            <a:r>
              <a:rPr sz="1800" dirty="0">
                <a:latin typeface="Cambria Math"/>
                <a:cs typeface="Cambria Math"/>
              </a:rPr>
              <a:t>𝑨𝑩</a:t>
            </a:r>
            <a:r>
              <a:rPr sz="1800" b="1" i="1" dirty="0">
                <a:latin typeface="Georgia"/>
                <a:cs typeface="Georgia"/>
              </a:rPr>
              <a:t>C</a:t>
            </a:r>
            <a:r>
              <a:rPr sz="1800" b="1" i="1" spc="-20" dirty="0">
                <a:latin typeface="Georgia"/>
                <a:cs typeface="Georg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+</a:t>
            </a:r>
            <a:r>
              <a:rPr sz="1800" spc="-5" dirty="0">
                <a:latin typeface="Cambria Math"/>
                <a:cs typeface="Cambria Math"/>
              </a:rPr>
              <a:t>𝑨</a:t>
            </a:r>
            <a:r>
              <a:rPr sz="1800" b="1" i="1" spc="-5" dirty="0">
                <a:latin typeface="Georgia"/>
                <a:cs typeface="Georgia"/>
              </a:rPr>
              <a:t>B</a:t>
            </a:r>
            <a:r>
              <a:rPr sz="1800" spc="-5" dirty="0">
                <a:latin typeface="Cambria Math"/>
                <a:cs typeface="Cambria Math"/>
              </a:rPr>
              <a:t>𝑪</a:t>
            </a:r>
            <a:endParaRPr sz="180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75"/>
              </a:spcBef>
            </a:pPr>
            <a:r>
              <a:rPr sz="1800" b="1" i="1" spc="-5" dirty="0">
                <a:latin typeface="Georgia"/>
                <a:cs typeface="Georgia"/>
              </a:rPr>
              <a:t>+A</a:t>
            </a:r>
            <a:r>
              <a:rPr sz="1800" spc="-5" dirty="0">
                <a:latin typeface="Cambria Math"/>
                <a:cs typeface="Cambria Math"/>
              </a:rPr>
              <a:t>𝑩</a:t>
            </a:r>
            <a:r>
              <a:rPr sz="1800" b="1" i="1" spc="-5" dirty="0">
                <a:latin typeface="Georgia"/>
                <a:cs typeface="Georgia"/>
              </a:rPr>
              <a:t>C+ABC</a:t>
            </a:r>
            <a:endParaRPr sz="1800">
              <a:latin typeface="Georgia"/>
              <a:cs typeface="Georgia"/>
            </a:endParaRPr>
          </a:p>
          <a:p>
            <a:pPr marL="97155">
              <a:lnSpc>
                <a:spcPts val="2110"/>
              </a:lnSpc>
            </a:pPr>
            <a:r>
              <a:rPr sz="1800" b="1" dirty="0">
                <a:latin typeface="Georgia"/>
                <a:cs typeface="Georgia"/>
              </a:rPr>
              <a:t>=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2700" spc="7" baseline="1543" dirty="0">
                <a:latin typeface="Cambria Math"/>
                <a:cs typeface="Cambria Math"/>
              </a:rPr>
              <a:t>∑</a:t>
            </a:r>
            <a:r>
              <a:rPr sz="1800" spc="-5" dirty="0">
                <a:latin typeface="Cambria Math"/>
                <a:cs typeface="Cambria Math"/>
              </a:rPr>
              <a:t>(</a:t>
            </a:r>
            <a:r>
              <a:rPr sz="1800" dirty="0">
                <a:latin typeface="Cambria Math"/>
                <a:cs typeface="Cambria Math"/>
              </a:rPr>
              <a:t>𝟏,</a:t>
            </a:r>
            <a:r>
              <a:rPr sz="1800" spc="-9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𝟐,</a:t>
            </a:r>
            <a:r>
              <a:rPr sz="1800" spc="-9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𝟒,</a:t>
            </a:r>
            <a:r>
              <a:rPr sz="1800" spc="-9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𝟕)</a:t>
            </a:r>
            <a:endParaRPr sz="1800">
              <a:latin typeface="Cambria Math"/>
              <a:cs typeface="Cambria Math"/>
            </a:endParaRPr>
          </a:p>
          <a:p>
            <a:pPr marL="38100">
              <a:lnSpc>
                <a:spcPts val="2220"/>
              </a:lnSpc>
            </a:pPr>
            <a:r>
              <a:rPr sz="1800" b="1" i="1" dirty="0">
                <a:solidFill>
                  <a:srgbClr val="FF0000"/>
                </a:solidFill>
                <a:latin typeface="Georgia"/>
                <a:cs typeface="Georgia"/>
              </a:rPr>
              <a:t>=</a:t>
            </a:r>
            <a:r>
              <a:rPr sz="1800" b="1" i="1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b="1" i="1" spc="-55" dirty="0">
                <a:solidFill>
                  <a:srgbClr val="FF0000"/>
                </a:solidFill>
                <a:latin typeface="Georgia"/>
                <a:cs typeface="Georgia"/>
              </a:rPr>
              <a:t>A</a:t>
            </a:r>
            <a:r>
              <a:rPr sz="1900" b="1" spc="-55" dirty="0">
                <a:solidFill>
                  <a:srgbClr val="FF0000"/>
                </a:solidFill>
                <a:latin typeface="Yu Gothic"/>
                <a:cs typeface="Yu Gothic"/>
              </a:rPr>
              <a:t>⊕</a:t>
            </a:r>
            <a:r>
              <a:rPr sz="1900" b="1" spc="315" dirty="0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sz="1800" b="1" i="1" dirty="0">
                <a:solidFill>
                  <a:srgbClr val="FF0000"/>
                </a:solidFill>
                <a:latin typeface="Georgia"/>
                <a:cs typeface="Georgia"/>
              </a:rPr>
              <a:t>B</a:t>
            </a:r>
            <a:r>
              <a:rPr sz="1800" b="1" i="1" spc="-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900" b="1" spc="-110" dirty="0">
                <a:solidFill>
                  <a:srgbClr val="FF0000"/>
                </a:solidFill>
                <a:latin typeface="Yu Gothic"/>
                <a:cs typeface="Yu Gothic"/>
              </a:rPr>
              <a:t>⊕</a:t>
            </a:r>
            <a:r>
              <a:rPr sz="1900" b="1" spc="-100" dirty="0">
                <a:solidFill>
                  <a:srgbClr val="FF0000"/>
                </a:solidFill>
                <a:latin typeface="Yu Gothic"/>
                <a:cs typeface="Yu Gothic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Georgia"/>
                <a:cs typeface="Georgia"/>
              </a:rPr>
              <a:t>C</a:t>
            </a:r>
            <a:r>
              <a:rPr sz="1800" b="1" spc="-7" baseline="-20833" dirty="0">
                <a:solidFill>
                  <a:srgbClr val="FF0000"/>
                </a:solidFill>
                <a:latin typeface="Georgia"/>
                <a:cs typeface="Georgia"/>
              </a:rPr>
              <a:t>in</a:t>
            </a:r>
            <a:endParaRPr sz="1800" baseline="-20833">
              <a:latin typeface="Georgia"/>
              <a:cs typeface="Georgia"/>
            </a:endParaRPr>
          </a:p>
          <a:p>
            <a:pPr marL="38100">
              <a:lnSpc>
                <a:spcPts val="2150"/>
              </a:lnSpc>
            </a:pPr>
            <a:r>
              <a:rPr sz="1800" b="1" i="1" spc="-5" dirty="0">
                <a:latin typeface="Georgia"/>
                <a:cs typeface="Georgia"/>
              </a:rPr>
              <a:t>Borrow=</a:t>
            </a:r>
            <a:r>
              <a:rPr sz="1800" b="1" i="1" spc="370" dirty="0">
                <a:latin typeface="Georgia"/>
                <a:cs typeface="Georgia"/>
              </a:rPr>
              <a:t> </a:t>
            </a:r>
            <a:r>
              <a:rPr sz="1800" dirty="0">
                <a:latin typeface="Cambria Math"/>
                <a:cs typeface="Cambria Math"/>
              </a:rPr>
              <a:t>𝑨𝑩</a:t>
            </a:r>
            <a:r>
              <a:rPr sz="1800" b="1" i="1" dirty="0">
                <a:latin typeface="Georgia"/>
                <a:cs typeface="Georgia"/>
              </a:rPr>
              <a:t>C</a:t>
            </a:r>
            <a:r>
              <a:rPr sz="1800" b="1" i="1" spc="-15" dirty="0">
                <a:latin typeface="Georgia"/>
                <a:cs typeface="Georg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+</a:t>
            </a:r>
            <a:r>
              <a:rPr sz="1800" spc="-5" dirty="0">
                <a:latin typeface="Cambria Math"/>
                <a:cs typeface="Cambria Math"/>
              </a:rPr>
              <a:t>𝑨</a:t>
            </a:r>
            <a:r>
              <a:rPr sz="1800" b="1" i="1" spc="-5" dirty="0">
                <a:latin typeface="Georgia"/>
                <a:cs typeface="Georgia"/>
              </a:rPr>
              <a:t>B</a:t>
            </a:r>
            <a:r>
              <a:rPr sz="1800" spc="-5" dirty="0">
                <a:latin typeface="Cambria Math"/>
                <a:cs typeface="Cambria Math"/>
              </a:rPr>
              <a:t>𝑪</a:t>
            </a:r>
            <a:endParaRPr sz="180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</a:pPr>
            <a:r>
              <a:rPr sz="1800" b="1" i="1" spc="-5" dirty="0">
                <a:latin typeface="Georgia"/>
                <a:cs typeface="Georgia"/>
              </a:rPr>
              <a:t>+</a:t>
            </a:r>
            <a:r>
              <a:rPr sz="1800" spc="-5" dirty="0">
                <a:latin typeface="Cambria Math"/>
                <a:cs typeface="Cambria Math"/>
              </a:rPr>
              <a:t>𝑨</a:t>
            </a:r>
            <a:r>
              <a:rPr sz="1800" b="1" i="1" spc="-5" dirty="0">
                <a:latin typeface="Georgia"/>
                <a:cs typeface="Georgia"/>
              </a:rPr>
              <a:t>BC</a:t>
            </a:r>
            <a:r>
              <a:rPr sz="1800" b="1" i="1" spc="-35" dirty="0">
                <a:latin typeface="Georgia"/>
                <a:cs typeface="Georgia"/>
              </a:rPr>
              <a:t> </a:t>
            </a:r>
            <a:r>
              <a:rPr sz="1800" b="1" i="1" spc="-5" dirty="0">
                <a:latin typeface="Georgia"/>
                <a:cs typeface="Georgia"/>
              </a:rPr>
              <a:t>+ABC</a:t>
            </a:r>
            <a:endParaRPr sz="1800">
              <a:latin typeface="Georgia"/>
              <a:cs typeface="Georgia"/>
            </a:endParaRPr>
          </a:p>
          <a:p>
            <a:pPr marL="38100">
              <a:lnSpc>
                <a:spcPct val="100000"/>
              </a:lnSpc>
            </a:pPr>
            <a:r>
              <a:rPr sz="1800" b="1" i="1" dirty="0">
                <a:latin typeface="Georgia"/>
                <a:cs typeface="Georgia"/>
              </a:rPr>
              <a:t>=</a:t>
            </a:r>
            <a:r>
              <a:rPr sz="1800" b="1" i="1" spc="5" dirty="0">
                <a:latin typeface="Georgia"/>
                <a:cs typeface="Georgia"/>
              </a:rPr>
              <a:t> </a:t>
            </a:r>
            <a:r>
              <a:rPr sz="2700" spc="-7" baseline="1543" dirty="0">
                <a:latin typeface="Cambria Math"/>
                <a:cs typeface="Cambria Math"/>
              </a:rPr>
              <a:t>∑</a:t>
            </a:r>
            <a:r>
              <a:rPr sz="1800" spc="5" dirty="0">
                <a:latin typeface="Cambria Math"/>
                <a:cs typeface="Cambria Math"/>
              </a:rPr>
              <a:t>(</a:t>
            </a:r>
            <a:r>
              <a:rPr sz="1800" dirty="0">
                <a:latin typeface="Cambria Math"/>
                <a:cs typeface="Cambria Math"/>
              </a:rPr>
              <a:t>,</a:t>
            </a:r>
            <a:r>
              <a:rPr sz="1800" spc="-9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𝟏,</a:t>
            </a:r>
            <a:r>
              <a:rPr sz="1800" spc="-9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𝟐,</a:t>
            </a:r>
            <a:r>
              <a:rPr sz="1800" spc="-11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𝟑,</a:t>
            </a:r>
            <a:r>
              <a:rPr sz="1800" spc="-9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𝟕)</a:t>
            </a:r>
            <a:endParaRPr sz="180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40"/>
              </a:spcBef>
            </a:pPr>
            <a:r>
              <a:rPr sz="1800" b="1" i="1" dirty="0">
                <a:solidFill>
                  <a:srgbClr val="FF0000"/>
                </a:solidFill>
                <a:latin typeface="Georgia"/>
                <a:cs typeface="Georgia"/>
              </a:rPr>
              <a:t>=</a:t>
            </a:r>
            <a:r>
              <a:rPr sz="1800" b="1" i="1" spc="-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mbria Math"/>
                <a:cs typeface="Cambria Math"/>
              </a:rPr>
              <a:t>𝑨</a:t>
            </a:r>
            <a:r>
              <a:rPr sz="1800" b="1" i="1" spc="-5" dirty="0">
                <a:solidFill>
                  <a:srgbClr val="FF0000"/>
                </a:solidFill>
                <a:latin typeface="Georgia"/>
                <a:cs typeface="Georgia"/>
              </a:rPr>
              <a:t>B+</a:t>
            </a:r>
            <a:r>
              <a:rPr sz="1800" b="1" i="1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b="1" i="1" spc="-40" dirty="0">
                <a:solidFill>
                  <a:srgbClr val="FF0000"/>
                </a:solidFill>
                <a:latin typeface="Georgia"/>
                <a:cs typeface="Georgia"/>
              </a:rPr>
              <a:t>(A</a:t>
            </a:r>
            <a:r>
              <a:rPr sz="1900" b="1" spc="-40" dirty="0">
                <a:solidFill>
                  <a:srgbClr val="FF0000"/>
                </a:solidFill>
                <a:latin typeface="Yu Gothic"/>
                <a:cs typeface="Yu Gothic"/>
              </a:rPr>
              <a:t>⊕</a:t>
            </a:r>
            <a:r>
              <a:rPr sz="1800" b="1" i="1" spc="-40" dirty="0">
                <a:solidFill>
                  <a:srgbClr val="FF0000"/>
                </a:solidFill>
                <a:latin typeface="Georgia"/>
                <a:cs typeface="Georgia"/>
              </a:rPr>
              <a:t>B</a:t>
            </a:r>
            <a:r>
              <a:rPr sz="1800" b="1" i="1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Georgia"/>
                <a:cs typeface="Georgia"/>
              </a:rPr>
              <a:t>).C</a:t>
            </a:r>
            <a:r>
              <a:rPr sz="1800" b="1" spc="-15" baseline="-20833" dirty="0">
                <a:solidFill>
                  <a:srgbClr val="FF0000"/>
                </a:solidFill>
                <a:latin typeface="Georgia"/>
                <a:cs typeface="Georgia"/>
              </a:rPr>
              <a:t>in</a:t>
            </a:r>
            <a:endParaRPr sz="1800" baseline="-20833">
              <a:latin typeface="Georgia"/>
              <a:cs typeface="Georg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473" y="790447"/>
            <a:ext cx="73710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Georgia"/>
                <a:cs typeface="Georgia"/>
              </a:rPr>
              <a:t>4</a:t>
            </a:r>
            <a:r>
              <a:rPr sz="1800" b="1" spc="-5" dirty="0">
                <a:latin typeface="Georgia"/>
                <a:cs typeface="Georgia"/>
              </a:rPr>
              <a:t> Bit Parallel</a:t>
            </a:r>
            <a:r>
              <a:rPr sz="1800" b="1" spc="10" dirty="0">
                <a:latin typeface="Georgia"/>
                <a:cs typeface="Georgia"/>
              </a:rPr>
              <a:t> </a:t>
            </a:r>
            <a:r>
              <a:rPr sz="1800" b="1" spc="-5" dirty="0">
                <a:latin typeface="Georgia"/>
                <a:cs typeface="Georgia"/>
              </a:rPr>
              <a:t>Subtractor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The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number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subtracted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B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is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first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passed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through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inverters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obtain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its</a:t>
            </a:r>
            <a:r>
              <a:rPr sz="1800" spc="-5" dirty="0">
                <a:latin typeface="Georgia"/>
                <a:cs typeface="Georgia"/>
              </a:rPr>
              <a:t> 1's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complement.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55" y="3251377"/>
            <a:ext cx="7992872" cy="28488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5575" y="6430771"/>
            <a:ext cx="4737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996633"/>
                </a:solidFill>
                <a:latin typeface="Georgia"/>
                <a:cs typeface="Georgia"/>
              </a:rPr>
              <a:t>©</a:t>
            </a:r>
            <a:r>
              <a:rPr sz="1200" spc="-10" dirty="0">
                <a:solidFill>
                  <a:srgbClr val="996633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996633"/>
                </a:solidFill>
                <a:latin typeface="Georgia"/>
                <a:cs typeface="Georgia"/>
              </a:rPr>
              <a:t>2009</a:t>
            </a:r>
            <a:r>
              <a:rPr sz="1200" dirty="0">
                <a:solidFill>
                  <a:srgbClr val="996633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996633"/>
                </a:solidFill>
                <a:latin typeface="Georgia"/>
                <a:cs typeface="Georgia"/>
              </a:rPr>
              <a:t>Pearson Education,</a:t>
            </a:r>
            <a:r>
              <a:rPr sz="1200" spc="5" dirty="0">
                <a:solidFill>
                  <a:srgbClr val="996633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996633"/>
                </a:solidFill>
                <a:latin typeface="Georgia"/>
                <a:cs typeface="Georgia"/>
              </a:rPr>
              <a:t>Upper</a:t>
            </a:r>
            <a:r>
              <a:rPr sz="1200" spc="10" dirty="0">
                <a:solidFill>
                  <a:srgbClr val="996633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996633"/>
                </a:solidFill>
                <a:latin typeface="Georgia"/>
                <a:cs typeface="Georgia"/>
              </a:rPr>
              <a:t>Saddle</a:t>
            </a:r>
            <a:r>
              <a:rPr sz="1200" spc="-20" dirty="0">
                <a:solidFill>
                  <a:srgbClr val="996633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996633"/>
                </a:solidFill>
                <a:latin typeface="Georgia"/>
                <a:cs typeface="Georgia"/>
              </a:rPr>
              <a:t>River,</a:t>
            </a:r>
            <a:r>
              <a:rPr sz="1200" dirty="0">
                <a:solidFill>
                  <a:srgbClr val="996633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996633"/>
                </a:solidFill>
                <a:latin typeface="Georgia"/>
                <a:cs typeface="Georgia"/>
              </a:rPr>
              <a:t>NJ</a:t>
            </a:r>
            <a:r>
              <a:rPr sz="1200" spc="10" dirty="0">
                <a:solidFill>
                  <a:srgbClr val="996633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996633"/>
                </a:solidFill>
                <a:latin typeface="Georgia"/>
                <a:cs typeface="Georgia"/>
              </a:rPr>
              <a:t>07458.</a:t>
            </a:r>
            <a:r>
              <a:rPr sz="1200" dirty="0">
                <a:solidFill>
                  <a:srgbClr val="996633"/>
                </a:solidFill>
                <a:latin typeface="Georgia"/>
                <a:cs typeface="Georgia"/>
              </a:rPr>
              <a:t> All</a:t>
            </a:r>
            <a:r>
              <a:rPr sz="1200" spc="-20" dirty="0">
                <a:solidFill>
                  <a:srgbClr val="996633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996633"/>
                </a:solidFill>
                <a:latin typeface="Georgia"/>
                <a:cs typeface="Georgia"/>
              </a:rPr>
              <a:t>Rights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6430771"/>
            <a:ext cx="25177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Floyd, Digital</a:t>
            </a:r>
            <a:r>
              <a:rPr sz="1200" b="1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Fundamentals,</a:t>
            </a:r>
            <a:r>
              <a:rPr sz="1200" b="1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Georgia"/>
                <a:cs typeface="Georgia"/>
              </a:rPr>
              <a:t>10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5833" y="6456519"/>
            <a:ext cx="111125" cy="11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800" b="1" dirty="0">
                <a:solidFill>
                  <a:srgbClr val="FFFFFF"/>
                </a:solidFill>
                <a:latin typeface="Georgia"/>
                <a:cs typeface="Georgia"/>
              </a:rPr>
              <a:t>th</a:t>
            </a:r>
            <a:endParaRPr sz="800">
              <a:latin typeface="Georgia"/>
              <a:cs typeface="Georg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675" y="323850"/>
            <a:ext cx="8248650" cy="62103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62406" y="4679695"/>
            <a:ext cx="7962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4 </a:t>
            </a:r>
            <a:r>
              <a:rPr sz="1800" spc="-5" dirty="0">
                <a:latin typeface="Georgia"/>
                <a:cs typeface="Georgia"/>
              </a:rPr>
              <a:t>–Bits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P</a:t>
            </a:r>
            <a:r>
              <a:rPr sz="1800" dirty="0">
                <a:latin typeface="Georgia"/>
                <a:cs typeface="Georgia"/>
              </a:rPr>
              <a:t>arallel  Adder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23694" y="4221098"/>
            <a:ext cx="4608830" cy="432434"/>
          </a:xfrm>
          <a:custGeom>
            <a:avLst/>
            <a:gdLst/>
            <a:ahLst/>
            <a:cxnLst/>
            <a:rect l="l" t="t" r="r" b="b"/>
            <a:pathLst>
              <a:path w="4608830" h="432435">
                <a:moveTo>
                  <a:pt x="0" y="216026"/>
                </a:moveTo>
                <a:lnTo>
                  <a:pt x="32687" y="179544"/>
                </a:lnTo>
                <a:lnTo>
                  <a:pt x="82308" y="158573"/>
                </a:lnTo>
                <a:lnTo>
                  <a:pt x="127177" y="145042"/>
                </a:lnTo>
                <a:lnTo>
                  <a:pt x="181076" y="131909"/>
                </a:lnTo>
                <a:lnTo>
                  <a:pt x="243662" y="119205"/>
                </a:lnTo>
                <a:lnTo>
                  <a:pt x="314593" y="106962"/>
                </a:lnTo>
                <a:lnTo>
                  <a:pt x="353080" y="101023"/>
                </a:lnTo>
                <a:lnTo>
                  <a:pt x="393524" y="95212"/>
                </a:lnTo>
                <a:lnTo>
                  <a:pt x="435883" y="89533"/>
                </a:lnTo>
                <a:lnTo>
                  <a:pt x="480114" y="83988"/>
                </a:lnTo>
                <a:lnTo>
                  <a:pt x="526173" y="78584"/>
                </a:lnTo>
                <a:lnTo>
                  <a:pt x="574018" y="73322"/>
                </a:lnTo>
                <a:lnTo>
                  <a:pt x="623606" y="68208"/>
                </a:lnTo>
                <a:lnTo>
                  <a:pt x="674893" y="63245"/>
                </a:lnTo>
                <a:lnTo>
                  <a:pt x="727838" y="58438"/>
                </a:lnTo>
                <a:lnTo>
                  <a:pt x="782398" y="53791"/>
                </a:lnTo>
                <a:lnTo>
                  <a:pt x="838528" y="49306"/>
                </a:lnTo>
                <a:lnTo>
                  <a:pt x="896187" y="44990"/>
                </a:lnTo>
                <a:lnTo>
                  <a:pt x="955332" y="40844"/>
                </a:lnTo>
                <a:lnTo>
                  <a:pt x="1015919" y="36875"/>
                </a:lnTo>
                <a:lnTo>
                  <a:pt x="1077906" y="33084"/>
                </a:lnTo>
                <a:lnTo>
                  <a:pt x="1141250" y="29478"/>
                </a:lnTo>
                <a:lnTo>
                  <a:pt x="1205908" y="26058"/>
                </a:lnTo>
                <a:lnTo>
                  <a:pt x="1271837" y="22831"/>
                </a:lnTo>
                <a:lnTo>
                  <a:pt x="1338994" y="19799"/>
                </a:lnTo>
                <a:lnTo>
                  <a:pt x="1407336" y="16966"/>
                </a:lnTo>
                <a:lnTo>
                  <a:pt x="1476821" y="14337"/>
                </a:lnTo>
                <a:lnTo>
                  <a:pt x="1547405" y="11915"/>
                </a:lnTo>
                <a:lnTo>
                  <a:pt x="1619046" y="9706"/>
                </a:lnTo>
                <a:lnTo>
                  <a:pt x="1691701" y="7711"/>
                </a:lnTo>
                <a:lnTo>
                  <a:pt x="1765327" y="5937"/>
                </a:lnTo>
                <a:lnTo>
                  <a:pt x="1839880" y="4385"/>
                </a:lnTo>
                <a:lnTo>
                  <a:pt x="1915319" y="3062"/>
                </a:lnTo>
                <a:lnTo>
                  <a:pt x="1991600" y="1970"/>
                </a:lnTo>
                <a:lnTo>
                  <a:pt x="2068680" y="1114"/>
                </a:lnTo>
                <a:lnTo>
                  <a:pt x="2146517" y="498"/>
                </a:lnTo>
                <a:lnTo>
                  <a:pt x="2225067" y="125"/>
                </a:lnTo>
                <a:lnTo>
                  <a:pt x="2304288" y="0"/>
                </a:lnTo>
                <a:lnTo>
                  <a:pt x="2383508" y="125"/>
                </a:lnTo>
                <a:lnTo>
                  <a:pt x="2462058" y="498"/>
                </a:lnTo>
                <a:lnTo>
                  <a:pt x="2539895" y="1114"/>
                </a:lnTo>
                <a:lnTo>
                  <a:pt x="2616975" y="1970"/>
                </a:lnTo>
                <a:lnTo>
                  <a:pt x="2693256" y="3062"/>
                </a:lnTo>
                <a:lnTo>
                  <a:pt x="2768695" y="4385"/>
                </a:lnTo>
                <a:lnTo>
                  <a:pt x="2843248" y="5937"/>
                </a:lnTo>
                <a:lnTo>
                  <a:pt x="2916874" y="7711"/>
                </a:lnTo>
                <a:lnTo>
                  <a:pt x="2989529" y="9706"/>
                </a:lnTo>
                <a:lnTo>
                  <a:pt x="3061170" y="11915"/>
                </a:lnTo>
                <a:lnTo>
                  <a:pt x="3131754" y="14337"/>
                </a:lnTo>
                <a:lnTo>
                  <a:pt x="3201239" y="16966"/>
                </a:lnTo>
                <a:lnTo>
                  <a:pt x="3269581" y="19799"/>
                </a:lnTo>
                <a:lnTo>
                  <a:pt x="3336738" y="22831"/>
                </a:lnTo>
                <a:lnTo>
                  <a:pt x="3402667" y="26058"/>
                </a:lnTo>
                <a:lnTo>
                  <a:pt x="3467325" y="29478"/>
                </a:lnTo>
                <a:lnTo>
                  <a:pt x="3530669" y="33084"/>
                </a:lnTo>
                <a:lnTo>
                  <a:pt x="3592656" y="36875"/>
                </a:lnTo>
                <a:lnTo>
                  <a:pt x="3653243" y="40844"/>
                </a:lnTo>
                <a:lnTo>
                  <a:pt x="3712388" y="44990"/>
                </a:lnTo>
                <a:lnTo>
                  <a:pt x="3770047" y="49306"/>
                </a:lnTo>
                <a:lnTo>
                  <a:pt x="3826177" y="53791"/>
                </a:lnTo>
                <a:lnTo>
                  <a:pt x="3880737" y="58438"/>
                </a:lnTo>
                <a:lnTo>
                  <a:pt x="3933682" y="63246"/>
                </a:lnTo>
                <a:lnTo>
                  <a:pt x="3984969" y="68208"/>
                </a:lnTo>
                <a:lnTo>
                  <a:pt x="4034557" y="73322"/>
                </a:lnTo>
                <a:lnTo>
                  <a:pt x="4082402" y="78584"/>
                </a:lnTo>
                <a:lnTo>
                  <a:pt x="4128461" y="83988"/>
                </a:lnTo>
                <a:lnTo>
                  <a:pt x="4172692" y="89533"/>
                </a:lnTo>
                <a:lnTo>
                  <a:pt x="4215051" y="95212"/>
                </a:lnTo>
                <a:lnTo>
                  <a:pt x="4255495" y="101023"/>
                </a:lnTo>
                <a:lnTo>
                  <a:pt x="4293982" y="106962"/>
                </a:lnTo>
                <a:lnTo>
                  <a:pt x="4364913" y="119205"/>
                </a:lnTo>
                <a:lnTo>
                  <a:pt x="4427499" y="131909"/>
                </a:lnTo>
                <a:lnTo>
                  <a:pt x="4481398" y="145042"/>
                </a:lnTo>
                <a:lnTo>
                  <a:pt x="4526267" y="158573"/>
                </a:lnTo>
                <a:lnTo>
                  <a:pt x="4561762" y="172469"/>
                </a:lnTo>
                <a:lnTo>
                  <a:pt x="4596679" y="193927"/>
                </a:lnTo>
                <a:lnTo>
                  <a:pt x="4608576" y="216026"/>
                </a:lnTo>
                <a:lnTo>
                  <a:pt x="4607239" y="223450"/>
                </a:lnTo>
                <a:lnTo>
                  <a:pt x="4575888" y="252477"/>
                </a:lnTo>
                <a:lnTo>
                  <a:pt x="4526267" y="273436"/>
                </a:lnTo>
                <a:lnTo>
                  <a:pt x="4481398" y="286961"/>
                </a:lnTo>
                <a:lnTo>
                  <a:pt x="4427499" y="300091"/>
                </a:lnTo>
                <a:lnTo>
                  <a:pt x="4364913" y="312793"/>
                </a:lnTo>
                <a:lnTo>
                  <a:pt x="4293982" y="325035"/>
                </a:lnTo>
                <a:lnTo>
                  <a:pt x="4255495" y="330973"/>
                </a:lnTo>
                <a:lnTo>
                  <a:pt x="4215051" y="336785"/>
                </a:lnTo>
                <a:lnTo>
                  <a:pt x="4172692" y="342465"/>
                </a:lnTo>
                <a:lnTo>
                  <a:pt x="4128461" y="348011"/>
                </a:lnTo>
                <a:lnTo>
                  <a:pt x="4082402" y="353417"/>
                </a:lnTo>
                <a:lnTo>
                  <a:pt x="4034557" y="358680"/>
                </a:lnTo>
                <a:lnTo>
                  <a:pt x="3984969" y="363795"/>
                </a:lnTo>
                <a:lnTo>
                  <a:pt x="3933682" y="368760"/>
                </a:lnTo>
                <a:lnTo>
                  <a:pt x="3880737" y="373569"/>
                </a:lnTo>
                <a:lnTo>
                  <a:pt x="3826177" y="378219"/>
                </a:lnTo>
                <a:lnTo>
                  <a:pt x="3770047" y="382706"/>
                </a:lnTo>
                <a:lnTo>
                  <a:pt x="3712388" y="387025"/>
                </a:lnTo>
                <a:lnTo>
                  <a:pt x="3653243" y="391173"/>
                </a:lnTo>
                <a:lnTo>
                  <a:pt x="3592656" y="395145"/>
                </a:lnTo>
                <a:lnTo>
                  <a:pt x="3530669" y="398938"/>
                </a:lnTo>
                <a:lnTo>
                  <a:pt x="3467325" y="402547"/>
                </a:lnTo>
                <a:lnTo>
                  <a:pt x="3402667" y="405969"/>
                </a:lnTo>
                <a:lnTo>
                  <a:pt x="3336738" y="409199"/>
                </a:lnTo>
                <a:lnTo>
                  <a:pt x="3269581" y="412234"/>
                </a:lnTo>
                <a:lnTo>
                  <a:pt x="3201239" y="415069"/>
                </a:lnTo>
                <a:lnTo>
                  <a:pt x="3131754" y="417701"/>
                </a:lnTo>
                <a:lnTo>
                  <a:pt x="3061170" y="420125"/>
                </a:lnTo>
                <a:lnTo>
                  <a:pt x="2989529" y="422337"/>
                </a:lnTo>
                <a:lnTo>
                  <a:pt x="2916874" y="424333"/>
                </a:lnTo>
                <a:lnTo>
                  <a:pt x="2843248" y="426110"/>
                </a:lnTo>
                <a:lnTo>
                  <a:pt x="2768695" y="427662"/>
                </a:lnTo>
                <a:lnTo>
                  <a:pt x="2693256" y="428987"/>
                </a:lnTo>
                <a:lnTo>
                  <a:pt x="2616975" y="430080"/>
                </a:lnTo>
                <a:lnTo>
                  <a:pt x="2539895" y="430938"/>
                </a:lnTo>
                <a:lnTo>
                  <a:pt x="2462058" y="431555"/>
                </a:lnTo>
                <a:lnTo>
                  <a:pt x="2383508" y="431928"/>
                </a:lnTo>
                <a:lnTo>
                  <a:pt x="2304288" y="432053"/>
                </a:lnTo>
                <a:lnTo>
                  <a:pt x="2225067" y="431928"/>
                </a:lnTo>
                <a:lnTo>
                  <a:pt x="2146517" y="431555"/>
                </a:lnTo>
                <a:lnTo>
                  <a:pt x="2068680" y="430938"/>
                </a:lnTo>
                <a:lnTo>
                  <a:pt x="1991600" y="430080"/>
                </a:lnTo>
                <a:lnTo>
                  <a:pt x="1915319" y="428987"/>
                </a:lnTo>
                <a:lnTo>
                  <a:pt x="1839880" y="427662"/>
                </a:lnTo>
                <a:lnTo>
                  <a:pt x="1765327" y="426110"/>
                </a:lnTo>
                <a:lnTo>
                  <a:pt x="1691701" y="424333"/>
                </a:lnTo>
                <a:lnTo>
                  <a:pt x="1619046" y="422337"/>
                </a:lnTo>
                <a:lnTo>
                  <a:pt x="1547405" y="420125"/>
                </a:lnTo>
                <a:lnTo>
                  <a:pt x="1476821" y="417701"/>
                </a:lnTo>
                <a:lnTo>
                  <a:pt x="1407336" y="415069"/>
                </a:lnTo>
                <a:lnTo>
                  <a:pt x="1338994" y="412234"/>
                </a:lnTo>
                <a:lnTo>
                  <a:pt x="1271837" y="409199"/>
                </a:lnTo>
                <a:lnTo>
                  <a:pt x="1205908" y="405969"/>
                </a:lnTo>
                <a:lnTo>
                  <a:pt x="1141250" y="402547"/>
                </a:lnTo>
                <a:lnTo>
                  <a:pt x="1077906" y="398938"/>
                </a:lnTo>
                <a:lnTo>
                  <a:pt x="1015919" y="395145"/>
                </a:lnTo>
                <a:lnTo>
                  <a:pt x="955332" y="391173"/>
                </a:lnTo>
                <a:lnTo>
                  <a:pt x="896187" y="387025"/>
                </a:lnTo>
                <a:lnTo>
                  <a:pt x="838528" y="382706"/>
                </a:lnTo>
                <a:lnTo>
                  <a:pt x="782398" y="378219"/>
                </a:lnTo>
                <a:lnTo>
                  <a:pt x="727838" y="373569"/>
                </a:lnTo>
                <a:lnTo>
                  <a:pt x="674893" y="368760"/>
                </a:lnTo>
                <a:lnTo>
                  <a:pt x="623606" y="363795"/>
                </a:lnTo>
                <a:lnTo>
                  <a:pt x="574018" y="358680"/>
                </a:lnTo>
                <a:lnTo>
                  <a:pt x="526173" y="353417"/>
                </a:lnTo>
                <a:lnTo>
                  <a:pt x="480114" y="348011"/>
                </a:lnTo>
                <a:lnTo>
                  <a:pt x="435883" y="342465"/>
                </a:lnTo>
                <a:lnTo>
                  <a:pt x="393524" y="336785"/>
                </a:lnTo>
                <a:lnTo>
                  <a:pt x="353080" y="330973"/>
                </a:lnTo>
                <a:lnTo>
                  <a:pt x="314593" y="325035"/>
                </a:lnTo>
                <a:lnTo>
                  <a:pt x="243662" y="312793"/>
                </a:lnTo>
                <a:lnTo>
                  <a:pt x="181076" y="300091"/>
                </a:lnTo>
                <a:lnTo>
                  <a:pt x="127177" y="286961"/>
                </a:lnTo>
                <a:lnTo>
                  <a:pt x="82308" y="273436"/>
                </a:lnTo>
                <a:lnTo>
                  <a:pt x="46813" y="259548"/>
                </a:lnTo>
                <a:lnTo>
                  <a:pt x="11896" y="238105"/>
                </a:lnTo>
                <a:lnTo>
                  <a:pt x="0" y="216026"/>
                </a:lnTo>
                <a:close/>
              </a:path>
            </a:pathLst>
          </a:custGeom>
          <a:ln w="11428">
            <a:solidFill>
              <a:srgbClr val="FF3399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140" y="6626302"/>
            <a:ext cx="21336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Georgia"/>
                <a:cs typeface="Georgia"/>
              </a:rPr>
              <a:t>ed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65575" y="6626302"/>
            <a:ext cx="64389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996633"/>
                </a:solidFill>
                <a:latin typeface="Georgia"/>
                <a:cs typeface="Georgia"/>
              </a:rPr>
              <a:t>R</a:t>
            </a:r>
            <a:r>
              <a:rPr sz="1200" spc="-10" dirty="0">
                <a:solidFill>
                  <a:srgbClr val="996633"/>
                </a:solidFill>
                <a:latin typeface="Georgia"/>
                <a:cs typeface="Georgia"/>
              </a:rPr>
              <a:t>e</a:t>
            </a:r>
            <a:r>
              <a:rPr sz="1200" spc="-5" dirty="0">
                <a:solidFill>
                  <a:srgbClr val="996633"/>
                </a:solidFill>
                <a:latin typeface="Georgia"/>
                <a:cs typeface="Georgia"/>
              </a:rPr>
              <a:t>s</a:t>
            </a:r>
            <a:r>
              <a:rPr sz="1200" spc="-10" dirty="0">
                <a:solidFill>
                  <a:srgbClr val="996633"/>
                </a:solidFill>
                <a:latin typeface="Georgia"/>
                <a:cs typeface="Georgia"/>
              </a:rPr>
              <a:t>e</a:t>
            </a:r>
            <a:r>
              <a:rPr sz="1200" dirty="0">
                <a:solidFill>
                  <a:srgbClr val="996633"/>
                </a:solidFill>
                <a:latin typeface="Georgia"/>
                <a:cs typeface="Georgia"/>
              </a:rPr>
              <a:t>rved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10257" y="589026"/>
            <a:ext cx="1649095" cy="370840"/>
            <a:chOff x="2310257" y="589026"/>
            <a:chExt cx="1649095" cy="370840"/>
          </a:xfrm>
        </p:grpSpPr>
        <p:sp>
          <p:nvSpPr>
            <p:cNvPr id="3" name="object 3"/>
            <p:cNvSpPr/>
            <p:nvPr/>
          </p:nvSpPr>
          <p:spPr>
            <a:xfrm>
              <a:off x="2310257" y="589026"/>
              <a:ext cx="1649095" cy="370840"/>
            </a:xfrm>
            <a:custGeom>
              <a:avLst/>
              <a:gdLst/>
              <a:ahLst/>
              <a:cxnLst/>
              <a:rect l="l" t="t" r="r" b="b"/>
              <a:pathLst>
                <a:path w="1649095" h="370840">
                  <a:moveTo>
                    <a:pt x="1648587" y="0"/>
                  </a:moveTo>
                  <a:lnTo>
                    <a:pt x="0" y="0"/>
                  </a:lnTo>
                  <a:lnTo>
                    <a:pt x="0" y="370839"/>
                  </a:lnTo>
                  <a:lnTo>
                    <a:pt x="1648587" y="370839"/>
                  </a:lnTo>
                  <a:lnTo>
                    <a:pt x="1648587" y="0"/>
                  </a:lnTo>
                  <a:close/>
                </a:path>
              </a:pathLst>
            </a:custGeom>
            <a:solidFill>
              <a:srgbClr val="D16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889" y="686943"/>
              <a:ext cx="227455" cy="227455"/>
            </a:xfrm>
            <a:prstGeom prst="rect">
              <a:avLst/>
            </a:prstGeom>
          </p:spPr>
        </p:pic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47268" y="582676"/>
          <a:ext cx="7610475" cy="1125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5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24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24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778510" algn="l"/>
                        </a:tabLst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Y=A	</a:t>
                      </a:r>
                      <a:r>
                        <a:rPr sz="2700" baseline="-7716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+</a:t>
                      </a:r>
                      <a:r>
                        <a:rPr sz="2700" spc="195" baseline="-7716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Y=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𝑨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2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1491741" y="3453003"/>
            <a:ext cx="1945005" cy="830580"/>
            <a:chOff x="1491741" y="3453003"/>
            <a:chExt cx="1945005" cy="830580"/>
          </a:xfrm>
        </p:grpSpPr>
        <p:sp>
          <p:nvSpPr>
            <p:cNvPr id="7" name="object 7"/>
            <p:cNvSpPr/>
            <p:nvPr/>
          </p:nvSpPr>
          <p:spPr>
            <a:xfrm>
              <a:off x="2139441" y="3465703"/>
              <a:ext cx="863600" cy="792480"/>
            </a:xfrm>
            <a:custGeom>
              <a:avLst/>
              <a:gdLst/>
              <a:ahLst/>
              <a:cxnLst/>
              <a:rect l="l" t="t" r="r" b="b"/>
              <a:pathLst>
                <a:path w="863600" h="792479">
                  <a:moveTo>
                    <a:pt x="0" y="0"/>
                  </a:moveTo>
                  <a:lnTo>
                    <a:pt x="60678" y="20159"/>
                  </a:lnTo>
                  <a:lnTo>
                    <a:pt x="113359" y="76297"/>
                  </a:lnTo>
                  <a:lnTo>
                    <a:pt x="135715" y="115824"/>
                  </a:lnTo>
                  <a:lnTo>
                    <a:pt x="154890" y="161903"/>
                  </a:lnTo>
                  <a:lnTo>
                    <a:pt x="170489" y="213722"/>
                  </a:lnTo>
                  <a:lnTo>
                    <a:pt x="182120" y="270467"/>
                  </a:lnTo>
                  <a:lnTo>
                    <a:pt x="189387" y="331323"/>
                  </a:lnTo>
                  <a:lnTo>
                    <a:pt x="191896" y="395478"/>
                  </a:lnTo>
                  <a:lnTo>
                    <a:pt x="189601" y="456771"/>
                  </a:lnTo>
                  <a:lnTo>
                    <a:pt x="182939" y="515190"/>
                  </a:lnTo>
                  <a:lnTo>
                    <a:pt x="172245" y="569992"/>
                  </a:lnTo>
                  <a:lnTo>
                    <a:pt x="157852" y="620436"/>
                  </a:lnTo>
                  <a:lnTo>
                    <a:pt x="140096" y="665781"/>
                  </a:lnTo>
                  <a:lnTo>
                    <a:pt x="119311" y="705285"/>
                  </a:lnTo>
                  <a:lnTo>
                    <a:pt x="95832" y="738207"/>
                  </a:lnTo>
                  <a:lnTo>
                    <a:pt x="42128" y="781339"/>
                  </a:lnTo>
                  <a:lnTo>
                    <a:pt x="12572" y="790067"/>
                  </a:lnTo>
                </a:path>
                <a:path w="863600" h="792479">
                  <a:moveTo>
                    <a:pt x="0" y="0"/>
                  </a:moveTo>
                  <a:lnTo>
                    <a:pt x="64458" y="1086"/>
                  </a:lnTo>
                  <a:lnTo>
                    <a:pt x="127629" y="4293"/>
                  </a:lnTo>
                  <a:lnTo>
                    <a:pt x="189345" y="9546"/>
                  </a:lnTo>
                  <a:lnTo>
                    <a:pt x="249440" y="16766"/>
                  </a:lnTo>
                  <a:lnTo>
                    <a:pt x="307746" y="25879"/>
                  </a:lnTo>
                  <a:lnTo>
                    <a:pt x="364097" y="36807"/>
                  </a:lnTo>
                  <a:lnTo>
                    <a:pt x="418325" y="49473"/>
                  </a:lnTo>
                  <a:lnTo>
                    <a:pt x="470265" y="63802"/>
                  </a:lnTo>
                  <a:lnTo>
                    <a:pt x="519748" y="79717"/>
                  </a:lnTo>
                  <a:lnTo>
                    <a:pt x="566608" y="97141"/>
                  </a:lnTo>
                  <a:lnTo>
                    <a:pt x="610679" y="115998"/>
                  </a:lnTo>
                  <a:lnTo>
                    <a:pt x="651793" y="136211"/>
                  </a:lnTo>
                  <a:lnTo>
                    <a:pt x="689783" y="157705"/>
                  </a:lnTo>
                  <a:lnTo>
                    <a:pt x="724483" y="180401"/>
                  </a:lnTo>
                  <a:lnTo>
                    <a:pt x="755726" y="204224"/>
                  </a:lnTo>
                  <a:lnTo>
                    <a:pt x="807171" y="254945"/>
                  </a:lnTo>
                  <a:lnTo>
                    <a:pt x="842785" y="309256"/>
                  </a:lnTo>
                  <a:lnTo>
                    <a:pt x="861231" y="366543"/>
                  </a:lnTo>
                  <a:lnTo>
                    <a:pt x="863600" y="396113"/>
                  </a:lnTo>
                  <a:lnTo>
                    <a:pt x="861113" y="426388"/>
                  </a:lnTo>
                  <a:lnTo>
                    <a:pt x="841756" y="485028"/>
                  </a:lnTo>
                  <a:lnTo>
                    <a:pt x="804400" y="540557"/>
                  </a:lnTo>
                  <a:lnTo>
                    <a:pt x="750466" y="592304"/>
                  </a:lnTo>
                  <a:lnTo>
                    <a:pt x="717726" y="616548"/>
                  </a:lnTo>
                  <a:lnTo>
                    <a:pt x="681373" y="639595"/>
                  </a:lnTo>
                  <a:lnTo>
                    <a:pt x="641585" y="661359"/>
                  </a:lnTo>
                  <a:lnTo>
                    <a:pt x="598539" y="681757"/>
                  </a:lnTo>
                  <a:lnTo>
                    <a:pt x="552413" y="700705"/>
                  </a:lnTo>
                  <a:lnTo>
                    <a:pt x="503384" y="718119"/>
                  </a:lnTo>
                  <a:lnTo>
                    <a:pt x="451630" y="733914"/>
                  </a:lnTo>
                  <a:lnTo>
                    <a:pt x="397328" y="748006"/>
                  </a:lnTo>
                  <a:lnTo>
                    <a:pt x="340655" y="760312"/>
                  </a:lnTo>
                  <a:lnTo>
                    <a:pt x="281789" y="770747"/>
                  </a:lnTo>
                  <a:lnTo>
                    <a:pt x="220907" y="779227"/>
                  </a:lnTo>
                  <a:lnTo>
                    <a:pt x="158186" y="785669"/>
                  </a:lnTo>
                  <a:lnTo>
                    <a:pt x="93805" y="789987"/>
                  </a:lnTo>
                  <a:lnTo>
                    <a:pt x="27939" y="792099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1741" y="3610102"/>
              <a:ext cx="1945005" cy="520700"/>
            </a:xfrm>
            <a:custGeom>
              <a:avLst/>
              <a:gdLst/>
              <a:ahLst/>
              <a:cxnLst/>
              <a:rect l="l" t="t" r="r" b="b"/>
              <a:pathLst>
                <a:path w="1945004" h="520700">
                  <a:moveTo>
                    <a:pt x="1511300" y="211200"/>
                  </a:moveTo>
                  <a:lnTo>
                    <a:pt x="1944751" y="211200"/>
                  </a:lnTo>
                </a:path>
                <a:path w="1945004" h="520700">
                  <a:moveTo>
                    <a:pt x="576326" y="0"/>
                  </a:moveTo>
                  <a:lnTo>
                    <a:pt x="0" y="0"/>
                  </a:lnTo>
                </a:path>
                <a:path w="1945004" h="520700">
                  <a:moveTo>
                    <a:pt x="576326" y="520573"/>
                  </a:moveTo>
                  <a:lnTo>
                    <a:pt x="0" y="52057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87041" y="3478784"/>
              <a:ext cx="152400" cy="792480"/>
            </a:xfrm>
            <a:custGeom>
              <a:avLst/>
              <a:gdLst/>
              <a:ahLst/>
              <a:cxnLst/>
              <a:rect l="l" t="t" r="r" b="b"/>
              <a:pathLst>
                <a:path w="152400" h="792479">
                  <a:moveTo>
                    <a:pt x="0" y="0"/>
                  </a:moveTo>
                  <a:lnTo>
                    <a:pt x="48182" y="20204"/>
                  </a:lnTo>
                  <a:lnTo>
                    <a:pt x="90019" y="76472"/>
                  </a:lnTo>
                  <a:lnTo>
                    <a:pt x="107775" y="116093"/>
                  </a:lnTo>
                  <a:lnTo>
                    <a:pt x="123005" y="162287"/>
                  </a:lnTo>
                  <a:lnTo>
                    <a:pt x="135395" y="214239"/>
                  </a:lnTo>
                  <a:lnTo>
                    <a:pt x="144633" y="271133"/>
                  </a:lnTo>
                  <a:lnTo>
                    <a:pt x="150406" y="332156"/>
                  </a:lnTo>
                  <a:lnTo>
                    <a:pt x="152400" y="396493"/>
                  </a:lnTo>
                  <a:lnTo>
                    <a:pt x="150155" y="464636"/>
                  </a:lnTo>
                  <a:lnTo>
                    <a:pt x="143667" y="529107"/>
                  </a:lnTo>
                  <a:lnTo>
                    <a:pt x="133298" y="588889"/>
                  </a:lnTo>
                  <a:lnTo>
                    <a:pt x="119414" y="642964"/>
                  </a:lnTo>
                  <a:lnTo>
                    <a:pt x="102379" y="690314"/>
                  </a:lnTo>
                  <a:lnTo>
                    <a:pt x="82559" y="729920"/>
                  </a:lnTo>
                  <a:lnTo>
                    <a:pt x="36021" y="781831"/>
                  </a:lnTo>
                  <a:lnTo>
                    <a:pt x="10032" y="79209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515614" y="3585717"/>
            <a:ext cx="260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mbria Math"/>
                <a:cs typeface="Cambria Math"/>
              </a:rPr>
              <a:t>𝑨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7978" y="3247669"/>
            <a:ext cx="285750" cy="102171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2800" b="1" spc="-5" dirty="0"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565"/>
              </a:spcBef>
            </a:pPr>
            <a:r>
              <a:rPr sz="2800" b="1" spc="-5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0473" y="4607814"/>
            <a:ext cx="73615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2’s</a:t>
            </a:r>
            <a:r>
              <a:rPr sz="1800" spc="-5" dirty="0">
                <a:latin typeface="Georgia"/>
                <a:cs typeface="Georgia"/>
              </a:rPr>
              <a:t> Complement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=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1’s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complement+1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To</a:t>
            </a:r>
            <a:r>
              <a:rPr sz="1800" spc="-5" dirty="0">
                <a:latin typeface="Georgia"/>
                <a:cs typeface="Georgia"/>
              </a:rPr>
              <a:t> design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Adder</a:t>
            </a:r>
            <a:r>
              <a:rPr sz="1800" spc="-5" dirty="0">
                <a:latin typeface="Georgia"/>
                <a:cs typeface="Georgia"/>
              </a:rPr>
              <a:t> subtractor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circuit</a:t>
            </a:r>
            <a:r>
              <a:rPr sz="1800" dirty="0">
                <a:latin typeface="Georgia"/>
                <a:cs typeface="Georgia"/>
              </a:rPr>
              <a:t> we need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 </a:t>
            </a:r>
            <a:r>
              <a:rPr sz="1800" spc="-5" dirty="0">
                <a:latin typeface="Georgia"/>
                <a:cs typeface="Georgia"/>
              </a:rPr>
              <a:t>control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unit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that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convert 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circuit between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addition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-5" dirty="0">
                <a:latin typeface="Georgia"/>
                <a:cs typeface="Georgia"/>
              </a:rPr>
              <a:t> subtraction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convert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subtracted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number </a:t>
            </a:r>
            <a:r>
              <a:rPr sz="1800" spc="-4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2’s</a:t>
            </a:r>
            <a:r>
              <a:rPr sz="1800" spc="-5" dirty="0">
                <a:latin typeface="Georgia"/>
                <a:cs typeface="Georgia"/>
              </a:rPr>
              <a:t> Complement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by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using NOT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gate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and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adding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logic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1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517515" y="3510026"/>
            <a:ext cx="1945005" cy="830580"/>
            <a:chOff x="5517515" y="3510026"/>
            <a:chExt cx="1945005" cy="830580"/>
          </a:xfrm>
        </p:grpSpPr>
        <p:sp>
          <p:nvSpPr>
            <p:cNvPr id="14" name="object 14"/>
            <p:cNvSpPr/>
            <p:nvPr/>
          </p:nvSpPr>
          <p:spPr>
            <a:xfrm>
              <a:off x="6165215" y="3522726"/>
              <a:ext cx="863600" cy="792480"/>
            </a:xfrm>
            <a:custGeom>
              <a:avLst/>
              <a:gdLst/>
              <a:ahLst/>
              <a:cxnLst/>
              <a:rect l="l" t="t" r="r" b="b"/>
              <a:pathLst>
                <a:path w="863600" h="792479">
                  <a:moveTo>
                    <a:pt x="0" y="0"/>
                  </a:moveTo>
                  <a:lnTo>
                    <a:pt x="60678" y="20159"/>
                  </a:lnTo>
                  <a:lnTo>
                    <a:pt x="113359" y="76297"/>
                  </a:lnTo>
                  <a:lnTo>
                    <a:pt x="135715" y="115824"/>
                  </a:lnTo>
                  <a:lnTo>
                    <a:pt x="154890" y="161903"/>
                  </a:lnTo>
                  <a:lnTo>
                    <a:pt x="170489" y="213722"/>
                  </a:lnTo>
                  <a:lnTo>
                    <a:pt x="182120" y="270467"/>
                  </a:lnTo>
                  <a:lnTo>
                    <a:pt x="189387" y="331323"/>
                  </a:lnTo>
                  <a:lnTo>
                    <a:pt x="191897" y="395478"/>
                  </a:lnTo>
                  <a:lnTo>
                    <a:pt x="189598" y="456802"/>
                  </a:lnTo>
                  <a:lnTo>
                    <a:pt x="182927" y="515239"/>
                  </a:lnTo>
                  <a:lnTo>
                    <a:pt x="172221" y="570048"/>
                  </a:lnTo>
                  <a:lnTo>
                    <a:pt x="157816" y="620491"/>
                  </a:lnTo>
                  <a:lnTo>
                    <a:pt x="140049" y="665829"/>
                  </a:lnTo>
                  <a:lnTo>
                    <a:pt x="119257" y="705322"/>
                  </a:lnTo>
                  <a:lnTo>
                    <a:pt x="95776" y="738231"/>
                  </a:lnTo>
                  <a:lnTo>
                    <a:pt x="42097" y="781343"/>
                  </a:lnTo>
                  <a:lnTo>
                    <a:pt x="12573" y="790067"/>
                  </a:lnTo>
                </a:path>
                <a:path w="863600" h="792479">
                  <a:moveTo>
                    <a:pt x="0" y="0"/>
                  </a:moveTo>
                  <a:lnTo>
                    <a:pt x="64458" y="1086"/>
                  </a:lnTo>
                  <a:lnTo>
                    <a:pt x="127629" y="4296"/>
                  </a:lnTo>
                  <a:lnTo>
                    <a:pt x="189345" y="9552"/>
                  </a:lnTo>
                  <a:lnTo>
                    <a:pt x="249440" y="16777"/>
                  </a:lnTo>
                  <a:lnTo>
                    <a:pt x="307746" y="25895"/>
                  </a:lnTo>
                  <a:lnTo>
                    <a:pt x="364097" y="36830"/>
                  </a:lnTo>
                  <a:lnTo>
                    <a:pt x="418325" y="49504"/>
                  </a:lnTo>
                  <a:lnTo>
                    <a:pt x="470265" y="63840"/>
                  </a:lnTo>
                  <a:lnTo>
                    <a:pt x="519748" y="79763"/>
                  </a:lnTo>
                  <a:lnTo>
                    <a:pt x="566608" y="97196"/>
                  </a:lnTo>
                  <a:lnTo>
                    <a:pt x="610679" y="116062"/>
                  </a:lnTo>
                  <a:lnTo>
                    <a:pt x="651793" y="136284"/>
                  </a:lnTo>
                  <a:lnTo>
                    <a:pt x="689783" y="157785"/>
                  </a:lnTo>
                  <a:lnTo>
                    <a:pt x="724483" y="180490"/>
                  </a:lnTo>
                  <a:lnTo>
                    <a:pt x="755726" y="204321"/>
                  </a:lnTo>
                  <a:lnTo>
                    <a:pt x="807171" y="255056"/>
                  </a:lnTo>
                  <a:lnTo>
                    <a:pt x="842785" y="309376"/>
                  </a:lnTo>
                  <a:lnTo>
                    <a:pt x="861231" y="366670"/>
                  </a:lnTo>
                  <a:lnTo>
                    <a:pt x="863600" y="396240"/>
                  </a:lnTo>
                  <a:lnTo>
                    <a:pt x="861113" y="426498"/>
                  </a:lnTo>
                  <a:lnTo>
                    <a:pt x="841756" y="485108"/>
                  </a:lnTo>
                  <a:lnTo>
                    <a:pt x="804400" y="540615"/>
                  </a:lnTo>
                  <a:lnTo>
                    <a:pt x="750466" y="592346"/>
                  </a:lnTo>
                  <a:lnTo>
                    <a:pt x="717726" y="616586"/>
                  </a:lnTo>
                  <a:lnTo>
                    <a:pt x="681373" y="639629"/>
                  </a:lnTo>
                  <a:lnTo>
                    <a:pt x="641585" y="661391"/>
                  </a:lnTo>
                  <a:lnTo>
                    <a:pt x="598539" y="681789"/>
                  </a:lnTo>
                  <a:lnTo>
                    <a:pt x="552413" y="700739"/>
                  </a:lnTo>
                  <a:lnTo>
                    <a:pt x="503384" y="718156"/>
                  </a:lnTo>
                  <a:lnTo>
                    <a:pt x="451630" y="733956"/>
                  </a:lnTo>
                  <a:lnTo>
                    <a:pt x="397328" y="748055"/>
                  </a:lnTo>
                  <a:lnTo>
                    <a:pt x="340655" y="760370"/>
                  </a:lnTo>
                  <a:lnTo>
                    <a:pt x="281789" y="770815"/>
                  </a:lnTo>
                  <a:lnTo>
                    <a:pt x="220907" y="779308"/>
                  </a:lnTo>
                  <a:lnTo>
                    <a:pt x="158186" y="785763"/>
                  </a:lnTo>
                  <a:lnTo>
                    <a:pt x="93805" y="790097"/>
                  </a:lnTo>
                  <a:lnTo>
                    <a:pt x="27939" y="792226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7515" y="3667252"/>
              <a:ext cx="1945005" cy="520700"/>
            </a:xfrm>
            <a:custGeom>
              <a:avLst/>
              <a:gdLst/>
              <a:ahLst/>
              <a:cxnLst/>
              <a:rect l="l" t="t" r="r" b="b"/>
              <a:pathLst>
                <a:path w="1945004" h="520700">
                  <a:moveTo>
                    <a:pt x="1511300" y="211074"/>
                  </a:moveTo>
                  <a:lnTo>
                    <a:pt x="1944751" y="211074"/>
                  </a:lnTo>
                </a:path>
                <a:path w="1945004" h="520700">
                  <a:moveTo>
                    <a:pt x="576326" y="0"/>
                  </a:moveTo>
                  <a:lnTo>
                    <a:pt x="0" y="0"/>
                  </a:lnTo>
                </a:path>
                <a:path w="1945004" h="520700">
                  <a:moveTo>
                    <a:pt x="576326" y="520573"/>
                  </a:moveTo>
                  <a:lnTo>
                    <a:pt x="0" y="52057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12815" y="3535807"/>
              <a:ext cx="152400" cy="792480"/>
            </a:xfrm>
            <a:custGeom>
              <a:avLst/>
              <a:gdLst/>
              <a:ahLst/>
              <a:cxnLst/>
              <a:rect l="l" t="t" r="r" b="b"/>
              <a:pathLst>
                <a:path w="152400" h="792479">
                  <a:moveTo>
                    <a:pt x="0" y="0"/>
                  </a:moveTo>
                  <a:lnTo>
                    <a:pt x="48182" y="20216"/>
                  </a:lnTo>
                  <a:lnTo>
                    <a:pt x="90019" y="76508"/>
                  </a:lnTo>
                  <a:lnTo>
                    <a:pt x="107775" y="116141"/>
                  </a:lnTo>
                  <a:lnTo>
                    <a:pt x="123005" y="162342"/>
                  </a:lnTo>
                  <a:lnTo>
                    <a:pt x="135395" y="214295"/>
                  </a:lnTo>
                  <a:lnTo>
                    <a:pt x="144633" y="271182"/>
                  </a:lnTo>
                  <a:lnTo>
                    <a:pt x="150406" y="332187"/>
                  </a:lnTo>
                  <a:lnTo>
                    <a:pt x="152400" y="396493"/>
                  </a:lnTo>
                  <a:lnTo>
                    <a:pt x="150155" y="464636"/>
                  </a:lnTo>
                  <a:lnTo>
                    <a:pt x="143667" y="529107"/>
                  </a:lnTo>
                  <a:lnTo>
                    <a:pt x="133298" y="588889"/>
                  </a:lnTo>
                  <a:lnTo>
                    <a:pt x="119414" y="642964"/>
                  </a:lnTo>
                  <a:lnTo>
                    <a:pt x="102379" y="690314"/>
                  </a:lnTo>
                  <a:lnTo>
                    <a:pt x="82559" y="729920"/>
                  </a:lnTo>
                  <a:lnTo>
                    <a:pt x="36021" y="781831"/>
                  </a:lnTo>
                  <a:lnTo>
                    <a:pt x="10033" y="79209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542021" y="3653408"/>
            <a:ext cx="269875" cy="431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b="1" spc="5" dirty="0">
                <a:latin typeface="Times New Roman"/>
                <a:cs typeface="Times New Roman"/>
              </a:rPr>
              <a:t>A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78044" y="3408405"/>
            <a:ext cx="281940" cy="91821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465"/>
              </a:spcBef>
            </a:pPr>
            <a:r>
              <a:rPr sz="2400" b="1" dirty="0"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800" b="1" spc="-5" dirty="0"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007741" y="2007870"/>
            <a:ext cx="321310" cy="371475"/>
            <a:chOff x="3007741" y="2007870"/>
            <a:chExt cx="321310" cy="371475"/>
          </a:xfrm>
        </p:grpSpPr>
        <p:sp>
          <p:nvSpPr>
            <p:cNvPr id="20" name="object 20"/>
            <p:cNvSpPr/>
            <p:nvPr/>
          </p:nvSpPr>
          <p:spPr>
            <a:xfrm>
              <a:off x="3013456" y="2013584"/>
              <a:ext cx="309880" cy="360045"/>
            </a:xfrm>
            <a:custGeom>
              <a:avLst/>
              <a:gdLst/>
              <a:ahLst/>
              <a:cxnLst/>
              <a:rect l="l" t="t" r="r" b="b"/>
              <a:pathLst>
                <a:path w="309879" h="360044">
                  <a:moveTo>
                    <a:pt x="196214" y="0"/>
                  </a:moveTo>
                  <a:lnTo>
                    <a:pt x="113283" y="0"/>
                  </a:lnTo>
                  <a:lnTo>
                    <a:pt x="41401" y="48260"/>
                  </a:lnTo>
                  <a:lnTo>
                    <a:pt x="0" y="131825"/>
                  </a:lnTo>
                  <a:lnTo>
                    <a:pt x="0" y="228218"/>
                  </a:lnTo>
                  <a:lnTo>
                    <a:pt x="41401" y="311785"/>
                  </a:lnTo>
                  <a:lnTo>
                    <a:pt x="113283" y="360044"/>
                  </a:lnTo>
                  <a:lnTo>
                    <a:pt x="196214" y="360044"/>
                  </a:lnTo>
                  <a:lnTo>
                    <a:pt x="268096" y="311785"/>
                  </a:lnTo>
                  <a:lnTo>
                    <a:pt x="309498" y="228218"/>
                  </a:lnTo>
                  <a:lnTo>
                    <a:pt x="309498" y="131825"/>
                  </a:lnTo>
                  <a:lnTo>
                    <a:pt x="268096" y="48260"/>
                  </a:lnTo>
                  <a:lnTo>
                    <a:pt x="196214" y="0"/>
                  </a:lnTo>
                  <a:close/>
                </a:path>
              </a:pathLst>
            </a:custGeom>
            <a:solidFill>
              <a:srgbClr val="D162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13456" y="2013584"/>
              <a:ext cx="309880" cy="360045"/>
            </a:xfrm>
            <a:custGeom>
              <a:avLst/>
              <a:gdLst/>
              <a:ahLst/>
              <a:cxnLst/>
              <a:rect l="l" t="t" r="r" b="b"/>
              <a:pathLst>
                <a:path w="309879" h="360044">
                  <a:moveTo>
                    <a:pt x="0" y="131825"/>
                  </a:moveTo>
                  <a:lnTo>
                    <a:pt x="41401" y="48260"/>
                  </a:lnTo>
                  <a:lnTo>
                    <a:pt x="113283" y="0"/>
                  </a:lnTo>
                  <a:lnTo>
                    <a:pt x="196214" y="0"/>
                  </a:lnTo>
                  <a:lnTo>
                    <a:pt x="268096" y="48260"/>
                  </a:lnTo>
                  <a:lnTo>
                    <a:pt x="309498" y="131825"/>
                  </a:lnTo>
                  <a:lnTo>
                    <a:pt x="309498" y="228218"/>
                  </a:lnTo>
                  <a:lnTo>
                    <a:pt x="268096" y="311785"/>
                  </a:lnTo>
                  <a:lnTo>
                    <a:pt x="196214" y="360044"/>
                  </a:lnTo>
                  <a:lnTo>
                    <a:pt x="113283" y="360044"/>
                  </a:lnTo>
                  <a:lnTo>
                    <a:pt x="41401" y="311785"/>
                  </a:lnTo>
                  <a:lnTo>
                    <a:pt x="0" y="228218"/>
                  </a:lnTo>
                  <a:lnTo>
                    <a:pt x="0" y="131825"/>
                  </a:lnTo>
                  <a:close/>
                </a:path>
              </a:pathLst>
            </a:custGeom>
            <a:ln w="11428">
              <a:solidFill>
                <a:srgbClr val="994633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457200" y="1982470"/>
          <a:ext cx="8153400" cy="1125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94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99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A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24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24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758190" algn="l"/>
                        </a:tabLst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Y=A	</a:t>
                      </a:r>
                      <a:r>
                        <a:rPr sz="2700" baseline="-4629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+</a:t>
                      </a:r>
                      <a:r>
                        <a:rPr sz="2700" spc="427" baseline="-4629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24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Y=A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16248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6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482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D2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0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653618" y="589026"/>
          <a:ext cx="7591425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85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1624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2726" y="600709"/>
            <a:ext cx="7936610" cy="54231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40143" y="633221"/>
            <a:ext cx="1192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Georgia"/>
                <a:cs typeface="Georgia"/>
              </a:rPr>
              <a:t>M=</a:t>
            </a:r>
            <a:r>
              <a:rPr sz="1200" spc="-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FF0000"/>
                </a:solidFill>
                <a:latin typeface="Georgia"/>
                <a:cs typeface="Georgia"/>
              </a:rPr>
              <a:t>1</a:t>
            </a:r>
            <a:r>
              <a:rPr sz="1200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Georgia"/>
                <a:cs typeface="Georgia"/>
              </a:rPr>
              <a:t>Subtraction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40143" y="5114925"/>
            <a:ext cx="1022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0000"/>
                </a:solidFill>
                <a:latin typeface="Georgia"/>
                <a:cs typeface="Georgia"/>
              </a:rPr>
              <a:t>M=</a:t>
            </a:r>
            <a:r>
              <a:rPr sz="1200" spc="-4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FF0000"/>
                </a:solidFill>
                <a:latin typeface="Georgia"/>
                <a:cs typeface="Georgia"/>
              </a:rPr>
              <a:t>0</a:t>
            </a:r>
            <a:r>
              <a:rPr sz="1200" spc="-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Georgia"/>
                <a:cs typeface="Georgia"/>
              </a:rPr>
              <a:t>Addition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25" y="0"/>
            <a:ext cx="9153525" cy="6858000"/>
            <a:chOff x="-9525" y="0"/>
            <a:chExt cx="91535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30450"/>
              <a:ext cx="8991600" cy="22415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2330450"/>
              <a:ext cx="8991600" cy="2241550"/>
            </a:xfrm>
            <a:custGeom>
              <a:avLst/>
              <a:gdLst/>
              <a:ahLst/>
              <a:cxnLst/>
              <a:rect l="l" t="t" r="r" b="b"/>
              <a:pathLst>
                <a:path w="8991600" h="2241550">
                  <a:moveTo>
                    <a:pt x="0" y="2241550"/>
                  </a:moveTo>
                  <a:lnTo>
                    <a:pt x="8991600" y="2241550"/>
                  </a:lnTo>
                  <a:lnTo>
                    <a:pt x="8991600" y="0"/>
                  </a:lnTo>
                  <a:lnTo>
                    <a:pt x="0" y="0"/>
                  </a:lnTo>
                  <a:lnTo>
                    <a:pt x="0" y="2241550"/>
                  </a:lnTo>
                  <a:close/>
                </a:path>
              </a:pathLst>
            </a:custGeom>
            <a:ln w="19050">
              <a:solidFill>
                <a:srgbClr val="636B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912" y="404710"/>
              <a:ext cx="8181975" cy="585797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25" y="0"/>
            <a:ext cx="9153525" cy="6858000"/>
            <a:chOff x="-9525" y="0"/>
            <a:chExt cx="91535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30450"/>
              <a:ext cx="8991600" cy="22415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2330450"/>
              <a:ext cx="8991600" cy="2241550"/>
            </a:xfrm>
            <a:custGeom>
              <a:avLst/>
              <a:gdLst/>
              <a:ahLst/>
              <a:cxnLst/>
              <a:rect l="l" t="t" r="r" b="b"/>
              <a:pathLst>
                <a:path w="8991600" h="2241550">
                  <a:moveTo>
                    <a:pt x="0" y="2241550"/>
                  </a:moveTo>
                  <a:lnTo>
                    <a:pt x="8991600" y="2241550"/>
                  </a:lnTo>
                  <a:lnTo>
                    <a:pt x="8991600" y="0"/>
                  </a:lnTo>
                  <a:lnTo>
                    <a:pt x="0" y="0"/>
                  </a:lnTo>
                  <a:lnTo>
                    <a:pt x="0" y="2241550"/>
                  </a:lnTo>
                  <a:close/>
                </a:path>
              </a:pathLst>
            </a:custGeom>
            <a:ln w="19050">
              <a:solidFill>
                <a:srgbClr val="636B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912" y="404660"/>
              <a:ext cx="8181975" cy="601560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25" y="0"/>
            <a:ext cx="9153525" cy="6858000"/>
            <a:chOff x="-9525" y="0"/>
            <a:chExt cx="91535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30450"/>
              <a:ext cx="8991600" cy="22415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2330450"/>
              <a:ext cx="8991600" cy="2241550"/>
            </a:xfrm>
            <a:custGeom>
              <a:avLst/>
              <a:gdLst/>
              <a:ahLst/>
              <a:cxnLst/>
              <a:rect l="l" t="t" r="r" b="b"/>
              <a:pathLst>
                <a:path w="8991600" h="2241550">
                  <a:moveTo>
                    <a:pt x="0" y="2241550"/>
                  </a:moveTo>
                  <a:lnTo>
                    <a:pt x="8991600" y="2241550"/>
                  </a:lnTo>
                  <a:lnTo>
                    <a:pt x="8991600" y="0"/>
                  </a:lnTo>
                  <a:lnTo>
                    <a:pt x="0" y="0"/>
                  </a:lnTo>
                  <a:lnTo>
                    <a:pt x="0" y="2241550"/>
                  </a:lnTo>
                  <a:close/>
                </a:path>
              </a:pathLst>
            </a:custGeom>
            <a:ln w="19050">
              <a:solidFill>
                <a:srgbClr val="636B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912" y="442912"/>
              <a:ext cx="8181975" cy="600975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42965" y="3204082"/>
              <a:ext cx="864235" cy="323850"/>
            </a:xfrm>
            <a:custGeom>
              <a:avLst/>
              <a:gdLst/>
              <a:ahLst/>
              <a:cxnLst/>
              <a:rect l="l" t="t" r="r" b="b"/>
              <a:pathLst>
                <a:path w="864235" h="323850">
                  <a:moveTo>
                    <a:pt x="0" y="53847"/>
                  </a:moveTo>
                  <a:lnTo>
                    <a:pt x="4234" y="32896"/>
                  </a:lnTo>
                  <a:lnTo>
                    <a:pt x="15779" y="15779"/>
                  </a:lnTo>
                  <a:lnTo>
                    <a:pt x="32896" y="4234"/>
                  </a:lnTo>
                  <a:lnTo>
                    <a:pt x="53848" y="0"/>
                  </a:lnTo>
                  <a:lnTo>
                    <a:pt x="810133" y="0"/>
                  </a:lnTo>
                  <a:lnTo>
                    <a:pt x="831103" y="4234"/>
                  </a:lnTo>
                  <a:lnTo>
                    <a:pt x="848264" y="15779"/>
                  </a:lnTo>
                  <a:lnTo>
                    <a:pt x="859853" y="32896"/>
                  </a:lnTo>
                  <a:lnTo>
                    <a:pt x="864108" y="53847"/>
                  </a:lnTo>
                  <a:lnTo>
                    <a:pt x="864108" y="269747"/>
                  </a:lnTo>
                  <a:lnTo>
                    <a:pt x="859853" y="290699"/>
                  </a:lnTo>
                  <a:lnTo>
                    <a:pt x="848264" y="307816"/>
                  </a:lnTo>
                  <a:lnTo>
                    <a:pt x="831103" y="319361"/>
                  </a:lnTo>
                  <a:lnTo>
                    <a:pt x="810133" y="323595"/>
                  </a:lnTo>
                  <a:lnTo>
                    <a:pt x="53848" y="323595"/>
                  </a:lnTo>
                  <a:lnTo>
                    <a:pt x="32896" y="319361"/>
                  </a:lnTo>
                  <a:lnTo>
                    <a:pt x="15779" y="307816"/>
                  </a:lnTo>
                  <a:lnTo>
                    <a:pt x="4234" y="290699"/>
                  </a:lnTo>
                  <a:lnTo>
                    <a:pt x="0" y="269747"/>
                  </a:lnTo>
                  <a:lnTo>
                    <a:pt x="0" y="5384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907667" y="3202432"/>
            <a:ext cx="864235" cy="323850"/>
          </a:xfrm>
          <a:custGeom>
            <a:avLst/>
            <a:gdLst/>
            <a:ahLst/>
            <a:cxnLst/>
            <a:rect l="l" t="t" r="r" b="b"/>
            <a:pathLst>
              <a:path w="864235" h="323850">
                <a:moveTo>
                  <a:pt x="0" y="53975"/>
                </a:moveTo>
                <a:lnTo>
                  <a:pt x="4236" y="32950"/>
                </a:lnTo>
                <a:lnTo>
                  <a:pt x="15795" y="15795"/>
                </a:lnTo>
                <a:lnTo>
                  <a:pt x="32950" y="4236"/>
                </a:lnTo>
                <a:lnTo>
                  <a:pt x="53975" y="0"/>
                </a:lnTo>
                <a:lnTo>
                  <a:pt x="810132" y="0"/>
                </a:lnTo>
                <a:lnTo>
                  <a:pt x="831157" y="4236"/>
                </a:lnTo>
                <a:lnTo>
                  <a:pt x="848312" y="15795"/>
                </a:lnTo>
                <a:lnTo>
                  <a:pt x="859871" y="32950"/>
                </a:lnTo>
                <a:lnTo>
                  <a:pt x="864107" y="53975"/>
                </a:lnTo>
                <a:lnTo>
                  <a:pt x="864107" y="269747"/>
                </a:lnTo>
                <a:lnTo>
                  <a:pt x="859871" y="290718"/>
                </a:lnTo>
                <a:lnTo>
                  <a:pt x="848312" y="307879"/>
                </a:lnTo>
                <a:lnTo>
                  <a:pt x="831157" y="319468"/>
                </a:lnTo>
                <a:lnTo>
                  <a:pt x="810132" y="323722"/>
                </a:lnTo>
                <a:lnTo>
                  <a:pt x="53975" y="323722"/>
                </a:lnTo>
                <a:lnTo>
                  <a:pt x="32950" y="319468"/>
                </a:lnTo>
                <a:lnTo>
                  <a:pt x="15795" y="307879"/>
                </a:lnTo>
                <a:lnTo>
                  <a:pt x="4236" y="290718"/>
                </a:lnTo>
                <a:lnTo>
                  <a:pt x="0" y="269747"/>
                </a:lnTo>
                <a:lnTo>
                  <a:pt x="0" y="53975"/>
                </a:lnTo>
                <a:close/>
              </a:path>
            </a:pathLst>
          </a:custGeom>
          <a:ln w="381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6059" y="4693665"/>
            <a:ext cx="1429385" cy="323850"/>
          </a:xfrm>
          <a:custGeom>
            <a:avLst/>
            <a:gdLst/>
            <a:ahLst/>
            <a:cxnLst/>
            <a:rect l="l" t="t" r="r" b="b"/>
            <a:pathLst>
              <a:path w="1429385" h="323850">
                <a:moveTo>
                  <a:pt x="0" y="53847"/>
                </a:moveTo>
                <a:lnTo>
                  <a:pt x="4234" y="32896"/>
                </a:lnTo>
                <a:lnTo>
                  <a:pt x="15779" y="15779"/>
                </a:lnTo>
                <a:lnTo>
                  <a:pt x="32896" y="4234"/>
                </a:lnTo>
                <a:lnTo>
                  <a:pt x="53848" y="0"/>
                </a:lnTo>
                <a:lnTo>
                  <a:pt x="1375155" y="0"/>
                </a:lnTo>
                <a:lnTo>
                  <a:pt x="1396107" y="4234"/>
                </a:lnTo>
                <a:lnTo>
                  <a:pt x="1413224" y="15779"/>
                </a:lnTo>
                <a:lnTo>
                  <a:pt x="1424769" y="32896"/>
                </a:lnTo>
                <a:lnTo>
                  <a:pt x="1429003" y="53847"/>
                </a:lnTo>
                <a:lnTo>
                  <a:pt x="1429003" y="269747"/>
                </a:lnTo>
                <a:lnTo>
                  <a:pt x="1424769" y="290699"/>
                </a:lnTo>
                <a:lnTo>
                  <a:pt x="1413224" y="307816"/>
                </a:lnTo>
                <a:lnTo>
                  <a:pt x="1396107" y="319361"/>
                </a:lnTo>
                <a:lnTo>
                  <a:pt x="1375155" y="323595"/>
                </a:lnTo>
                <a:lnTo>
                  <a:pt x="53848" y="323595"/>
                </a:lnTo>
                <a:lnTo>
                  <a:pt x="32896" y="319361"/>
                </a:lnTo>
                <a:lnTo>
                  <a:pt x="15779" y="307816"/>
                </a:lnTo>
                <a:lnTo>
                  <a:pt x="4234" y="290699"/>
                </a:lnTo>
                <a:lnTo>
                  <a:pt x="0" y="269747"/>
                </a:lnTo>
                <a:lnTo>
                  <a:pt x="0" y="53847"/>
                </a:lnTo>
                <a:close/>
              </a:path>
            </a:pathLst>
          </a:custGeom>
          <a:ln w="381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0681" y="4688332"/>
            <a:ext cx="1429385" cy="323850"/>
          </a:xfrm>
          <a:custGeom>
            <a:avLst/>
            <a:gdLst/>
            <a:ahLst/>
            <a:cxnLst/>
            <a:rect l="l" t="t" r="r" b="b"/>
            <a:pathLst>
              <a:path w="1429385" h="323850">
                <a:moveTo>
                  <a:pt x="0" y="53975"/>
                </a:moveTo>
                <a:lnTo>
                  <a:pt x="4239" y="32950"/>
                </a:lnTo>
                <a:lnTo>
                  <a:pt x="15801" y="15795"/>
                </a:lnTo>
                <a:lnTo>
                  <a:pt x="32950" y="4236"/>
                </a:lnTo>
                <a:lnTo>
                  <a:pt x="53949" y="0"/>
                </a:lnTo>
                <a:lnTo>
                  <a:pt x="1375206" y="0"/>
                </a:lnTo>
                <a:lnTo>
                  <a:pt x="1396157" y="4236"/>
                </a:lnTo>
                <a:lnTo>
                  <a:pt x="1413275" y="15795"/>
                </a:lnTo>
                <a:lnTo>
                  <a:pt x="1424820" y="32950"/>
                </a:lnTo>
                <a:lnTo>
                  <a:pt x="1429054" y="53975"/>
                </a:lnTo>
                <a:lnTo>
                  <a:pt x="1429054" y="269748"/>
                </a:lnTo>
                <a:lnTo>
                  <a:pt x="1424820" y="290772"/>
                </a:lnTo>
                <a:lnTo>
                  <a:pt x="1413275" y="307927"/>
                </a:lnTo>
                <a:lnTo>
                  <a:pt x="1396157" y="319486"/>
                </a:lnTo>
                <a:lnTo>
                  <a:pt x="1375206" y="323723"/>
                </a:lnTo>
                <a:lnTo>
                  <a:pt x="53949" y="323723"/>
                </a:lnTo>
                <a:lnTo>
                  <a:pt x="32950" y="319486"/>
                </a:lnTo>
                <a:lnTo>
                  <a:pt x="15801" y="307927"/>
                </a:lnTo>
                <a:lnTo>
                  <a:pt x="4239" y="290772"/>
                </a:lnTo>
                <a:lnTo>
                  <a:pt x="0" y="269748"/>
                </a:lnTo>
                <a:lnTo>
                  <a:pt x="0" y="53975"/>
                </a:lnTo>
                <a:close/>
              </a:path>
            </a:pathLst>
          </a:custGeom>
          <a:ln w="3809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25" y="0"/>
            <a:ext cx="9153525" cy="6858000"/>
            <a:chOff x="-9525" y="0"/>
            <a:chExt cx="91535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30450"/>
              <a:ext cx="8991600" cy="22415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2330450"/>
              <a:ext cx="8991600" cy="2241550"/>
            </a:xfrm>
            <a:custGeom>
              <a:avLst/>
              <a:gdLst/>
              <a:ahLst/>
              <a:cxnLst/>
              <a:rect l="l" t="t" r="r" b="b"/>
              <a:pathLst>
                <a:path w="8991600" h="2241550">
                  <a:moveTo>
                    <a:pt x="0" y="2241550"/>
                  </a:moveTo>
                  <a:lnTo>
                    <a:pt x="8991600" y="2241550"/>
                  </a:lnTo>
                  <a:lnTo>
                    <a:pt x="8991600" y="0"/>
                  </a:lnTo>
                  <a:lnTo>
                    <a:pt x="0" y="0"/>
                  </a:lnTo>
                  <a:lnTo>
                    <a:pt x="0" y="2241550"/>
                  </a:lnTo>
                  <a:close/>
                </a:path>
              </a:pathLst>
            </a:custGeom>
            <a:ln w="19050">
              <a:solidFill>
                <a:srgbClr val="636B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912" y="442912"/>
              <a:ext cx="8181975" cy="581977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25" y="0"/>
            <a:ext cx="9153525" cy="6858000"/>
            <a:chOff x="-9525" y="0"/>
            <a:chExt cx="91535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30450"/>
              <a:ext cx="8991600" cy="22415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2330450"/>
              <a:ext cx="8991600" cy="2241550"/>
            </a:xfrm>
            <a:custGeom>
              <a:avLst/>
              <a:gdLst/>
              <a:ahLst/>
              <a:cxnLst/>
              <a:rect l="l" t="t" r="r" b="b"/>
              <a:pathLst>
                <a:path w="8991600" h="2241550">
                  <a:moveTo>
                    <a:pt x="0" y="2241550"/>
                  </a:moveTo>
                  <a:lnTo>
                    <a:pt x="8991600" y="2241550"/>
                  </a:lnTo>
                  <a:lnTo>
                    <a:pt x="8991600" y="0"/>
                  </a:lnTo>
                  <a:lnTo>
                    <a:pt x="0" y="0"/>
                  </a:lnTo>
                  <a:lnTo>
                    <a:pt x="0" y="2241550"/>
                  </a:lnTo>
                  <a:close/>
                </a:path>
              </a:pathLst>
            </a:custGeom>
            <a:ln w="19050">
              <a:solidFill>
                <a:srgbClr val="636B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912" y="442912"/>
              <a:ext cx="8194916" cy="5819775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37" y="548678"/>
            <a:ext cx="8208899" cy="57671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46" y="404710"/>
            <a:ext cx="8014970" cy="59046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131" y="476669"/>
            <a:ext cx="8047608" cy="57671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7537" y="476694"/>
            <a:ext cx="8100059" cy="5658485"/>
            <a:chOff x="467537" y="476694"/>
            <a:chExt cx="8100059" cy="56584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537" y="476694"/>
              <a:ext cx="8100059" cy="565835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99001" y="3404615"/>
              <a:ext cx="2233295" cy="1442720"/>
            </a:xfrm>
            <a:custGeom>
              <a:avLst/>
              <a:gdLst/>
              <a:ahLst/>
              <a:cxnLst/>
              <a:rect l="l" t="t" r="r" b="b"/>
              <a:pathLst>
                <a:path w="2233295" h="1442720">
                  <a:moveTo>
                    <a:pt x="1888998" y="1290193"/>
                  </a:moveTo>
                  <a:lnTo>
                    <a:pt x="1897775" y="1243536"/>
                  </a:lnTo>
                  <a:lnTo>
                    <a:pt x="1922213" y="1203024"/>
                  </a:lnTo>
                  <a:lnTo>
                    <a:pt x="1959470" y="1171083"/>
                  </a:lnTo>
                  <a:lnTo>
                    <a:pt x="2006707" y="1150139"/>
                  </a:lnTo>
                  <a:lnTo>
                    <a:pt x="2061083" y="1142619"/>
                  </a:lnTo>
                  <a:lnTo>
                    <a:pt x="2115520" y="1150139"/>
                  </a:lnTo>
                  <a:lnTo>
                    <a:pt x="2162794" y="1171083"/>
                  </a:lnTo>
                  <a:lnTo>
                    <a:pt x="2200071" y="1203024"/>
                  </a:lnTo>
                  <a:lnTo>
                    <a:pt x="2224516" y="1243536"/>
                  </a:lnTo>
                  <a:lnTo>
                    <a:pt x="2233295" y="1290193"/>
                  </a:lnTo>
                  <a:lnTo>
                    <a:pt x="2224516" y="1336800"/>
                  </a:lnTo>
                  <a:lnTo>
                    <a:pt x="2200071" y="1377306"/>
                  </a:lnTo>
                  <a:lnTo>
                    <a:pt x="2162794" y="1409266"/>
                  </a:lnTo>
                  <a:lnTo>
                    <a:pt x="2115520" y="1430234"/>
                  </a:lnTo>
                  <a:lnTo>
                    <a:pt x="2061083" y="1437767"/>
                  </a:lnTo>
                  <a:lnTo>
                    <a:pt x="2006707" y="1430234"/>
                  </a:lnTo>
                  <a:lnTo>
                    <a:pt x="1959470" y="1409266"/>
                  </a:lnTo>
                  <a:lnTo>
                    <a:pt x="1922213" y="1377306"/>
                  </a:lnTo>
                  <a:lnTo>
                    <a:pt x="1897775" y="1336800"/>
                  </a:lnTo>
                  <a:lnTo>
                    <a:pt x="1888998" y="1290193"/>
                  </a:lnTo>
                  <a:close/>
                </a:path>
                <a:path w="2233295" h="1442720">
                  <a:moveTo>
                    <a:pt x="1233043" y="171958"/>
                  </a:moveTo>
                  <a:lnTo>
                    <a:pt x="1241820" y="125301"/>
                  </a:lnTo>
                  <a:lnTo>
                    <a:pt x="1266258" y="84789"/>
                  </a:lnTo>
                  <a:lnTo>
                    <a:pt x="1303515" y="52848"/>
                  </a:lnTo>
                  <a:lnTo>
                    <a:pt x="1350752" y="31904"/>
                  </a:lnTo>
                  <a:lnTo>
                    <a:pt x="1405127" y="24384"/>
                  </a:lnTo>
                  <a:lnTo>
                    <a:pt x="1459565" y="31904"/>
                  </a:lnTo>
                  <a:lnTo>
                    <a:pt x="1506839" y="52848"/>
                  </a:lnTo>
                  <a:lnTo>
                    <a:pt x="1544116" y="84789"/>
                  </a:lnTo>
                  <a:lnTo>
                    <a:pt x="1568561" y="125301"/>
                  </a:lnTo>
                  <a:lnTo>
                    <a:pt x="1577339" y="171958"/>
                  </a:lnTo>
                  <a:lnTo>
                    <a:pt x="1568561" y="218565"/>
                  </a:lnTo>
                  <a:lnTo>
                    <a:pt x="1544116" y="259071"/>
                  </a:lnTo>
                  <a:lnTo>
                    <a:pt x="1506839" y="291031"/>
                  </a:lnTo>
                  <a:lnTo>
                    <a:pt x="1459565" y="311999"/>
                  </a:lnTo>
                  <a:lnTo>
                    <a:pt x="1405127" y="319532"/>
                  </a:lnTo>
                  <a:lnTo>
                    <a:pt x="1350752" y="311999"/>
                  </a:lnTo>
                  <a:lnTo>
                    <a:pt x="1303515" y="291031"/>
                  </a:lnTo>
                  <a:lnTo>
                    <a:pt x="1266258" y="259071"/>
                  </a:lnTo>
                  <a:lnTo>
                    <a:pt x="1241820" y="218565"/>
                  </a:lnTo>
                  <a:lnTo>
                    <a:pt x="1233043" y="171958"/>
                  </a:lnTo>
                  <a:close/>
                </a:path>
                <a:path w="2233295" h="1442720">
                  <a:moveTo>
                    <a:pt x="1233043" y="1295019"/>
                  </a:moveTo>
                  <a:lnTo>
                    <a:pt x="1241820" y="1248362"/>
                  </a:lnTo>
                  <a:lnTo>
                    <a:pt x="1266258" y="1207850"/>
                  </a:lnTo>
                  <a:lnTo>
                    <a:pt x="1303515" y="1175909"/>
                  </a:lnTo>
                  <a:lnTo>
                    <a:pt x="1350752" y="1154965"/>
                  </a:lnTo>
                  <a:lnTo>
                    <a:pt x="1405127" y="1147445"/>
                  </a:lnTo>
                  <a:lnTo>
                    <a:pt x="1459565" y="1154965"/>
                  </a:lnTo>
                  <a:lnTo>
                    <a:pt x="1506839" y="1175909"/>
                  </a:lnTo>
                  <a:lnTo>
                    <a:pt x="1544116" y="1207850"/>
                  </a:lnTo>
                  <a:lnTo>
                    <a:pt x="1568561" y="1248362"/>
                  </a:lnTo>
                  <a:lnTo>
                    <a:pt x="1577339" y="1295019"/>
                  </a:lnTo>
                  <a:lnTo>
                    <a:pt x="1568561" y="1341675"/>
                  </a:lnTo>
                  <a:lnTo>
                    <a:pt x="1544116" y="1382187"/>
                  </a:lnTo>
                  <a:lnTo>
                    <a:pt x="1506839" y="1414128"/>
                  </a:lnTo>
                  <a:lnTo>
                    <a:pt x="1459565" y="1435072"/>
                  </a:lnTo>
                  <a:lnTo>
                    <a:pt x="1405127" y="1442593"/>
                  </a:lnTo>
                  <a:lnTo>
                    <a:pt x="1350752" y="1435072"/>
                  </a:lnTo>
                  <a:lnTo>
                    <a:pt x="1303515" y="1414128"/>
                  </a:lnTo>
                  <a:lnTo>
                    <a:pt x="1266258" y="1382187"/>
                  </a:lnTo>
                  <a:lnTo>
                    <a:pt x="1241820" y="1341675"/>
                  </a:lnTo>
                  <a:lnTo>
                    <a:pt x="1233043" y="1295019"/>
                  </a:lnTo>
                  <a:close/>
                </a:path>
                <a:path w="2233295" h="1442720">
                  <a:moveTo>
                    <a:pt x="583438" y="171958"/>
                  </a:moveTo>
                  <a:lnTo>
                    <a:pt x="592203" y="125301"/>
                  </a:lnTo>
                  <a:lnTo>
                    <a:pt x="616616" y="84789"/>
                  </a:lnTo>
                  <a:lnTo>
                    <a:pt x="653855" y="52848"/>
                  </a:lnTo>
                  <a:lnTo>
                    <a:pt x="701098" y="31904"/>
                  </a:lnTo>
                  <a:lnTo>
                    <a:pt x="755523" y="24384"/>
                  </a:lnTo>
                  <a:lnTo>
                    <a:pt x="809947" y="31904"/>
                  </a:lnTo>
                  <a:lnTo>
                    <a:pt x="857190" y="52848"/>
                  </a:lnTo>
                  <a:lnTo>
                    <a:pt x="894429" y="84789"/>
                  </a:lnTo>
                  <a:lnTo>
                    <a:pt x="918842" y="125301"/>
                  </a:lnTo>
                  <a:lnTo>
                    <a:pt x="927608" y="171958"/>
                  </a:lnTo>
                  <a:lnTo>
                    <a:pt x="918842" y="218565"/>
                  </a:lnTo>
                  <a:lnTo>
                    <a:pt x="894429" y="259071"/>
                  </a:lnTo>
                  <a:lnTo>
                    <a:pt x="857190" y="291031"/>
                  </a:lnTo>
                  <a:lnTo>
                    <a:pt x="809947" y="311999"/>
                  </a:lnTo>
                  <a:lnTo>
                    <a:pt x="755523" y="319532"/>
                  </a:lnTo>
                  <a:lnTo>
                    <a:pt x="701098" y="311999"/>
                  </a:lnTo>
                  <a:lnTo>
                    <a:pt x="653855" y="291031"/>
                  </a:lnTo>
                  <a:lnTo>
                    <a:pt x="616616" y="259071"/>
                  </a:lnTo>
                  <a:lnTo>
                    <a:pt x="592203" y="218565"/>
                  </a:lnTo>
                  <a:lnTo>
                    <a:pt x="583438" y="171958"/>
                  </a:lnTo>
                  <a:close/>
                </a:path>
                <a:path w="2233295" h="1442720">
                  <a:moveTo>
                    <a:pt x="598297" y="1295019"/>
                  </a:moveTo>
                  <a:lnTo>
                    <a:pt x="607075" y="1248362"/>
                  </a:lnTo>
                  <a:lnTo>
                    <a:pt x="631520" y="1207850"/>
                  </a:lnTo>
                  <a:lnTo>
                    <a:pt x="668797" y="1175909"/>
                  </a:lnTo>
                  <a:lnTo>
                    <a:pt x="716071" y="1154965"/>
                  </a:lnTo>
                  <a:lnTo>
                    <a:pt x="770509" y="1147445"/>
                  </a:lnTo>
                  <a:lnTo>
                    <a:pt x="824884" y="1154965"/>
                  </a:lnTo>
                  <a:lnTo>
                    <a:pt x="872121" y="1175909"/>
                  </a:lnTo>
                  <a:lnTo>
                    <a:pt x="909378" y="1207850"/>
                  </a:lnTo>
                  <a:lnTo>
                    <a:pt x="933816" y="1248362"/>
                  </a:lnTo>
                  <a:lnTo>
                    <a:pt x="942594" y="1295019"/>
                  </a:lnTo>
                  <a:lnTo>
                    <a:pt x="933816" y="1341675"/>
                  </a:lnTo>
                  <a:lnTo>
                    <a:pt x="909378" y="1382187"/>
                  </a:lnTo>
                  <a:lnTo>
                    <a:pt x="872121" y="1414128"/>
                  </a:lnTo>
                  <a:lnTo>
                    <a:pt x="824884" y="1435072"/>
                  </a:lnTo>
                  <a:lnTo>
                    <a:pt x="770509" y="1442593"/>
                  </a:lnTo>
                  <a:lnTo>
                    <a:pt x="716071" y="1435072"/>
                  </a:lnTo>
                  <a:lnTo>
                    <a:pt x="668797" y="1414128"/>
                  </a:lnTo>
                  <a:lnTo>
                    <a:pt x="631520" y="1382187"/>
                  </a:lnTo>
                  <a:lnTo>
                    <a:pt x="607075" y="1341675"/>
                  </a:lnTo>
                  <a:lnTo>
                    <a:pt x="598297" y="1295019"/>
                  </a:lnTo>
                  <a:close/>
                </a:path>
                <a:path w="2233295" h="1442720">
                  <a:moveTo>
                    <a:pt x="0" y="147574"/>
                  </a:moveTo>
                  <a:lnTo>
                    <a:pt x="8777" y="100917"/>
                  </a:lnTo>
                  <a:lnTo>
                    <a:pt x="33215" y="60405"/>
                  </a:lnTo>
                  <a:lnTo>
                    <a:pt x="70472" y="28464"/>
                  </a:lnTo>
                  <a:lnTo>
                    <a:pt x="117709" y="7520"/>
                  </a:lnTo>
                  <a:lnTo>
                    <a:pt x="172085" y="0"/>
                  </a:lnTo>
                  <a:lnTo>
                    <a:pt x="226522" y="7520"/>
                  </a:lnTo>
                  <a:lnTo>
                    <a:pt x="273796" y="28464"/>
                  </a:lnTo>
                  <a:lnTo>
                    <a:pt x="311073" y="60405"/>
                  </a:lnTo>
                  <a:lnTo>
                    <a:pt x="335518" y="100917"/>
                  </a:lnTo>
                  <a:lnTo>
                    <a:pt x="344297" y="147574"/>
                  </a:lnTo>
                  <a:lnTo>
                    <a:pt x="335518" y="194230"/>
                  </a:lnTo>
                  <a:lnTo>
                    <a:pt x="311073" y="234742"/>
                  </a:lnTo>
                  <a:lnTo>
                    <a:pt x="273796" y="266683"/>
                  </a:lnTo>
                  <a:lnTo>
                    <a:pt x="226522" y="287627"/>
                  </a:lnTo>
                  <a:lnTo>
                    <a:pt x="172085" y="295148"/>
                  </a:lnTo>
                  <a:lnTo>
                    <a:pt x="117709" y="287627"/>
                  </a:lnTo>
                  <a:lnTo>
                    <a:pt x="70472" y="266683"/>
                  </a:lnTo>
                  <a:lnTo>
                    <a:pt x="33215" y="234742"/>
                  </a:lnTo>
                  <a:lnTo>
                    <a:pt x="8777" y="194230"/>
                  </a:lnTo>
                  <a:lnTo>
                    <a:pt x="0" y="147574"/>
                  </a:lnTo>
                  <a:close/>
                </a:path>
              </a:pathLst>
            </a:custGeom>
            <a:ln w="11428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46" y="476669"/>
            <a:ext cx="8064881" cy="57671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Excess-3</a:t>
            </a:r>
            <a:r>
              <a:rPr spc="25" dirty="0"/>
              <a:t> </a:t>
            </a:r>
            <a:r>
              <a:rPr spc="-10" dirty="0"/>
              <a:t>Adder</a:t>
            </a:r>
            <a:r>
              <a:rPr spc="15" dirty="0"/>
              <a:t> </a:t>
            </a:r>
            <a:r>
              <a:rPr spc="-10" dirty="0"/>
              <a:t>Circuit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999490"/>
            <a:ext cx="7838440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To</a:t>
            </a:r>
            <a:r>
              <a:rPr sz="2400" spc="13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perform</a:t>
            </a:r>
            <a:r>
              <a:rPr sz="2400" spc="15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Excess-3</a:t>
            </a:r>
            <a:r>
              <a:rPr sz="2400" spc="1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addition,</a:t>
            </a:r>
            <a:r>
              <a:rPr sz="2400" spc="14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add</a:t>
            </a:r>
            <a:r>
              <a:rPr sz="2400" spc="13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two</a:t>
            </a:r>
            <a:r>
              <a:rPr sz="2400" spc="13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XS-3</a:t>
            </a:r>
            <a:r>
              <a:rPr sz="2400" spc="1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code</a:t>
            </a:r>
            <a:r>
              <a:rPr sz="2400" spc="14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groups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Georgia"/>
                <a:cs typeface="Georgia"/>
              </a:rPr>
              <a:t>:</a:t>
            </a:r>
            <a:endParaRPr sz="2400">
              <a:latin typeface="Georgia"/>
              <a:cs typeface="Georgia"/>
            </a:endParaRPr>
          </a:p>
          <a:p>
            <a:pPr marL="12700" marR="9525">
              <a:lnSpc>
                <a:spcPct val="100000"/>
              </a:lnSpc>
              <a:buSzPct val="95833"/>
              <a:buAutoNum type="arabicParenR"/>
              <a:tabLst>
                <a:tab pos="259079" algn="l"/>
              </a:tabLst>
            </a:pP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If</a:t>
            </a:r>
            <a:r>
              <a:rPr sz="2400" spc="3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carry=1,</a:t>
            </a:r>
            <a:r>
              <a:rPr sz="2400" spc="3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add</a:t>
            </a:r>
            <a:r>
              <a:rPr sz="2400" spc="3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0011</a:t>
            </a:r>
            <a:r>
              <a:rPr sz="2400" spc="3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(3)</a:t>
            </a:r>
            <a:r>
              <a:rPr sz="2400" spc="3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to</a:t>
            </a:r>
            <a:r>
              <a:rPr sz="2400" spc="3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the</a:t>
            </a:r>
            <a:r>
              <a:rPr sz="2400" spc="36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sum</a:t>
            </a:r>
            <a:r>
              <a:rPr sz="2400" spc="3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of</a:t>
            </a:r>
            <a:r>
              <a:rPr sz="2400" spc="3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Georgia"/>
                <a:cs typeface="Georgia"/>
              </a:rPr>
              <a:t>those</a:t>
            </a:r>
            <a:r>
              <a:rPr sz="2400" spc="3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two</a:t>
            </a:r>
            <a:r>
              <a:rPr sz="2400" spc="3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code </a:t>
            </a:r>
            <a:r>
              <a:rPr sz="2400" spc="-5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groups</a:t>
            </a:r>
            <a:endParaRPr sz="24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buSzPct val="95833"/>
              <a:buAutoNum type="arabicParenR"/>
              <a:tabLst>
                <a:tab pos="298450" algn="l"/>
                <a:tab pos="710565" algn="l"/>
                <a:tab pos="2063750" algn="l"/>
                <a:tab pos="3364229" algn="l"/>
                <a:tab pos="4196080" algn="l"/>
                <a:tab pos="4871720" algn="l"/>
                <a:tab pos="5468620" algn="l"/>
                <a:tab pos="6167120" algn="l"/>
                <a:tab pos="6943090" algn="l"/>
                <a:tab pos="7553959" algn="l"/>
              </a:tabLst>
            </a:pP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If	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carry</a:t>
            </a:r>
            <a:r>
              <a:rPr sz="2400" spc="5" dirty="0">
                <a:solidFill>
                  <a:srgbClr val="FF0000"/>
                </a:solidFill>
                <a:latin typeface="Georgia"/>
                <a:cs typeface="Georgia"/>
              </a:rPr>
              <a:t>=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0,	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subtrac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t	0011	(</a:t>
            </a:r>
            <a:r>
              <a:rPr sz="2400" spc="5" dirty="0">
                <a:solidFill>
                  <a:srgbClr val="FF0000"/>
                </a:solidFill>
                <a:latin typeface="Georgia"/>
                <a:cs typeface="Georgia"/>
              </a:rPr>
              <a:t>3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),	i.e,	add	1101	</a:t>
            </a:r>
            <a:r>
              <a:rPr sz="2400" spc="10" dirty="0">
                <a:solidFill>
                  <a:srgbClr val="FF0000"/>
                </a:solidFill>
                <a:latin typeface="Georgia"/>
                <a:cs typeface="Georgia"/>
              </a:rPr>
              <a:t>(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13	in 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decimal)</a:t>
            </a:r>
            <a:r>
              <a:rPr sz="2400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to the sum</a:t>
            </a:r>
            <a:r>
              <a:rPr sz="2400" spc="-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of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 those</a:t>
            </a:r>
            <a:r>
              <a:rPr sz="2400" spc="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two</a:t>
            </a:r>
            <a:r>
              <a:rPr sz="2400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code</a:t>
            </a:r>
            <a:r>
              <a:rPr sz="2400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groups.</a:t>
            </a:r>
            <a:endParaRPr sz="2400">
              <a:latin typeface="Georgia"/>
              <a:cs typeface="Georgia"/>
            </a:endParaRPr>
          </a:p>
          <a:p>
            <a:pPr marL="12700" marR="8890">
              <a:lnSpc>
                <a:spcPct val="100000"/>
              </a:lnSpc>
              <a:spcBef>
                <a:spcPts val="5"/>
              </a:spcBef>
              <a:tabLst>
                <a:tab pos="2492375" algn="l"/>
                <a:tab pos="2929890" algn="l"/>
                <a:tab pos="3773804" algn="l"/>
                <a:tab pos="4725035" algn="l"/>
                <a:tab pos="5220335" algn="l"/>
                <a:tab pos="6127750" algn="l"/>
                <a:tab pos="6953884" algn="l"/>
              </a:tabLst>
            </a:pPr>
            <a:r>
              <a:rPr sz="2400" dirty="0">
                <a:latin typeface="Georgia"/>
                <a:cs typeface="Georgia"/>
              </a:rPr>
              <a:t>-Impleme</a:t>
            </a:r>
            <a:r>
              <a:rPr sz="2400" spc="5" dirty="0">
                <a:latin typeface="Georgia"/>
                <a:cs typeface="Georgia"/>
              </a:rPr>
              <a:t>n</a:t>
            </a:r>
            <a:r>
              <a:rPr sz="2400" spc="-5" dirty="0">
                <a:latin typeface="Georgia"/>
                <a:cs typeface="Georgia"/>
              </a:rPr>
              <a:t>tat</a:t>
            </a:r>
            <a:r>
              <a:rPr sz="2400" dirty="0">
                <a:latin typeface="Georgia"/>
                <a:cs typeface="Georgia"/>
              </a:rPr>
              <a:t>i</a:t>
            </a:r>
            <a:r>
              <a:rPr sz="2400" spc="-5" dirty="0">
                <a:latin typeface="Georgia"/>
                <a:cs typeface="Georgia"/>
              </a:rPr>
              <a:t>o</a:t>
            </a:r>
            <a:r>
              <a:rPr sz="2400" dirty="0">
                <a:latin typeface="Georgia"/>
                <a:cs typeface="Georgia"/>
              </a:rPr>
              <a:t>n	of	</a:t>
            </a:r>
            <a:r>
              <a:rPr sz="2400" spc="-5" dirty="0">
                <a:latin typeface="Georgia"/>
                <a:cs typeface="Georgia"/>
              </a:rPr>
              <a:t>XS</a:t>
            </a:r>
            <a:r>
              <a:rPr sz="2400" dirty="0">
                <a:latin typeface="Georgia"/>
                <a:cs typeface="Georgia"/>
              </a:rPr>
              <a:t>-3	ad</a:t>
            </a:r>
            <a:r>
              <a:rPr sz="2400" spc="5" dirty="0">
                <a:latin typeface="Georgia"/>
                <a:cs typeface="Georgia"/>
              </a:rPr>
              <a:t>d</a:t>
            </a:r>
            <a:r>
              <a:rPr sz="2400" spc="-5" dirty="0">
                <a:latin typeface="Georgia"/>
                <a:cs typeface="Georgia"/>
              </a:rPr>
              <a:t>e</a:t>
            </a:r>
            <a:r>
              <a:rPr sz="2400" dirty="0">
                <a:latin typeface="Georgia"/>
                <a:cs typeface="Georgia"/>
              </a:rPr>
              <a:t>r	</a:t>
            </a:r>
            <a:r>
              <a:rPr sz="2400" spc="-5" dirty="0">
                <a:latin typeface="Georgia"/>
                <a:cs typeface="Georgia"/>
              </a:rPr>
              <a:t>b</a:t>
            </a:r>
            <a:r>
              <a:rPr sz="2400" dirty="0">
                <a:latin typeface="Georgia"/>
                <a:cs typeface="Georgia"/>
              </a:rPr>
              <a:t>y	</a:t>
            </a:r>
            <a:r>
              <a:rPr sz="2400" spc="-5" dirty="0">
                <a:latin typeface="Georgia"/>
                <a:cs typeface="Georgia"/>
              </a:rPr>
              <a:t>usin</a:t>
            </a:r>
            <a:r>
              <a:rPr sz="2400" dirty="0">
                <a:latin typeface="Georgia"/>
                <a:cs typeface="Georgia"/>
              </a:rPr>
              <a:t>g	4-</a:t>
            </a:r>
            <a:r>
              <a:rPr sz="2400" spc="-5" dirty="0">
                <a:latin typeface="Georgia"/>
                <a:cs typeface="Georgia"/>
              </a:rPr>
              <a:t>bi</a:t>
            </a:r>
            <a:r>
              <a:rPr sz="2400" dirty="0">
                <a:latin typeface="Georgia"/>
                <a:cs typeface="Georgia"/>
              </a:rPr>
              <a:t>t	</a:t>
            </a:r>
            <a:r>
              <a:rPr sz="2400" spc="-5" dirty="0">
                <a:latin typeface="Georgia"/>
                <a:cs typeface="Georgia"/>
              </a:rPr>
              <a:t>bi</a:t>
            </a:r>
            <a:r>
              <a:rPr sz="2400" spc="-10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ary  </a:t>
            </a:r>
            <a:r>
              <a:rPr sz="2400" spc="-5" dirty="0">
                <a:latin typeface="Georgia"/>
                <a:cs typeface="Georgia"/>
              </a:rPr>
              <a:t>adders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is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shown</a:t>
            </a:r>
            <a:r>
              <a:rPr sz="2400" spc="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in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the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figure.</a:t>
            </a:r>
            <a:endParaRPr sz="2400">
              <a:latin typeface="Georgia"/>
              <a:cs typeface="Georgia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latin typeface="Georgia"/>
                <a:cs typeface="Georgia"/>
              </a:rPr>
              <a:t>The Augend and </a:t>
            </a:r>
            <a:r>
              <a:rPr sz="2400" spc="-5" dirty="0">
                <a:latin typeface="Georgia"/>
                <a:cs typeface="Georgia"/>
              </a:rPr>
              <a:t>Addend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XS-3 </a:t>
            </a:r>
            <a:r>
              <a:rPr sz="2400" dirty="0">
                <a:latin typeface="Georgia"/>
                <a:cs typeface="Georgia"/>
              </a:rPr>
              <a:t>are added </a:t>
            </a:r>
            <a:r>
              <a:rPr sz="2400" spc="-5" dirty="0">
                <a:latin typeface="Georgia"/>
                <a:cs typeface="Georgia"/>
              </a:rPr>
              <a:t>using the </a:t>
            </a:r>
            <a:r>
              <a:rPr sz="2400" dirty="0">
                <a:latin typeface="Georgia"/>
                <a:cs typeface="Georgia"/>
              </a:rPr>
              <a:t>4- 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bit</a:t>
            </a:r>
            <a:r>
              <a:rPr sz="24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parallel</a:t>
            </a:r>
            <a:r>
              <a:rPr sz="2400" dirty="0">
                <a:latin typeface="Georgia"/>
                <a:cs typeface="Georgia"/>
              </a:rPr>
              <a:t> adder.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If</a:t>
            </a:r>
            <a:r>
              <a:rPr sz="2400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the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carry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5" dirty="0">
                <a:solidFill>
                  <a:srgbClr val="FF0000"/>
                </a:solidFill>
                <a:latin typeface="Georgia"/>
                <a:cs typeface="Georgia"/>
              </a:rPr>
              <a:t>is</a:t>
            </a:r>
            <a:r>
              <a:rPr sz="2400" spc="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a</a:t>
            </a:r>
            <a:r>
              <a:rPr sz="2400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1,</a:t>
            </a:r>
            <a:r>
              <a:rPr sz="2400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then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 0011</a:t>
            </a:r>
            <a:r>
              <a:rPr sz="2400" spc="57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(3)</a:t>
            </a:r>
            <a:r>
              <a:rPr sz="2400" spc="5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is </a:t>
            </a:r>
            <a:r>
              <a:rPr sz="2400" spc="-5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added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to the sum bits 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of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the 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upper adder in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the 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lower 4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bit </a:t>
            </a:r>
            <a:r>
              <a:rPr sz="2400" spc="-56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parallel</a:t>
            </a:r>
            <a:r>
              <a:rPr sz="2400" spc="20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adder</a:t>
            </a:r>
            <a:r>
              <a:rPr sz="2400" dirty="0">
                <a:latin typeface="Georgia"/>
                <a:cs typeface="Georgia"/>
              </a:rPr>
              <a:t>.</a:t>
            </a:r>
            <a:r>
              <a:rPr sz="2400" spc="200" dirty="0"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00FF"/>
                </a:solidFill>
                <a:latin typeface="Georgia"/>
                <a:cs typeface="Georgia"/>
              </a:rPr>
              <a:t>If</a:t>
            </a:r>
            <a:r>
              <a:rPr sz="2400" spc="18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Georgia"/>
                <a:cs typeface="Georgia"/>
              </a:rPr>
              <a:t>the</a:t>
            </a:r>
            <a:r>
              <a:rPr sz="2400" spc="18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Georgia"/>
                <a:cs typeface="Georgia"/>
              </a:rPr>
              <a:t>carry</a:t>
            </a:r>
            <a:r>
              <a:rPr sz="2400" spc="2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00FF"/>
                </a:solidFill>
                <a:latin typeface="Georgia"/>
                <a:cs typeface="Georgia"/>
              </a:rPr>
              <a:t>is</a:t>
            </a:r>
            <a:r>
              <a:rPr sz="2400" spc="19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00FF"/>
                </a:solidFill>
                <a:latin typeface="Georgia"/>
                <a:cs typeface="Georgia"/>
              </a:rPr>
              <a:t>a</a:t>
            </a:r>
            <a:r>
              <a:rPr sz="2400" spc="2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Georgia"/>
                <a:cs typeface="Georgia"/>
              </a:rPr>
              <a:t>0,</a:t>
            </a:r>
            <a:r>
              <a:rPr sz="2400" spc="19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Georgia"/>
                <a:cs typeface="Georgia"/>
              </a:rPr>
              <a:t>then</a:t>
            </a:r>
            <a:r>
              <a:rPr sz="2400" spc="19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00FF"/>
                </a:solidFill>
                <a:latin typeface="Georgia"/>
                <a:cs typeface="Georgia"/>
              </a:rPr>
              <a:t>1101</a:t>
            </a:r>
            <a:r>
              <a:rPr sz="2400" spc="204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Georgia"/>
                <a:cs typeface="Georgia"/>
              </a:rPr>
              <a:t>(13)</a:t>
            </a:r>
            <a:r>
              <a:rPr sz="2400" spc="19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0000FF"/>
                </a:solidFill>
                <a:latin typeface="Georgia"/>
                <a:cs typeface="Georgia"/>
              </a:rPr>
              <a:t>is</a:t>
            </a:r>
            <a:r>
              <a:rPr sz="2400" spc="19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0000FF"/>
                </a:solidFill>
                <a:latin typeface="Georgia"/>
                <a:cs typeface="Georgia"/>
              </a:rPr>
              <a:t>added </a:t>
            </a:r>
            <a:r>
              <a:rPr sz="2400" spc="-57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Georgia"/>
                <a:cs typeface="Georgia"/>
              </a:rPr>
              <a:t>to the sum bits (this </a:t>
            </a:r>
            <a:r>
              <a:rPr sz="2400" dirty="0">
                <a:solidFill>
                  <a:srgbClr val="0000FF"/>
                </a:solidFill>
                <a:latin typeface="Georgia"/>
                <a:cs typeface="Georgia"/>
              </a:rPr>
              <a:t>is </a:t>
            </a:r>
            <a:r>
              <a:rPr sz="2400" spc="-5" dirty="0">
                <a:solidFill>
                  <a:srgbClr val="0000FF"/>
                </a:solidFill>
                <a:latin typeface="Georgia"/>
                <a:cs typeface="Georgia"/>
              </a:rPr>
              <a:t>equivalent to subtracting </a:t>
            </a:r>
            <a:r>
              <a:rPr sz="2400" dirty="0">
                <a:solidFill>
                  <a:srgbClr val="0000FF"/>
                </a:solidFill>
                <a:latin typeface="Georgia"/>
                <a:cs typeface="Georgia"/>
              </a:rPr>
              <a:t>0011 </a:t>
            </a:r>
            <a:r>
              <a:rPr sz="2400" spc="-5" dirty="0">
                <a:solidFill>
                  <a:srgbClr val="0000FF"/>
                </a:solidFill>
                <a:latin typeface="Georgia"/>
                <a:cs typeface="Georgia"/>
              </a:rPr>
              <a:t>(3) </a:t>
            </a:r>
            <a:r>
              <a:rPr sz="24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Georgia"/>
                <a:cs typeface="Georgia"/>
              </a:rPr>
              <a:t>from</a:t>
            </a:r>
            <a:r>
              <a:rPr sz="2400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Georgia"/>
                <a:cs typeface="Georgia"/>
              </a:rPr>
              <a:t>the sum</a:t>
            </a:r>
            <a:r>
              <a:rPr sz="2400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00FF"/>
                </a:solidFill>
                <a:latin typeface="Georgia"/>
                <a:cs typeface="Georgia"/>
              </a:rPr>
              <a:t>bits.)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37" y="548728"/>
            <a:ext cx="8136890" cy="56885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2406" y="1606422"/>
            <a:ext cx="24796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With no </a:t>
            </a:r>
            <a:r>
              <a:rPr sz="1800" spc="-10" dirty="0">
                <a:latin typeface="Georgia"/>
                <a:cs typeface="Georgia"/>
              </a:rPr>
              <a:t>carry </a:t>
            </a:r>
            <a:r>
              <a:rPr sz="1800" spc="-5" dirty="0">
                <a:latin typeface="Georgia"/>
                <a:cs typeface="Georgia"/>
              </a:rPr>
              <a:t>(0)adding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(13)</a:t>
            </a:r>
            <a:r>
              <a:rPr sz="1800" dirty="0">
                <a:latin typeface="Georgia"/>
                <a:cs typeface="Georgia"/>
              </a:rPr>
              <a:t> =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11</a:t>
            </a:r>
            <a:r>
              <a:rPr sz="1800" spc="-5" dirty="0">
                <a:latin typeface="Georgia"/>
                <a:cs typeface="Georgia"/>
              </a:rPr>
              <a:t>0</a:t>
            </a:r>
            <a:r>
              <a:rPr sz="1800" spc="-5" dirty="0">
                <a:solidFill>
                  <a:srgbClr val="FF0000"/>
                </a:solidFill>
                <a:latin typeface="Georgia"/>
                <a:cs typeface="Georgia"/>
              </a:rPr>
              <a:t>1</a:t>
            </a:r>
            <a:endParaRPr sz="1800">
              <a:latin typeface="Georgia"/>
              <a:cs typeface="Georgia"/>
            </a:endParaRPr>
          </a:p>
          <a:p>
            <a:pPr marL="12700" marR="358140">
              <a:lnSpc>
                <a:spcPct val="100000"/>
              </a:lnSpc>
              <a:tabLst>
                <a:tab pos="475615" algn="l"/>
              </a:tabLst>
            </a:pPr>
            <a:r>
              <a:rPr sz="1800" dirty="0">
                <a:latin typeface="Georgia"/>
                <a:cs typeface="Georgia"/>
              </a:rPr>
              <a:t>with </a:t>
            </a:r>
            <a:r>
              <a:rPr sz="1800" spc="-10" dirty="0">
                <a:latin typeface="Georgia"/>
                <a:cs typeface="Georgia"/>
              </a:rPr>
              <a:t>carry </a:t>
            </a:r>
            <a:r>
              <a:rPr sz="1800" spc="-5" dirty="0">
                <a:latin typeface="Georgia"/>
                <a:cs typeface="Georgia"/>
              </a:rPr>
              <a:t>(1) </a:t>
            </a:r>
            <a:r>
              <a:rPr sz="1800" dirty="0">
                <a:latin typeface="Georgia"/>
                <a:cs typeface="Georgia"/>
              </a:rPr>
              <a:t>adding </a:t>
            </a:r>
            <a:r>
              <a:rPr sz="1800" spc="-4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(3)	</a:t>
            </a:r>
            <a:r>
              <a:rPr sz="1800" dirty="0">
                <a:latin typeface="Georgia"/>
                <a:cs typeface="Georgia"/>
              </a:rPr>
              <a:t>=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00</a:t>
            </a:r>
            <a:r>
              <a:rPr sz="1800" spc="-5" dirty="0">
                <a:latin typeface="Georgia"/>
                <a:cs typeface="Georgia"/>
              </a:rPr>
              <a:t>1</a:t>
            </a:r>
            <a:r>
              <a:rPr sz="1800" spc="-5" dirty="0">
                <a:solidFill>
                  <a:srgbClr val="FF0000"/>
                </a:solidFill>
                <a:latin typeface="Georgia"/>
                <a:cs typeface="Georgia"/>
              </a:rPr>
              <a:t>1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6577" y="1106106"/>
            <a:ext cx="7119620" cy="4582160"/>
            <a:chOff x="656577" y="1106106"/>
            <a:chExt cx="7119620" cy="4582160"/>
          </a:xfrm>
        </p:grpSpPr>
        <p:sp>
          <p:nvSpPr>
            <p:cNvPr id="5" name="object 5"/>
            <p:cNvSpPr/>
            <p:nvPr/>
          </p:nvSpPr>
          <p:spPr>
            <a:xfrm>
              <a:off x="3965193" y="1133094"/>
              <a:ext cx="3783965" cy="1588135"/>
            </a:xfrm>
            <a:custGeom>
              <a:avLst/>
              <a:gdLst/>
              <a:ahLst/>
              <a:cxnLst/>
              <a:rect l="l" t="t" r="r" b="b"/>
              <a:pathLst>
                <a:path w="3783965" h="1588135">
                  <a:moveTo>
                    <a:pt x="0" y="87248"/>
                  </a:moveTo>
                  <a:lnTo>
                    <a:pt x="6600" y="54576"/>
                  </a:lnTo>
                  <a:lnTo>
                    <a:pt x="24606" y="27892"/>
                  </a:lnTo>
                  <a:lnTo>
                    <a:pt x="51327" y="9900"/>
                  </a:lnTo>
                  <a:lnTo>
                    <a:pt x="84073" y="3301"/>
                  </a:lnTo>
                  <a:lnTo>
                    <a:pt x="1716151" y="3301"/>
                  </a:lnTo>
                  <a:lnTo>
                    <a:pt x="1748897" y="9900"/>
                  </a:lnTo>
                  <a:lnTo>
                    <a:pt x="1775618" y="27892"/>
                  </a:lnTo>
                  <a:lnTo>
                    <a:pt x="1793624" y="54576"/>
                  </a:lnTo>
                  <a:lnTo>
                    <a:pt x="1800225" y="87248"/>
                  </a:lnTo>
                  <a:lnTo>
                    <a:pt x="1800225" y="423290"/>
                  </a:lnTo>
                  <a:lnTo>
                    <a:pt x="1793624" y="456037"/>
                  </a:lnTo>
                  <a:lnTo>
                    <a:pt x="1775618" y="482758"/>
                  </a:lnTo>
                  <a:lnTo>
                    <a:pt x="1748897" y="500764"/>
                  </a:lnTo>
                  <a:lnTo>
                    <a:pt x="1716151" y="507364"/>
                  </a:lnTo>
                  <a:lnTo>
                    <a:pt x="84073" y="507364"/>
                  </a:lnTo>
                  <a:lnTo>
                    <a:pt x="51327" y="500764"/>
                  </a:lnTo>
                  <a:lnTo>
                    <a:pt x="24606" y="482758"/>
                  </a:lnTo>
                  <a:lnTo>
                    <a:pt x="6600" y="456037"/>
                  </a:lnTo>
                  <a:lnTo>
                    <a:pt x="0" y="423290"/>
                  </a:lnTo>
                  <a:lnTo>
                    <a:pt x="0" y="87248"/>
                  </a:lnTo>
                  <a:close/>
                </a:path>
                <a:path w="3783965" h="1588135">
                  <a:moveTo>
                    <a:pt x="1983358" y="84073"/>
                  </a:moveTo>
                  <a:lnTo>
                    <a:pt x="1989957" y="51327"/>
                  </a:lnTo>
                  <a:lnTo>
                    <a:pt x="2007949" y="24606"/>
                  </a:lnTo>
                  <a:lnTo>
                    <a:pt x="2034633" y="6600"/>
                  </a:lnTo>
                  <a:lnTo>
                    <a:pt x="2067305" y="0"/>
                  </a:lnTo>
                  <a:lnTo>
                    <a:pt x="3699509" y="0"/>
                  </a:lnTo>
                  <a:lnTo>
                    <a:pt x="3732202" y="6600"/>
                  </a:lnTo>
                  <a:lnTo>
                    <a:pt x="3758930" y="24606"/>
                  </a:lnTo>
                  <a:lnTo>
                    <a:pt x="3776966" y="51327"/>
                  </a:lnTo>
                  <a:lnTo>
                    <a:pt x="3783583" y="84073"/>
                  </a:lnTo>
                  <a:lnTo>
                    <a:pt x="3783583" y="420115"/>
                  </a:lnTo>
                  <a:lnTo>
                    <a:pt x="3776966" y="452788"/>
                  </a:lnTo>
                  <a:lnTo>
                    <a:pt x="3758930" y="479472"/>
                  </a:lnTo>
                  <a:lnTo>
                    <a:pt x="3732202" y="497464"/>
                  </a:lnTo>
                  <a:lnTo>
                    <a:pt x="3699509" y="504063"/>
                  </a:lnTo>
                  <a:lnTo>
                    <a:pt x="2067305" y="504063"/>
                  </a:lnTo>
                  <a:lnTo>
                    <a:pt x="2034633" y="497464"/>
                  </a:lnTo>
                  <a:lnTo>
                    <a:pt x="2007949" y="479472"/>
                  </a:lnTo>
                  <a:lnTo>
                    <a:pt x="1989957" y="452788"/>
                  </a:lnTo>
                  <a:lnTo>
                    <a:pt x="1983358" y="420115"/>
                  </a:lnTo>
                  <a:lnTo>
                    <a:pt x="1983358" y="84073"/>
                  </a:lnTo>
                  <a:close/>
                </a:path>
                <a:path w="3783965" h="1588135">
                  <a:moveTo>
                    <a:pt x="1235582" y="1167891"/>
                  </a:moveTo>
                  <a:lnTo>
                    <a:pt x="1242200" y="1135219"/>
                  </a:lnTo>
                  <a:lnTo>
                    <a:pt x="1260236" y="1108535"/>
                  </a:lnTo>
                  <a:lnTo>
                    <a:pt x="1286964" y="1090543"/>
                  </a:lnTo>
                  <a:lnTo>
                    <a:pt x="1319656" y="1083944"/>
                  </a:lnTo>
                  <a:lnTo>
                    <a:pt x="2951860" y="1083944"/>
                  </a:lnTo>
                  <a:lnTo>
                    <a:pt x="2984533" y="1090543"/>
                  </a:lnTo>
                  <a:lnTo>
                    <a:pt x="3011217" y="1108535"/>
                  </a:lnTo>
                  <a:lnTo>
                    <a:pt x="3029209" y="1135219"/>
                  </a:lnTo>
                  <a:lnTo>
                    <a:pt x="3035807" y="1167891"/>
                  </a:lnTo>
                  <a:lnTo>
                    <a:pt x="3035807" y="1503933"/>
                  </a:lnTo>
                  <a:lnTo>
                    <a:pt x="3029209" y="1536626"/>
                  </a:lnTo>
                  <a:lnTo>
                    <a:pt x="3011217" y="1563354"/>
                  </a:lnTo>
                  <a:lnTo>
                    <a:pt x="2984533" y="1581390"/>
                  </a:lnTo>
                  <a:lnTo>
                    <a:pt x="2951860" y="1588007"/>
                  </a:lnTo>
                  <a:lnTo>
                    <a:pt x="1319656" y="1588007"/>
                  </a:lnTo>
                  <a:lnTo>
                    <a:pt x="1286964" y="1581390"/>
                  </a:lnTo>
                  <a:lnTo>
                    <a:pt x="1260236" y="1563354"/>
                  </a:lnTo>
                  <a:lnTo>
                    <a:pt x="1242200" y="1536626"/>
                  </a:lnTo>
                  <a:lnTo>
                    <a:pt x="1235582" y="1503933"/>
                  </a:lnTo>
                  <a:lnTo>
                    <a:pt x="1235582" y="1167891"/>
                  </a:lnTo>
                  <a:close/>
                </a:path>
              </a:pathLst>
            </a:custGeom>
            <a:ln w="539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11954" y="3393058"/>
              <a:ext cx="1553845" cy="828040"/>
            </a:xfrm>
            <a:custGeom>
              <a:avLst/>
              <a:gdLst/>
              <a:ahLst/>
              <a:cxnLst/>
              <a:rect l="l" t="t" r="r" b="b"/>
              <a:pathLst>
                <a:path w="1553845" h="828039">
                  <a:moveTo>
                    <a:pt x="0" y="137921"/>
                  </a:moveTo>
                  <a:lnTo>
                    <a:pt x="7041" y="94317"/>
                  </a:lnTo>
                  <a:lnTo>
                    <a:pt x="26647" y="56455"/>
                  </a:lnTo>
                  <a:lnTo>
                    <a:pt x="56537" y="26602"/>
                  </a:lnTo>
                  <a:lnTo>
                    <a:pt x="94431" y="7028"/>
                  </a:lnTo>
                  <a:lnTo>
                    <a:pt x="138049" y="0"/>
                  </a:lnTo>
                  <a:lnTo>
                    <a:pt x="1415415" y="0"/>
                  </a:lnTo>
                  <a:lnTo>
                    <a:pt x="1459032" y="7028"/>
                  </a:lnTo>
                  <a:lnTo>
                    <a:pt x="1496926" y="26602"/>
                  </a:lnTo>
                  <a:lnTo>
                    <a:pt x="1526816" y="56455"/>
                  </a:lnTo>
                  <a:lnTo>
                    <a:pt x="1546422" y="94317"/>
                  </a:lnTo>
                  <a:lnTo>
                    <a:pt x="1553464" y="137921"/>
                  </a:lnTo>
                  <a:lnTo>
                    <a:pt x="1553464" y="689990"/>
                  </a:lnTo>
                  <a:lnTo>
                    <a:pt x="1546422" y="733608"/>
                  </a:lnTo>
                  <a:lnTo>
                    <a:pt x="1526816" y="771502"/>
                  </a:lnTo>
                  <a:lnTo>
                    <a:pt x="1496926" y="801392"/>
                  </a:lnTo>
                  <a:lnTo>
                    <a:pt x="1459032" y="820998"/>
                  </a:lnTo>
                  <a:lnTo>
                    <a:pt x="1415415" y="828039"/>
                  </a:lnTo>
                  <a:lnTo>
                    <a:pt x="138049" y="828039"/>
                  </a:lnTo>
                  <a:lnTo>
                    <a:pt x="94431" y="820998"/>
                  </a:lnTo>
                  <a:lnTo>
                    <a:pt x="56537" y="801392"/>
                  </a:lnTo>
                  <a:lnTo>
                    <a:pt x="26647" y="771502"/>
                  </a:lnTo>
                  <a:lnTo>
                    <a:pt x="7041" y="733608"/>
                  </a:lnTo>
                  <a:lnTo>
                    <a:pt x="0" y="689990"/>
                  </a:lnTo>
                  <a:lnTo>
                    <a:pt x="0" y="137921"/>
                  </a:lnTo>
                  <a:close/>
                </a:path>
              </a:pathLst>
            </a:custGeom>
            <a:ln w="539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42456" y="3869436"/>
              <a:ext cx="1510030" cy="351790"/>
            </a:xfrm>
            <a:custGeom>
              <a:avLst/>
              <a:gdLst/>
              <a:ahLst/>
              <a:cxnLst/>
              <a:rect l="l" t="t" r="r" b="b"/>
              <a:pathLst>
                <a:path w="1510029" h="351789">
                  <a:moveTo>
                    <a:pt x="0" y="58546"/>
                  </a:moveTo>
                  <a:lnTo>
                    <a:pt x="4611" y="35790"/>
                  </a:lnTo>
                  <a:lnTo>
                    <a:pt x="17176" y="17176"/>
                  </a:lnTo>
                  <a:lnTo>
                    <a:pt x="35790" y="4611"/>
                  </a:lnTo>
                  <a:lnTo>
                    <a:pt x="58546" y="0"/>
                  </a:lnTo>
                  <a:lnTo>
                    <a:pt x="1451228" y="0"/>
                  </a:lnTo>
                  <a:lnTo>
                    <a:pt x="1474059" y="4611"/>
                  </a:lnTo>
                  <a:lnTo>
                    <a:pt x="1492710" y="17176"/>
                  </a:lnTo>
                  <a:lnTo>
                    <a:pt x="1505289" y="35790"/>
                  </a:lnTo>
                  <a:lnTo>
                    <a:pt x="1509902" y="58546"/>
                  </a:lnTo>
                  <a:lnTo>
                    <a:pt x="1509902" y="292988"/>
                  </a:lnTo>
                  <a:lnTo>
                    <a:pt x="1505289" y="315819"/>
                  </a:lnTo>
                  <a:lnTo>
                    <a:pt x="1492710" y="334470"/>
                  </a:lnTo>
                  <a:lnTo>
                    <a:pt x="1474059" y="347049"/>
                  </a:lnTo>
                  <a:lnTo>
                    <a:pt x="1451228" y="351663"/>
                  </a:lnTo>
                  <a:lnTo>
                    <a:pt x="58546" y="351663"/>
                  </a:lnTo>
                  <a:lnTo>
                    <a:pt x="35790" y="347049"/>
                  </a:lnTo>
                  <a:lnTo>
                    <a:pt x="17176" y="334470"/>
                  </a:lnTo>
                  <a:lnTo>
                    <a:pt x="4611" y="315819"/>
                  </a:lnTo>
                  <a:lnTo>
                    <a:pt x="0" y="292988"/>
                  </a:lnTo>
                  <a:lnTo>
                    <a:pt x="0" y="58546"/>
                  </a:lnTo>
                  <a:close/>
                </a:path>
              </a:pathLst>
            </a:custGeom>
            <a:ln w="539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3564" y="4373498"/>
              <a:ext cx="2952750" cy="1287780"/>
            </a:xfrm>
            <a:custGeom>
              <a:avLst/>
              <a:gdLst/>
              <a:ahLst/>
              <a:cxnLst/>
              <a:rect l="l" t="t" r="r" b="b"/>
              <a:pathLst>
                <a:path w="2952750" h="1287779">
                  <a:moveTo>
                    <a:pt x="0" y="214630"/>
                  </a:moveTo>
                  <a:lnTo>
                    <a:pt x="5668" y="165431"/>
                  </a:lnTo>
                  <a:lnTo>
                    <a:pt x="21816" y="120261"/>
                  </a:lnTo>
                  <a:lnTo>
                    <a:pt x="47154" y="80409"/>
                  </a:lnTo>
                  <a:lnTo>
                    <a:pt x="80393" y="47166"/>
                  </a:lnTo>
                  <a:lnTo>
                    <a:pt x="120244" y="21823"/>
                  </a:lnTo>
                  <a:lnTo>
                    <a:pt x="165419" y="5670"/>
                  </a:lnTo>
                  <a:lnTo>
                    <a:pt x="214630" y="0"/>
                  </a:lnTo>
                  <a:lnTo>
                    <a:pt x="2737688" y="0"/>
                  </a:lnTo>
                  <a:lnTo>
                    <a:pt x="2786886" y="5670"/>
                  </a:lnTo>
                  <a:lnTo>
                    <a:pt x="2832056" y="21823"/>
                  </a:lnTo>
                  <a:lnTo>
                    <a:pt x="2871909" y="47166"/>
                  </a:lnTo>
                  <a:lnTo>
                    <a:pt x="2905151" y="80409"/>
                  </a:lnTo>
                  <a:lnTo>
                    <a:pt x="2930494" y="120261"/>
                  </a:lnTo>
                  <a:lnTo>
                    <a:pt x="2946647" y="165431"/>
                  </a:lnTo>
                  <a:lnTo>
                    <a:pt x="2952318" y="214630"/>
                  </a:lnTo>
                  <a:lnTo>
                    <a:pt x="2952318" y="1073150"/>
                  </a:lnTo>
                  <a:lnTo>
                    <a:pt x="2946647" y="1122346"/>
                  </a:lnTo>
                  <a:lnTo>
                    <a:pt x="2930494" y="1167513"/>
                  </a:lnTo>
                  <a:lnTo>
                    <a:pt x="2905151" y="1207360"/>
                  </a:lnTo>
                  <a:lnTo>
                    <a:pt x="2871909" y="1240598"/>
                  </a:lnTo>
                  <a:lnTo>
                    <a:pt x="2832056" y="1265936"/>
                  </a:lnTo>
                  <a:lnTo>
                    <a:pt x="2786886" y="1282085"/>
                  </a:lnTo>
                  <a:lnTo>
                    <a:pt x="2737688" y="1287754"/>
                  </a:lnTo>
                  <a:lnTo>
                    <a:pt x="214630" y="1287754"/>
                  </a:lnTo>
                  <a:lnTo>
                    <a:pt x="165419" y="1282085"/>
                  </a:lnTo>
                  <a:lnTo>
                    <a:pt x="120244" y="1265936"/>
                  </a:lnTo>
                  <a:lnTo>
                    <a:pt x="80393" y="1240598"/>
                  </a:lnTo>
                  <a:lnTo>
                    <a:pt x="47154" y="1207360"/>
                  </a:lnTo>
                  <a:lnTo>
                    <a:pt x="21816" y="1167513"/>
                  </a:lnTo>
                  <a:lnTo>
                    <a:pt x="5668" y="1122346"/>
                  </a:lnTo>
                  <a:lnTo>
                    <a:pt x="0" y="1073150"/>
                  </a:lnTo>
                  <a:lnTo>
                    <a:pt x="0" y="214630"/>
                  </a:lnTo>
                  <a:close/>
                </a:path>
              </a:pathLst>
            </a:custGeom>
            <a:ln w="53975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37" y="404710"/>
            <a:ext cx="8096377" cy="57605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46" y="620737"/>
            <a:ext cx="8064881" cy="55445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37" y="476719"/>
            <a:ext cx="8247633" cy="58854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37" y="487768"/>
            <a:ext cx="8064881" cy="57495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46" y="476719"/>
            <a:ext cx="7920863" cy="55445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46" y="476719"/>
            <a:ext cx="7992872" cy="57605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Floyd, Digital Fundamentals, 10</a:t>
            </a:r>
            <a:r>
              <a:rPr sz="1200" spc="-7" baseline="24305" dirty="0"/>
              <a:t>th </a:t>
            </a:r>
            <a:r>
              <a:rPr sz="1200" spc="-284" baseline="24305" dirty="0"/>
              <a:t> </a:t>
            </a:r>
            <a:r>
              <a:rPr sz="1200" spc="-5" dirty="0"/>
              <a:t>ed</a:t>
            </a:r>
            <a:endParaRPr sz="12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©</a:t>
            </a:r>
            <a:r>
              <a:rPr spc="-10" dirty="0"/>
              <a:t> </a:t>
            </a:r>
            <a:r>
              <a:rPr spc="-5" dirty="0"/>
              <a:t>2009</a:t>
            </a:r>
            <a:r>
              <a:rPr dirty="0"/>
              <a:t> </a:t>
            </a:r>
            <a:r>
              <a:rPr spc="-5" dirty="0"/>
              <a:t>Pearson Education,</a:t>
            </a:r>
            <a:r>
              <a:rPr spc="5" dirty="0"/>
              <a:t> </a:t>
            </a:r>
            <a:r>
              <a:rPr spc="-5" dirty="0"/>
              <a:t>Upper</a:t>
            </a:r>
            <a:r>
              <a:rPr spc="10" dirty="0"/>
              <a:t> </a:t>
            </a:r>
            <a:r>
              <a:rPr spc="-5" dirty="0"/>
              <a:t>Saddle</a:t>
            </a:r>
            <a:r>
              <a:rPr spc="-20" dirty="0"/>
              <a:t> </a:t>
            </a:r>
            <a:r>
              <a:rPr spc="-5" dirty="0"/>
              <a:t>River,</a:t>
            </a:r>
            <a:r>
              <a:rPr dirty="0"/>
              <a:t> </a:t>
            </a:r>
            <a:r>
              <a:rPr spc="-5" dirty="0"/>
              <a:t>NJ</a:t>
            </a:r>
            <a:r>
              <a:rPr spc="10" dirty="0"/>
              <a:t> </a:t>
            </a:r>
            <a:r>
              <a:rPr spc="-5" dirty="0"/>
              <a:t>07458.</a:t>
            </a:r>
            <a:r>
              <a:rPr dirty="0"/>
              <a:t> All</a:t>
            </a:r>
            <a:r>
              <a:rPr spc="-20" dirty="0"/>
              <a:t> </a:t>
            </a:r>
            <a:r>
              <a:rPr spc="-5" dirty="0"/>
              <a:t>Rights </a:t>
            </a:r>
            <a:r>
              <a:rPr spc="-275" dirty="0"/>
              <a:t> </a:t>
            </a:r>
            <a:r>
              <a:rPr spc="-5" dirty="0"/>
              <a:t>Reserved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1335</Words>
  <Application>Microsoft Office PowerPoint</Application>
  <PresentationFormat>On-screen Show (4:3)</PresentationFormat>
  <Paragraphs>209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Yu Gothic</vt:lpstr>
      <vt:lpstr>Calibri</vt:lpstr>
      <vt:lpstr>Cambria Math</vt:lpstr>
      <vt:lpstr>Georgia</vt:lpstr>
      <vt:lpstr>Microsoft Sans Serif</vt:lpstr>
      <vt:lpstr>Times New Roman</vt:lpstr>
      <vt:lpstr>Wingdings</vt:lpstr>
      <vt:lpstr>Office Theme</vt:lpstr>
      <vt:lpstr>محاضرة بمادة التقنيات الرقمية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0-0=0</vt:lpstr>
      <vt:lpstr>Full-Subtractor(F.s)</vt:lpstr>
      <vt:lpstr>Full Subtractor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Excess-3 Adder Circuit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Fawal</dc:creator>
  <cp:lastModifiedBy>V22361</cp:lastModifiedBy>
  <cp:revision>1</cp:revision>
  <dcterms:created xsi:type="dcterms:W3CDTF">2022-04-16T10:42:43Z</dcterms:created>
  <dcterms:modified xsi:type="dcterms:W3CDTF">2022-04-16T10:44:37Z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2022-04-16T00:00:00Z</vt:filetime>
  </property>
</Properties>
</file>