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6" r:id="rId2"/>
    <p:sldId id="309" r:id="rId3"/>
    <p:sldId id="312" r:id="rId4"/>
    <p:sldId id="313" r:id="rId5"/>
    <p:sldId id="316" r:id="rId6"/>
    <p:sldId id="325" r:id="rId7"/>
    <p:sldId id="319" r:id="rId8"/>
    <p:sldId id="323" r:id="rId9"/>
    <p:sldId id="324" r:id="rId10"/>
    <p:sldId id="317" r:id="rId11"/>
    <p:sldId id="326" r:id="rId12"/>
    <p:sldId id="318" r:id="rId13"/>
    <p:sldId id="315" r:id="rId14"/>
    <p:sldId id="329" r:id="rId15"/>
    <p:sldId id="330" r:id="rId16"/>
    <p:sldId id="331" r:id="rId17"/>
    <p:sldId id="332" r:id="rId18"/>
    <p:sldId id="333" r:id="rId19"/>
    <p:sldId id="334" r:id="rId20"/>
    <p:sldId id="335" r:id="rId21"/>
    <p:sldId id="336" r:id="rId22"/>
    <p:sldId id="344" r:id="rId23"/>
    <p:sldId id="337" r:id="rId24"/>
    <p:sldId id="340" r:id="rId25"/>
    <p:sldId id="341" r:id="rId26"/>
    <p:sldId id="342" r:id="rId27"/>
    <p:sldId id="347" r:id="rId28"/>
    <p:sldId id="348" r:id="rId29"/>
    <p:sldId id="349" r:id="rId30"/>
    <p:sldId id="350" r:id="rId31"/>
    <p:sldId id="351" r:id="rId32"/>
    <p:sldId id="352" r:id="rId33"/>
    <p:sldId id="35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FF3399"/>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0409" autoAdjust="0"/>
  </p:normalViewPr>
  <p:slideViewPr>
    <p:cSldViewPr>
      <p:cViewPr varScale="1">
        <p:scale>
          <a:sx n="103" d="100"/>
          <a:sy n="103" d="100"/>
        </p:scale>
        <p:origin x="1782" y="102"/>
      </p:cViewPr>
      <p:guideLst>
        <p:guide orient="horz" pos="2160"/>
        <p:guide pos="2880"/>
      </p:guideLst>
    </p:cSldViewPr>
  </p:slideViewPr>
  <p:outlineViewPr>
    <p:cViewPr>
      <p:scale>
        <a:sx n="33" d="100"/>
        <a:sy n="33" d="100"/>
      </p:scale>
      <p:origin x="0" y="4446"/>
    </p:cViewPr>
  </p:outlineViewPr>
  <p:notesTextViewPr>
    <p:cViewPr>
      <p:scale>
        <a:sx n="100" d="100"/>
        <a:sy n="100" d="100"/>
      </p:scale>
      <p:origin x="0" y="0"/>
    </p:cViewPr>
  </p:notesTextViewPr>
  <p:sorterViewPr>
    <p:cViewPr>
      <p:scale>
        <a:sx n="100" d="100"/>
        <a:sy n="100" d="100"/>
      </p:scale>
      <p:origin x="0" y="1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EEC7AF3-ADFB-44FB-91A0-347832D84BF6}" type="datetimeFigureOut">
              <a:rPr lang="ar-IQ" smtClean="0"/>
              <a:t>03/09/1443</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ADC7B8C-D9DD-422D-906D-FD7ECA4DFEC3}" type="slidenum">
              <a:rPr lang="ar-IQ" smtClean="0"/>
              <a:t>‹#›</a:t>
            </a:fld>
            <a:endParaRPr lang="ar-IQ"/>
          </a:p>
        </p:txBody>
      </p:sp>
    </p:spTree>
    <p:extLst>
      <p:ext uri="{BB962C8B-B14F-4D97-AF65-F5344CB8AC3E}">
        <p14:creationId xmlns:p14="http://schemas.microsoft.com/office/powerpoint/2010/main" val="13867677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EDC7F-8989-4F93-8F9D-F7DF4AA8D386}" type="datetimeFigureOut">
              <a:rPr lang="en-US" smtClean="0"/>
              <a:pPr/>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BD7F7-FE1A-496B-BE95-4716A10CB493}" type="slidenum">
              <a:rPr lang="en-US" smtClean="0"/>
              <a:pPr/>
              <a:t>‹#›</a:t>
            </a:fld>
            <a:endParaRPr lang="en-US"/>
          </a:p>
        </p:txBody>
      </p:sp>
    </p:spTree>
    <p:extLst>
      <p:ext uri="{BB962C8B-B14F-4D97-AF65-F5344CB8AC3E}">
        <p14:creationId xmlns:p14="http://schemas.microsoft.com/office/powerpoint/2010/main" val="35486918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E36C5-3B42-428E-9D6C-9EF60CB76501}" type="slidenum">
              <a:rPr lang="en-US"/>
              <a:pPr/>
              <a:t>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ar-IQ"/>
          </a:p>
        </p:txBody>
      </p:sp>
      <p:sp>
        <p:nvSpPr>
          <p:cNvPr id="2" name="عنصر نائب للتذييل 1"/>
          <p:cNvSpPr>
            <a:spLocks noGrp="1"/>
          </p:cNvSpPr>
          <p:nvPr>
            <p:ph type="ft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5489D-F442-44DE-A84B-6BDAC15E2898}" type="slidenum">
              <a:rPr lang="en-US"/>
              <a:pPr/>
              <a:t>10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ar-IQ"/>
          </a:p>
        </p:txBody>
      </p:sp>
      <p:sp>
        <p:nvSpPr>
          <p:cNvPr id="2" name="عنصر نائب للتذييل 1"/>
          <p:cNvSpPr>
            <a:spLocks noGrp="1"/>
          </p:cNvSpPr>
          <p:nvPr>
            <p:ph type="ft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10C4A-3B5F-4995-8865-CAD5EEB71738}" type="slidenum">
              <a:rPr lang="en-US"/>
              <a:pPr/>
              <a:t>12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ar-IQ"/>
          </a:p>
        </p:txBody>
      </p:sp>
      <p:sp>
        <p:nvSpPr>
          <p:cNvPr id="2" name="عنصر نائب للتذييل 1"/>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10ABD7F7-FE1A-496B-BE95-4716A10CB493}" type="slidenum">
              <a:rPr lang="en-US" smtClean="0"/>
              <a:pPr/>
              <a:t>21</a:t>
            </a:fld>
            <a:endParaRPr lang="en-US"/>
          </a:p>
        </p:txBody>
      </p:sp>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454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10ABD7F7-FE1A-496B-BE95-4716A10CB493}" type="slidenum">
              <a:rPr lang="en-US" smtClean="0"/>
              <a:pPr/>
              <a:t>30</a:t>
            </a:fld>
            <a:endParaRPr lang="en-US"/>
          </a:p>
        </p:txBody>
      </p:sp>
      <p:sp>
        <p:nvSpPr>
          <p:cNvPr id="5" name="عنصر نائب للتذييل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967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ED0DE9-A513-47FF-83CB-2B8A416B47A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D0DE9-A513-47FF-83CB-2B8A416B47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2ED0DE9-A513-47FF-83CB-2B8A416B47A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37898" name="Rectangle 10"/>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7902" name="Rectangle 14"/>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7903" name="Text Box 15"/>
          <p:cNvSpPr txBox="1">
            <a:spLocks noChangeArrowheads="1"/>
          </p:cNvSpPr>
          <p:nvPr userDrawn="1"/>
        </p:nvSpPr>
        <p:spPr bwMode="auto">
          <a:xfrm>
            <a:off x="3886200" y="6400800"/>
            <a:ext cx="510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a:solidFill>
                  <a:srgbClr val="996633"/>
                </a:solidFill>
              </a:rPr>
              <a:t>© 2009 Pearson Education, Upper Saddle River, NJ 07458. All Rights Reserved</a:t>
            </a:r>
          </a:p>
        </p:txBody>
      </p:sp>
      <p:sp>
        <p:nvSpPr>
          <p:cNvPr id="37904" name="Text Box 16"/>
          <p:cNvSpPr txBox="1">
            <a:spLocks noChangeArrowheads="1"/>
          </p:cNvSpPr>
          <p:nvPr userDrawn="1"/>
        </p:nvSpPr>
        <p:spPr bwMode="auto">
          <a:xfrm>
            <a:off x="152400" y="6400800"/>
            <a:ext cx="2819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FFFFFF"/>
                </a:solidFill>
              </a:rPr>
              <a:t>Floyd, Digital Fundamentals, 10</a:t>
            </a:r>
            <a:r>
              <a:rPr lang="en-US" sz="1200" b="1" baseline="30000">
                <a:solidFill>
                  <a:srgbClr val="FFFFFF"/>
                </a:solidFill>
              </a:rPr>
              <a:t>th</a:t>
            </a:r>
            <a:r>
              <a:rPr lang="en-US" sz="1200" b="1">
                <a:solidFill>
                  <a:srgbClr val="FFFFFF"/>
                </a:solidFill>
              </a:rPr>
              <a:t> ed</a:t>
            </a:r>
          </a:p>
        </p:txBody>
      </p:sp>
    </p:spTree>
    <p:extLst>
      <p:ext uri="{BB962C8B-B14F-4D97-AF65-F5344CB8AC3E}">
        <p14:creationId xmlns:p14="http://schemas.microsoft.com/office/powerpoint/2010/main" val="332070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2ED0DE9-A513-47FF-83CB-2B8A416B47A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ED0DE9-A513-47FF-83CB-2B8A416B47A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D0DE9-A513-47FF-83CB-2B8A416B47A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2ED0DE9-A513-47FF-83CB-2B8A416B47A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2ED0DE9-A513-47FF-83CB-2B8A416B47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2ED0DE9-A513-47FF-83CB-2B8A416B47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2ED0DE9-A513-47FF-83CB-2B8A416B47A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2ED0DE9-A513-47FF-83CB-2B8A416B47A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2ED0DE9-A513-47FF-83CB-2B8A416B47A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7"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300.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ar-IQ" sz="2400" spc="0" dirty="0">
                <a:solidFill>
                  <a:schemeClr val="tx1"/>
                </a:solidFill>
              </a:rPr>
              <a:t>م.د حسين فالح مهدي</a:t>
            </a:r>
            <a:endParaRPr lang="en-US" sz="2400" spc="0" dirty="0">
              <a:solidFill>
                <a:schemeClr val="tx1"/>
              </a:solidFill>
            </a:endParaRPr>
          </a:p>
          <a:p>
            <a:r>
              <a:rPr lang="ar-IQ" sz="2400" spc="0" dirty="0">
                <a:solidFill>
                  <a:schemeClr val="tx1"/>
                </a:solidFill>
              </a:rPr>
              <a:t>جامعة ديالى</a:t>
            </a:r>
          </a:p>
          <a:p>
            <a:r>
              <a:rPr lang="ar-IQ" sz="2400" spc="0" dirty="0">
                <a:solidFill>
                  <a:schemeClr val="tx1"/>
                </a:solidFill>
              </a:rPr>
              <a:t>كلية الهندسة –قسم هندسة الحاسبات</a:t>
            </a:r>
          </a:p>
          <a:p>
            <a:r>
              <a:rPr lang="ar-IQ" sz="2400" spc="0">
                <a:solidFill>
                  <a:schemeClr val="tx1"/>
                </a:solidFill>
              </a:rPr>
              <a:t>2021-2022</a:t>
            </a:r>
            <a:endParaRPr lang="ar-IQ" sz="2400" spc="0" dirty="0">
              <a:solidFill>
                <a:schemeClr val="tx1"/>
              </a:solidFill>
            </a:endParaRPr>
          </a:p>
        </p:txBody>
      </p:sp>
      <p:sp>
        <p:nvSpPr>
          <p:cNvPr id="2" name="Title 1"/>
          <p:cNvSpPr>
            <a:spLocks noGrp="1"/>
          </p:cNvSpPr>
          <p:nvPr>
            <p:ph type="ctrTitle"/>
          </p:nvPr>
        </p:nvSpPr>
        <p:spPr/>
        <p:txBody>
          <a:bodyPr/>
          <a:lstStyle/>
          <a:p>
            <a:pPr rtl="1"/>
            <a:r>
              <a:rPr lang="ar-IQ" dirty="0">
                <a:solidFill>
                  <a:schemeClr val="tx1"/>
                </a:solidFill>
              </a:rPr>
              <a:t>محاضرة بمادة التقنيات الرقمية</a:t>
            </a:r>
            <a:endParaRPr lang="en-US" dirty="0">
              <a:solidFill>
                <a:schemeClr val="tx1"/>
              </a:solidFill>
            </a:endParaRPr>
          </a:p>
        </p:txBody>
      </p:sp>
      <p:sp>
        <p:nvSpPr>
          <p:cNvPr id="4" name="Rectangle 3">
            <a:hlinkClick r:id="" action="ppaction://noaction"/>
          </p:cNvPr>
          <p:cNvSpPr/>
          <p:nvPr/>
        </p:nvSpPr>
        <p:spPr>
          <a:xfrm>
            <a:off x="2571736" y="4857760"/>
            <a:ext cx="3643338" cy="714380"/>
          </a:xfrm>
          <a:prstGeom prst="rect">
            <a:avLst/>
          </a:prstGeom>
          <a:solidFill>
            <a:srgbClr val="FF0000"/>
          </a:solidFill>
          <a:scene3d>
            <a:camera prst="orthographicFront"/>
            <a:lightRig rig="flat" dir="t"/>
          </a:scene3d>
          <a:sp3d prstMaterial="softEdge">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lumMod val="60000"/>
                    <a:lumOff val="40000"/>
                  </a:schemeClr>
                </a:solidFill>
              </a:rPr>
              <a:t>Combinational </a:t>
            </a:r>
            <a:r>
              <a:rPr lang="en-US" sz="2400" dirty="0">
                <a:solidFill>
                  <a:schemeClr val="accent2">
                    <a:lumMod val="60000"/>
                    <a:lumOff val="40000"/>
                  </a:schemeClr>
                </a:solidFill>
              </a:rPr>
              <a:t>Logic  Circuits -3</a:t>
            </a:r>
          </a:p>
        </p:txBody>
      </p:sp>
      <p:pic>
        <p:nvPicPr>
          <p:cNvPr id="7" name="صورة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52400"/>
            <a:ext cx="1323256" cy="11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51248" cy="11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6" name="Rectangle 4"/>
          <p:cNvSpPr>
            <a:spLocks noChangeArrowheads="1"/>
          </p:cNvSpPr>
          <p:nvPr/>
        </p:nvSpPr>
        <p:spPr bwMode="auto">
          <a:xfrm>
            <a:off x="914400" y="1143000"/>
            <a:ext cx="1766888" cy="466725"/>
          </a:xfrm>
          <a:prstGeom prst="rect">
            <a:avLst/>
          </a:pr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rgbClr val="FFFF99"/>
                </a:solidFill>
              </a:rPr>
              <a:t>Comparators</a:t>
            </a:r>
          </a:p>
        </p:txBody>
      </p:sp>
      <p:sp>
        <p:nvSpPr>
          <p:cNvPr id="120837" name="Text Box 5"/>
          <p:cNvSpPr txBox="1">
            <a:spLocks noChangeArrowheads="1"/>
          </p:cNvSpPr>
          <p:nvPr/>
        </p:nvSpPr>
        <p:spPr bwMode="auto">
          <a:xfrm>
            <a:off x="1143000" y="167640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IC comparators provide outputs to indicate which of the numbers is larger or if they are equal. The bits are numbered starting at 0, rather than 1 as in the case of adders. Cascading inputs are provided to expand the comparator to larger numbers.</a:t>
            </a:r>
          </a:p>
        </p:txBody>
      </p:sp>
      <p:sp>
        <p:nvSpPr>
          <p:cNvPr id="120860" name="Text Box 28"/>
          <p:cNvSpPr txBox="1">
            <a:spLocks noChangeArrowheads="1"/>
          </p:cNvSpPr>
          <p:nvPr/>
        </p:nvSpPr>
        <p:spPr bwMode="auto">
          <a:xfrm>
            <a:off x="5715000" y="44640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rPr>
              <a:t>Outputs</a:t>
            </a:r>
          </a:p>
        </p:txBody>
      </p:sp>
      <p:grpSp>
        <p:nvGrpSpPr>
          <p:cNvPr id="120879" name="Group 47"/>
          <p:cNvGrpSpPr>
            <a:grpSpLocks/>
          </p:cNvGrpSpPr>
          <p:nvPr/>
        </p:nvGrpSpPr>
        <p:grpSpPr bwMode="auto">
          <a:xfrm>
            <a:off x="2209800" y="3200400"/>
            <a:ext cx="3429000" cy="2819400"/>
            <a:chOff x="1392" y="2016"/>
            <a:chExt cx="2160" cy="1776"/>
          </a:xfrm>
        </p:grpSpPr>
        <p:graphicFrame>
          <p:nvGraphicFramePr>
            <p:cNvPr id="120871" name="Object 39"/>
            <p:cNvGraphicFramePr>
              <a:graphicFrameLocks noChangeAspect="1"/>
            </p:cNvGraphicFramePr>
            <p:nvPr/>
          </p:nvGraphicFramePr>
          <p:xfrm>
            <a:off x="2003" y="2016"/>
            <a:ext cx="1549" cy="1776"/>
          </p:xfrm>
          <a:graphic>
            <a:graphicData uri="http://schemas.openxmlformats.org/presentationml/2006/ole">
              <mc:AlternateContent xmlns:mc="http://schemas.openxmlformats.org/markup-compatibility/2006">
                <mc:Choice xmlns:v="urn:schemas-microsoft-com:vml" Requires="v">
                  <p:oleObj spid="_x0000_s14425" name="CorelDRAW" r:id="rId5" imgW="1487424" imgH="1704929" progId="CorelDRAW.Graphic.13">
                    <p:embed/>
                  </p:oleObj>
                </mc:Choice>
                <mc:Fallback>
                  <p:oleObj name="CorelDRAW" r:id="rId5" imgW="1487424" imgH="1704929" progId="CorelDRAW.Graphic.1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 y="2016"/>
                          <a:ext cx="1549"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49" name="Text Box 17"/>
            <p:cNvSpPr txBox="1">
              <a:spLocks noChangeArrowheads="1"/>
            </p:cNvSpPr>
            <p:nvPr/>
          </p:nvSpPr>
          <p:spPr bwMode="auto">
            <a:xfrm>
              <a:off x="1872" y="2247"/>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1</a:t>
              </a:r>
              <a:endParaRPr lang="en-US" sz="1600">
                <a:solidFill>
                  <a:srgbClr val="FF0000"/>
                </a:solidFill>
                <a:latin typeface="Arial" pitchFamily="34" charset="0"/>
              </a:endParaRPr>
            </a:p>
          </p:txBody>
        </p:sp>
        <p:sp>
          <p:nvSpPr>
            <p:cNvPr id="120852" name="Text Box 20"/>
            <p:cNvSpPr txBox="1">
              <a:spLocks noChangeArrowheads="1"/>
            </p:cNvSpPr>
            <p:nvPr/>
          </p:nvSpPr>
          <p:spPr bwMode="auto">
            <a:xfrm>
              <a:off x="1872" y="2103"/>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0</a:t>
              </a:r>
              <a:endParaRPr lang="en-US" sz="1600">
                <a:solidFill>
                  <a:srgbClr val="FF0000"/>
                </a:solidFill>
                <a:latin typeface="Arial" pitchFamily="34" charset="0"/>
              </a:endParaRPr>
            </a:p>
          </p:txBody>
        </p:sp>
        <p:sp>
          <p:nvSpPr>
            <p:cNvPr id="120853" name="Text Box 21"/>
            <p:cNvSpPr txBox="1">
              <a:spLocks noChangeArrowheads="1"/>
            </p:cNvSpPr>
            <p:nvPr/>
          </p:nvSpPr>
          <p:spPr bwMode="auto">
            <a:xfrm>
              <a:off x="1872" y="239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2</a:t>
              </a:r>
              <a:endParaRPr lang="en-US" sz="1600">
                <a:solidFill>
                  <a:srgbClr val="FF0000"/>
                </a:solidFill>
                <a:latin typeface="Arial" pitchFamily="34" charset="0"/>
              </a:endParaRPr>
            </a:p>
          </p:txBody>
        </p:sp>
        <p:sp>
          <p:nvSpPr>
            <p:cNvPr id="120854" name="Text Box 22"/>
            <p:cNvSpPr txBox="1">
              <a:spLocks noChangeArrowheads="1"/>
            </p:cNvSpPr>
            <p:nvPr/>
          </p:nvSpPr>
          <p:spPr bwMode="auto">
            <a:xfrm>
              <a:off x="1872" y="2535"/>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3</a:t>
              </a:r>
              <a:endParaRPr lang="en-US" sz="1600">
                <a:solidFill>
                  <a:srgbClr val="FF0000"/>
                </a:solidFill>
                <a:latin typeface="Arial" pitchFamily="34" charset="0"/>
              </a:endParaRPr>
            </a:p>
          </p:txBody>
        </p:sp>
        <p:sp>
          <p:nvSpPr>
            <p:cNvPr id="120855" name="Text Box 23"/>
            <p:cNvSpPr txBox="1">
              <a:spLocks noChangeArrowheads="1"/>
            </p:cNvSpPr>
            <p:nvPr/>
          </p:nvSpPr>
          <p:spPr bwMode="auto">
            <a:xfrm>
              <a:off x="1872" y="3235"/>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1</a:t>
              </a:r>
              <a:endParaRPr lang="en-US" sz="1600">
                <a:solidFill>
                  <a:srgbClr val="FF0000"/>
                </a:solidFill>
                <a:latin typeface="Arial" pitchFamily="34" charset="0"/>
              </a:endParaRPr>
            </a:p>
          </p:txBody>
        </p:sp>
        <p:sp>
          <p:nvSpPr>
            <p:cNvPr id="120856" name="Text Box 24"/>
            <p:cNvSpPr txBox="1">
              <a:spLocks noChangeArrowheads="1"/>
            </p:cNvSpPr>
            <p:nvPr/>
          </p:nvSpPr>
          <p:spPr bwMode="auto">
            <a:xfrm>
              <a:off x="1872" y="309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0</a:t>
              </a:r>
              <a:endParaRPr lang="en-US" sz="1600">
                <a:solidFill>
                  <a:srgbClr val="FF0000"/>
                </a:solidFill>
                <a:latin typeface="Arial" pitchFamily="34" charset="0"/>
              </a:endParaRPr>
            </a:p>
          </p:txBody>
        </p:sp>
        <p:sp>
          <p:nvSpPr>
            <p:cNvPr id="120857" name="Text Box 25"/>
            <p:cNvSpPr txBox="1">
              <a:spLocks noChangeArrowheads="1"/>
            </p:cNvSpPr>
            <p:nvPr/>
          </p:nvSpPr>
          <p:spPr bwMode="auto">
            <a:xfrm>
              <a:off x="1872" y="339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2</a:t>
              </a:r>
              <a:endParaRPr lang="en-US" sz="1600">
                <a:solidFill>
                  <a:srgbClr val="FF0000"/>
                </a:solidFill>
                <a:latin typeface="Arial" pitchFamily="34" charset="0"/>
              </a:endParaRPr>
            </a:p>
          </p:txBody>
        </p:sp>
        <p:sp>
          <p:nvSpPr>
            <p:cNvPr id="120858" name="Text Box 26"/>
            <p:cNvSpPr txBox="1">
              <a:spLocks noChangeArrowheads="1"/>
            </p:cNvSpPr>
            <p:nvPr/>
          </p:nvSpPr>
          <p:spPr bwMode="auto">
            <a:xfrm>
              <a:off x="1872" y="3543"/>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3</a:t>
              </a:r>
              <a:endParaRPr lang="en-US" sz="1600">
                <a:solidFill>
                  <a:srgbClr val="FF0000"/>
                </a:solidFill>
                <a:latin typeface="Arial" pitchFamily="34" charset="0"/>
              </a:endParaRPr>
            </a:p>
          </p:txBody>
        </p:sp>
        <p:sp>
          <p:nvSpPr>
            <p:cNvPr id="120859" name="Text Box 27"/>
            <p:cNvSpPr txBox="1">
              <a:spLocks noChangeArrowheads="1"/>
            </p:cNvSpPr>
            <p:nvPr/>
          </p:nvSpPr>
          <p:spPr bwMode="auto">
            <a:xfrm>
              <a:off x="1392" y="2727"/>
              <a:ext cx="91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rPr>
                <a:t>Cascading inputs</a:t>
              </a:r>
            </a:p>
          </p:txBody>
        </p:sp>
        <p:sp>
          <p:nvSpPr>
            <p:cNvPr id="120861" name="Text Box 29"/>
            <p:cNvSpPr txBox="1">
              <a:spLocks noChangeArrowheads="1"/>
            </p:cNvSpPr>
            <p:nvPr/>
          </p:nvSpPr>
          <p:spPr bwMode="auto">
            <a:xfrm>
              <a:off x="2592" y="2016"/>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COMP</a:t>
              </a:r>
            </a:p>
          </p:txBody>
        </p:sp>
        <p:sp>
          <p:nvSpPr>
            <p:cNvPr id="120862" name="Text Box 30"/>
            <p:cNvSpPr txBox="1">
              <a:spLocks noChangeArrowheads="1"/>
            </p:cNvSpPr>
            <p:nvPr/>
          </p:nvSpPr>
          <p:spPr bwMode="auto">
            <a:xfrm>
              <a:off x="2400" y="283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0864" name="Text Box 32"/>
            <p:cNvSpPr txBox="1">
              <a:spLocks noChangeArrowheads="1"/>
            </p:cNvSpPr>
            <p:nvPr/>
          </p:nvSpPr>
          <p:spPr bwMode="auto">
            <a:xfrm>
              <a:off x="2400" y="299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0866" name="Text Box 34"/>
            <p:cNvSpPr txBox="1">
              <a:spLocks noChangeArrowheads="1"/>
            </p:cNvSpPr>
            <p:nvPr/>
          </p:nvSpPr>
          <p:spPr bwMode="auto">
            <a:xfrm>
              <a:off x="2400" y="268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0867" name="Text Box 35"/>
            <p:cNvSpPr txBox="1">
              <a:spLocks noChangeArrowheads="1"/>
            </p:cNvSpPr>
            <p:nvPr/>
          </p:nvSpPr>
          <p:spPr bwMode="auto">
            <a:xfrm>
              <a:off x="2784" y="283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0868" name="Text Box 36"/>
            <p:cNvSpPr txBox="1">
              <a:spLocks noChangeArrowheads="1"/>
            </p:cNvSpPr>
            <p:nvPr/>
          </p:nvSpPr>
          <p:spPr bwMode="auto">
            <a:xfrm>
              <a:off x="2784" y="299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0869" name="Text Box 37"/>
            <p:cNvSpPr txBox="1">
              <a:spLocks noChangeArrowheads="1"/>
            </p:cNvSpPr>
            <p:nvPr/>
          </p:nvSpPr>
          <p:spPr bwMode="auto">
            <a:xfrm>
              <a:off x="2784" y="268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0872" name="Text Box 40"/>
            <p:cNvSpPr txBox="1">
              <a:spLocks noChangeArrowheads="1"/>
            </p:cNvSpPr>
            <p:nvPr/>
          </p:nvSpPr>
          <p:spPr bwMode="auto">
            <a:xfrm>
              <a:off x="2400" y="211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0873" name="Text Box 41"/>
            <p:cNvSpPr txBox="1">
              <a:spLocks noChangeArrowheads="1"/>
            </p:cNvSpPr>
            <p:nvPr/>
          </p:nvSpPr>
          <p:spPr bwMode="auto">
            <a:xfrm>
              <a:off x="2400" y="312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0874" name="Text Box 42"/>
            <p:cNvSpPr txBox="1">
              <a:spLocks noChangeArrowheads="1"/>
            </p:cNvSpPr>
            <p:nvPr/>
          </p:nvSpPr>
          <p:spPr bwMode="auto">
            <a:xfrm>
              <a:off x="2400" y="355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0875" name="Text Box 43"/>
            <p:cNvSpPr txBox="1">
              <a:spLocks noChangeArrowheads="1"/>
            </p:cNvSpPr>
            <p:nvPr/>
          </p:nvSpPr>
          <p:spPr bwMode="auto">
            <a:xfrm>
              <a:off x="2400" y="254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0876" name="Text Box 44"/>
            <p:cNvSpPr txBox="1">
              <a:spLocks noChangeArrowheads="1"/>
            </p:cNvSpPr>
            <p:nvPr/>
          </p:nvSpPr>
          <p:spPr bwMode="auto">
            <a:xfrm>
              <a:off x="2640" y="2304"/>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a:t>
              </a:r>
            </a:p>
          </p:txBody>
        </p:sp>
        <p:sp>
          <p:nvSpPr>
            <p:cNvPr id="120877" name="Text Box 45"/>
            <p:cNvSpPr txBox="1">
              <a:spLocks noChangeArrowheads="1"/>
            </p:cNvSpPr>
            <p:nvPr/>
          </p:nvSpPr>
          <p:spPr bwMode="auto">
            <a:xfrm>
              <a:off x="2640" y="3216"/>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dirty="0"/>
                <a:t>B</a:t>
              </a:r>
            </a:p>
          </p:txBody>
        </p:sp>
      </p:grpSp>
      <p:sp>
        <p:nvSpPr>
          <p:cNvPr id="120878" name="Text Box 46"/>
          <p:cNvSpPr txBox="1">
            <a:spLocks noChangeArrowheads="1"/>
          </p:cNvSpPr>
          <p:nvPr/>
        </p:nvSpPr>
        <p:spPr bwMode="auto">
          <a:xfrm>
            <a:off x="5867400" y="51816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The IC shown is the 4-bit 74LS85.</a:t>
            </a:r>
          </a:p>
        </p:txBody>
      </p:sp>
    </p:spTree>
    <p:custDataLst>
      <p:tags r:id="rId2"/>
    </p:custDataLst>
    <p:extLst>
      <p:ext uri="{BB962C8B-B14F-4D97-AF65-F5344CB8AC3E}">
        <p14:creationId xmlns:p14="http://schemas.microsoft.com/office/powerpoint/2010/main" val="240204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0878"/>
                                        </p:tgtEl>
                                        <p:attrNameLst>
                                          <p:attrName>style.visibility</p:attrName>
                                        </p:attrNameLst>
                                      </p:cBhvr>
                                      <p:to>
                                        <p:strVal val="visible"/>
                                      </p:to>
                                    </p:set>
                                    <p:animEffect transition="in" filter="fade">
                                      <p:cBhvr>
                                        <p:cTn id="7" dur="1000"/>
                                        <p:tgtEl>
                                          <p:spTgt spid="120878"/>
                                        </p:tgtEl>
                                      </p:cBhvr>
                                    </p:animEffect>
                                    <p:anim calcmode="lin" valueType="num">
                                      <p:cBhvr>
                                        <p:cTn id="8" dur="1000" fill="hold"/>
                                        <p:tgtEl>
                                          <p:spTgt spid="120878"/>
                                        </p:tgtEl>
                                        <p:attrNameLst>
                                          <p:attrName>ppt_x</p:attrName>
                                        </p:attrNameLst>
                                      </p:cBhvr>
                                      <p:tavLst>
                                        <p:tav tm="0">
                                          <p:val>
                                            <p:strVal val="#ppt_x"/>
                                          </p:val>
                                        </p:tav>
                                        <p:tav tm="100000">
                                          <p:val>
                                            <p:strVal val="#ppt_x"/>
                                          </p:val>
                                        </p:tav>
                                      </p:tavLst>
                                    </p:anim>
                                    <p:anim calcmode="lin" valueType="num">
                                      <p:cBhvr>
                                        <p:cTn id="9" dur="900" decel="100000" fill="hold"/>
                                        <p:tgtEl>
                                          <p:spTgt spid="1208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08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88" y="548680"/>
            <a:ext cx="81369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914400" y="1143000"/>
            <a:ext cx="1766888" cy="466725"/>
          </a:xfrm>
          <a:prstGeom prst="rect">
            <a:avLst/>
          </a:pr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rgbClr val="FFFF99"/>
                </a:solidFill>
              </a:rPr>
              <a:t>Comparators</a:t>
            </a:r>
          </a:p>
        </p:txBody>
      </p:sp>
      <p:sp>
        <p:nvSpPr>
          <p:cNvPr id="122885" name="Text Box 5"/>
          <p:cNvSpPr txBox="1">
            <a:spLocks noChangeArrowheads="1"/>
          </p:cNvSpPr>
          <p:nvPr/>
        </p:nvSpPr>
        <p:spPr bwMode="auto">
          <a:xfrm>
            <a:off x="1143000" y="1676400"/>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IC comparators can be expanded using the cascading inputs as shown. The lowest order comparator has a HIGH on the </a:t>
            </a:r>
            <a:r>
              <a:rPr lang="en-US" sz="2000" i="1"/>
              <a:t>A = B</a:t>
            </a:r>
            <a:r>
              <a:rPr lang="en-US" sz="2000"/>
              <a:t> input. </a:t>
            </a:r>
          </a:p>
        </p:txBody>
      </p:sp>
      <p:grpSp>
        <p:nvGrpSpPr>
          <p:cNvPr id="122937" name="Group 57"/>
          <p:cNvGrpSpPr>
            <a:grpSpLocks/>
          </p:cNvGrpSpPr>
          <p:nvPr/>
        </p:nvGrpSpPr>
        <p:grpSpPr bwMode="auto">
          <a:xfrm>
            <a:off x="1600200" y="2438400"/>
            <a:ext cx="7239000" cy="3505200"/>
            <a:chOff x="1008" y="1536"/>
            <a:chExt cx="4560" cy="2208"/>
          </a:xfrm>
        </p:grpSpPr>
        <p:graphicFrame>
          <p:nvGraphicFramePr>
            <p:cNvPr id="122912" name="Object 32"/>
            <p:cNvGraphicFramePr>
              <a:graphicFrameLocks noChangeAspect="1"/>
            </p:cNvGraphicFramePr>
            <p:nvPr/>
          </p:nvGraphicFramePr>
          <p:xfrm>
            <a:off x="1440" y="1720"/>
            <a:ext cx="3216" cy="2024"/>
          </p:xfrm>
          <a:graphic>
            <a:graphicData uri="http://schemas.openxmlformats.org/presentationml/2006/ole">
              <mc:AlternateContent xmlns:mc="http://schemas.openxmlformats.org/markup-compatibility/2006">
                <mc:Choice xmlns:v="urn:schemas-microsoft-com:vml" Requires="v">
                  <p:oleObj spid="_x0000_s15449" name="CorelDRAW" r:id="rId4" imgW="2974527" imgH="1873667" progId="CorelDRAW.Graphic.13">
                    <p:embed/>
                  </p:oleObj>
                </mc:Choice>
                <mc:Fallback>
                  <p:oleObj name="CorelDRAW" r:id="rId4" imgW="2974527" imgH="1873667" progId="CorelDRAW.Graphic.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720"/>
                          <a:ext cx="3216" cy="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6" name="Text Box 6"/>
            <p:cNvSpPr txBox="1">
              <a:spLocks noChangeArrowheads="1"/>
            </p:cNvSpPr>
            <p:nvPr/>
          </p:nvSpPr>
          <p:spPr bwMode="auto">
            <a:xfrm>
              <a:off x="4656" y="2544"/>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rPr>
                <a:t>Outputs</a:t>
              </a:r>
            </a:p>
          </p:txBody>
        </p:sp>
        <p:sp>
          <p:nvSpPr>
            <p:cNvPr id="122889" name="Text Box 9"/>
            <p:cNvSpPr txBox="1">
              <a:spLocks noChangeArrowheads="1"/>
            </p:cNvSpPr>
            <p:nvPr/>
          </p:nvSpPr>
          <p:spPr bwMode="auto">
            <a:xfrm>
              <a:off x="1392" y="190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1</a:t>
              </a:r>
              <a:endParaRPr lang="en-US" sz="1600">
                <a:solidFill>
                  <a:srgbClr val="FF0000"/>
                </a:solidFill>
                <a:latin typeface="Arial" pitchFamily="34" charset="0"/>
              </a:endParaRPr>
            </a:p>
          </p:txBody>
        </p:sp>
        <p:sp>
          <p:nvSpPr>
            <p:cNvPr id="122890" name="Text Box 10"/>
            <p:cNvSpPr txBox="1">
              <a:spLocks noChangeArrowheads="1"/>
            </p:cNvSpPr>
            <p:nvPr/>
          </p:nvSpPr>
          <p:spPr bwMode="auto">
            <a:xfrm>
              <a:off x="1392" y="1756"/>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0</a:t>
              </a:r>
              <a:endParaRPr lang="en-US" sz="1600">
                <a:solidFill>
                  <a:srgbClr val="FF0000"/>
                </a:solidFill>
                <a:latin typeface="Arial" pitchFamily="34" charset="0"/>
              </a:endParaRPr>
            </a:p>
          </p:txBody>
        </p:sp>
        <p:sp>
          <p:nvSpPr>
            <p:cNvPr id="122891" name="Text Box 11"/>
            <p:cNvSpPr txBox="1">
              <a:spLocks noChangeArrowheads="1"/>
            </p:cNvSpPr>
            <p:nvPr/>
          </p:nvSpPr>
          <p:spPr bwMode="auto">
            <a:xfrm>
              <a:off x="1392" y="204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2</a:t>
              </a:r>
              <a:endParaRPr lang="en-US" sz="1600">
                <a:solidFill>
                  <a:srgbClr val="FF0000"/>
                </a:solidFill>
                <a:latin typeface="Arial" pitchFamily="34" charset="0"/>
              </a:endParaRPr>
            </a:p>
          </p:txBody>
        </p:sp>
        <p:sp>
          <p:nvSpPr>
            <p:cNvPr id="122892" name="Text Box 12"/>
            <p:cNvSpPr txBox="1">
              <a:spLocks noChangeArrowheads="1"/>
            </p:cNvSpPr>
            <p:nvPr/>
          </p:nvSpPr>
          <p:spPr bwMode="auto">
            <a:xfrm>
              <a:off x="1392" y="218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3</a:t>
              </a:r>
              <a:endParaRPr lang="en-US" sz="1600">
                <a:solidFill>
                  <a:srgbClr val="FF0000"/>
                </a:solidFill>
                <a:latin typeface="Arial" pitchFamily="34" charset="0"/>
              </a:endParaRPr>
            </a:p>
          </p:txBody>
        </p:sp>
        <p:sp>
          <p:nvSpPr>
            <p:cNvPr id="122893" name="Text Box 13"/>
            <p:cNvSpPr txBox="1">
              <a:spLocks noChangeArrowheads="1"/>
            </p:cNvSpPr>
            <p:nvPr/>
          </p:nvSpPr>
          <p:spPr bwMode="auto">
            <a:xfrm>
              <a:off x="1392" y="300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1</a:t>
              </a:r>
              <a:endParaRPr lang="en-US" sz="1600">
                <a:solidFill>
                  <a:srgbClr val="FF0000"/>
                </a:solidFill>
                <a:latin typeface="Arial" pitchFamily="34" charset="0"/>
              </a:endParaRPr>
            </a:p>
          </p:txBody>
        </p:sp>
        <p:sp>
          <p:nvSpPr>
            <p:cNvPr id="122894" name="Text Box 14"/>
            <p:cNvSpPr txBox="1">
              <a:spLocks noChangeArrowheads="1"/>
            </p:cNvSpPr>
            <p:nvPr/>
          </p:nvSpPr>
          <p:spPr bwMode="auto">
            <a:xfrm>
              <a:off x="1392" y="28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0</a:t>
              </a:r>
              <a:endParaRPr lang="en-US" sz="1600">
                <a:solidFill>
                  <a:srgbClr val="FF0000"/>
                </a:solidFill>
                <a:latin typeface="Arial" pitchFamily="34" charset="0"/>
              </a:endParaRPr>
            </a:p>
          </p:txBody>
        </p:sp>
        <p:sp>
          <p:nvSpPr>
            <p:cNvPr id="122895" name="Text Box 15"/>
            <p:cNvSpPr txBox="1">
              <a:spLocks noChangeArrowheads="1"/>
            </p:cNvSpPr>
            <p:nvPr/>
          </p:nvSpPr>
          <p:spPr bwMode="auto">
            <a:xfrm>
              <a:off x="1392" y="314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2</a:t>
              </a:r>
              <a:endParaRPr lang="en-US" sz="1600">
                <a:solidFill>
                  <a:srgbClr val="FF0000"/>
                </a:solidFill>
                <a:latin typeface="Arial" pitchFamily="34" charset="0"/>
              </a:endParaRPr>
            </a:p>
          </p:txBody>
        </p:sp>
        <p:sp>
          <p:nvSpPr>
            <p:cNvPr id="122896" name="Text Box 16"/>
            <p:cNvSpPr txBox="1">
              <a:spLocks noChangeArrowheads="1"/>
            </p:cNvSpPr>
            <p:nvPr/>
          </p:nvSpPr>
          <p:spPr bwMode="auto">
            <a:xfrm>
              <a:off x="1392" y="329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3</a:t>
              </a:r>
              <a:endParaRPr lang="en-US" sz="1600">
                <a:solidFill>
                  <a:srgbClr val="FF0000"/>
                </a:solidFill>
                <a:latin typeface="Arial" pitchFamily="34" charset="0"/>
              </a:endParaRPr>
            </a:p>
          </p:txBody>
        </p:sp>
        <p:sp>
          <p:nvSpPr>
            <p:cNvPr id="122898" name="Text Box 18"/>
            <p:cNvSpPr txBox="1">
              <a:spLocks noChangeArrowheads="1"/>
            </p:cNvSpPr>
            <p:nvPr/>
          </p:nvSpPr>
          <p:spPr bwMode="auto">
            <a:xfrm>
              <a:off x="2112" y="1776"/>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COMP</a:t>
              </a:r>
            </a:p>
          </p:txBody>
        </p:sp>
        <p:sp>
          <p:nvSpPr>
            <p:cNvPr id="122899" name="Text Box 19"/>
            <p:cNvSpPr txBox="1">
              <a:spLocks noChangeArrowheads="1"/>
            </p:cNvSpPr>
            <p:nvPr/>
          </p:nvSpPr>
          <p:spPr bwMode="auto">
            <a:xfrm>
              <a:off x="1920" y="259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2900" name="Text Box 20"/>
            <p:cNvSpPr txBox="1">
              <a:spLocks noChangeArrowheads="1"/>
            </p:cNvSpPr>
            <p:nvPr/>
          </p:nvSpPr>
          <p:spPr bwMode="auto">
            <a:xfrm>
              <a:off x="1920" y="275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2901" name="Text Box 21"/>
            <p:cNvSpPr txBox="1">
              <a:spLocks noChangeArrowheads="1"/>
            </p:cNvSpPr>
            <p:nvPr/>
          </p:nvSpPr>
          <p:spPr bwMode="auto">
            <a:xfrm>
              <a:off x="1920" y="244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2902" name="Text Box 22"/>
            <p:cNvSpPr txBox="1">
              <a:spLocks noChangeArrowheads="1"/>
            </p:cNvSpPr>
            <p:nvPr/>
          </p:nvSpPr>
          <p:spPr bwMode="auto">
            <a:xfrm>
              <a:off x="2304" y="259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2903" name="Text Box 23"/>
            <p:cNvSpPr txBox="1">
              <a:spLocks noChangeArrowheads="1"/>
            </p:cNvSpPr>
            <p:nvPr/>
          </p:nvSpPr>
          <p:spPr bwMode="auto">
            <a:xfrm>
              <a:off x="2304" y="275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2904" name="Text Box 24"/>
            <p:cNvSpPr txBox="1">
              <a:spLocks noChangeArrowheads="1"/>
            </p:cNvSpPr>
            <p:nvPr/>
          </p:nvSpPr>
          <p:spPr bwMode="auto">
            <a:xfrm>
              <a:off x="2304" y="244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2905" name="Text Box 25"/>
            <p:cNvSpPr txBox="1">
              <a:spLocks noChangeArrowheads="1"/>
            </p:cNvSpPr>
            <p:nvPr/>
          </p:nvSpPr>
          <p:spPr bwMode="auto">
            <a:xfrm>
              <a:off x="1920" y="187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2906" name="Text Box 26"/>
            <p:cNvSpPr txBox="1">
              <a:spLocks noChangeArrowheads="1"/>
            </p:cNvSpPr>
            <p:nvPr/>
          </p:nvSpPr>
          <p:spPr bwMode="auto">
            <a:xfrm>
              <a:off x="1920" y="288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2907" name="Text Box 27"/>
            <p:cNvSpPr txBox="1">
              <a:spLocks noChangeArrowheads="1"/>
            </p:cNvSpPr>
            <p:nvPr/>
          </p:nvSpPr>
          <p:spPr bwMode="auto">
            <a:xfrm>
              <a:off x="1920" y="331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2908" name="Text Box 28"/>
            <p:cNvSpPr txBox="1">
              <a:spLocks noChangeArrowheads="1"/>
            </p:cNvSpPr>
            <p:nvPr/>
          </p:nvSpPr>
          <p:spPr bwMode="auto">
            <a:xfrm>
              <a:off x="1920" y="230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2909" name="Text Box 29"/>
            <p:cNvSpPr txBox="1">
              <a:spLocks noChangeArrowheads="1"/>
            </p:cNvSpPr>
            <p:nvPr/>
          </p:nvSpPr>
          <p:spPr bwMode="auto">
            <a:xfrm>
              <a:off x="2160" y="2064"/>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a:t>
              </a:r>
            </a:p>
          </p:txBody>
        </p:sp>
        <p:sp>
          <p:nvSpPr>
            <p:cNvPr id="122910" name="Text Box 30"/>
            <p:cNvSpPr txBox="1">
              <a:spLocks noChangeArrowheads="1"/>
            </p:cNvSpPr>
            <p:nvPr/>
          </p:nvSpPr>
          <p:spPr bwMode="auto">
            <a:xfrm>
              <a:off x="2160" y="2976"/>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a:t>
              </a:r>
            </a:p>
          </p:txBody>
        </p:sp>
        <p:sp>
          <p:nvSpPr>
            <p:cNvPr id="122913" name="Text Box 33"/>
            <p:cNvSpPr txBox="1">
              <a:spLocks noChangeArrowheads="1"/>
            </p:cNvSpPr>
            <p:nvPr/>
          </p:nvSpPr>
          <p:spPr bwMode="auto">
            <a:xfrm>
              <a:off x="2880" y="190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5</a:t>
              </a:r>
              <a:endParaRPr lang="en-US" sz="1600">
                <a:solidFill>
                  <a:srgbClr val="FF0000"/>
                </a:solidFill>
                <a:latin typeface="Arial" pitchFamily="34" charset="0"/>
              </a:endParaRPr>
            </a:p>
          </p:txBody>
        </p:sp>
        <p:sp>
          <p:nvSpPr>
            <p:cNvPr id="122914" name="Text Box 34"/>
            <p:cNvSpPr txBox="1">
              <a:spLocks noChangeArrowheads="1"/>
            </p:cNvSpPr>
            <p:nvPr/>
          </p:nvSpPr>
          <p:spPr bwMode="auto">
            <a:xfrm>
              <a:off x="2880" y="1756"/>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4</a:t>
              </a:r>
              <a:endParaRPr lang="en-US" sz="1600">
                <a:solidFill>
                  <a:srgbClr val="FF0000"/>
                </a:solidFill>
                <a:latin typeface="Arial" pitchFamily="34" charset="0"/>
              </a:endParaRPr>
            </a:p>
          </p:txBody>
        </p:sp>
        <p:sp>
          <p:nvSpPr>
            <p:cNvPr id="122915" name="Text Box 35"/>
            <p:cNvSpPr txBox="1">
              <a:spLocks noChangeArrowheads="1"/>
            </p:cNvSpPr>
            <p:nvPr/>
          </p:nvSpPr>
          <p:spPr bwMode="auto">
            <a:xfrm>
              <a:off x="2880" y="204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6</a:t>
              </a:r>
              <a:endParaRPr lang="en-US" sz="1600">
                <a:solidFill>
                  <a:srgbClr val="FF0000"/>
                </a:solidFill>
                <a:latin typeface="Arial" pitchFamily="34" charset="0"/>
              </a:endParaRPr>
            </a:p>
          </p:txBody>
        </p:sp>
        <p:sp>
          <p:nvSpPr>
            <p:cNvPr id="122916" name="Text Box 36"/>
            <p:cNvSpPr txBox="1">
              <a:spLocks noChangeArrowheads="1"/>
            </p:cNvSpPr>
            <p:nvPr/>
          </p:nvSpPr>
          <p:spPr bwMode="auto">
            <a:xfrm>
              <a:off x="2880" y="218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A</a:t>
              </a:r>
              <a:r>
                <a:rPr lang="en-US" sz="1600" baseline="-25000">
                  <a:solidFill>
                    <a:srgbClr val="FF0000"/>
                  </a:solidFill>
                  <a:latin typeface="Arial" pitchFamily="34" charset="0"/>
                </a:rPr>
                <a:t>7</a:t>
              </a:r>
              <a:endParaRPr lang="en-US" sz="1600">
                <a:solidFill>
                  <a:srgbClr val="FF0000"/>
                </a:solidFill>
                <a:latin typeface="Arial" pitchFamily="34" charset="0"/>
              </a:endParaRPr>
            </a:p>
          </p:txBody>
        </p:sp>
        <p:sp>
          <p:nvSpPr>
            <p:cNvPr id="122917" name="Text Box 37"/>
            <p:cNvSpPr txBox="1">
              <a:spLocks noChangeArrowheads="1"/>
            </p:cNvSpPr>
            <p:nvPr/>
          </p:nvSpPr>
          <p:spPr bwMode="auto">
            <a:xfrm>
              <a:off x="2880" y="300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5</a:t>
              </a:r>
              <a:endParaRPr lang="en-US" sz="1600">
                <a:solidFill>
                  <a:srgbClr val="FF0000"/>
                </a:solidFill>
                <a:latin typeface="Arial" pitchFamily="34" charset="0"/>
              </a:endParaRPr>
            </a:p>
          </p:txBody>
        </p:sp>
        <p:sp>
          <p:nvSpPr>
            <p:cNvPr id="122918" name="Text Box 38"/>
            <p:cNvSpPr txBox="1">
              <a:spLocks noChangeArrowheads="1"/>
            </p:cNvSpPr>
            <p:nvPr/>
          </p:nvSpPr>
          <p:spPr bwMode="auto">
            <a:xfrm>
              <a:off x="2880" y="28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4</a:t>
              </a:r>
              <a:endParaRPr lang="en-US" sz="1600">
                <a:solidFill>
                  <a:srgbClr val="FF0000"/>
                </a:solidFill>
                <a:latin typeface="Arial" pitchFamily="34" charset="0"/>
              </a:endParaRPr>
            </a:p>
          </p:txBody>
        </p:sp>
        <p:sp>
          <p:nvSpPr>
            <p:cNvPr id="122919" name="Text Box 39"/>
            <p:cNvSpPr txBox="1">
              <a:spLocks noChangeArrowheads="1"/>
            </p:cNvSpPr>
            <p:nvPr/>
          </p:nvSpPr>
          <p:spPr bwMode="auto">
            <a:xfrm>
              <a:off x="2880" y="316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6</a:t>
              </a:r>
              <a:endParaRPr lang="en-US" sz="1600">
                <a:solidFill>
                  <a:srgbClr val="FF0000"/>
                </a:solidFill>
                <a:latin typeface="Arial" pitchFamily="34" charset="0"/>
              </a:endParaRPr>
            </a:p>
          </p:txBody>
        </p:sp>
        <p:sp>
          <p:nvSpPr>
            <p:cNvPr id="122920" name="Text Box 40"/>
            <p:cNvSpPr txBox="1">
              <a:spLocks noChangeArrowheads="1"/>
            </p:cNvSpPr>
            <p:nvPr/>
          </p:nvSpPr>
          <p:spPr bwMode="auto">
            <a:xfrm>
              <a:off x="2880" y="331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1">
                  <a:solidFill>
                    <a:srgbClr val="FF0000"/>
                  </a:solidFill>
                  <a:latin typeface="Arial" pitchFamily="34" charset="0"/>
                </a:rPr>
                <a:t>B</a:t>
              </a:r>
              <a:r>
                <a:rPr lang="en-US" sz="1600" baseline="-25000">
                  <a:solidFill>
                    <a:srgbClr val="FF0000"/>
                  </a:solidFill>
                  <a:latin typeface="Arial" pitchFamily="34" charset="0"/>
                </a:rPr>
                <a:t>7</a:t>
              </a:r>
              <a:endParaRPr lang="en-US" sz="1600">
                <a:solidFill>
                  <a:srgbClr val="FF0000"/>
                </a:solidFill>
                <a:latin typeface="Arial" pitchFamily="34" charset="0"/>
              </a:endParaRPr>
            </a:p>
          </p:txBody>
        </p:sp>
        <p:sp>
          <p:nvSpPr>
            <p:cNvPr id="122921" name="Text Box 41"/>
            <p:cNvSpPr txBox="1">
              <a:spLocks noChangeArrowheads="1"/>
            </p:cNvSpPr>
            <p:nvPr/>
          </p:nvSpPr>
          <p:spPr bwMode="auto">
            <a:xfrm>
              <a:off x="1008" y="254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rPr>
                <a:t>+5.0 V</a:t>
              </a:r>
            </a:p>
          </p:txBody>
        </p:sp>
        <p:sp>
          <p:nvSpPr>
            <p:cNvPr id="122922" name="Text Box 42"/>
            <p:cNvSpPr txBox="1">
              <a:spLocks noChangeArrowheads="1"/>
            </p:cNvSpPr>
            <p:nvPr/>
          </p:nvSpPr>
          <p:spPr bwMode="auto">
            <a:xfrm>
              <a:off x="3648" y="1776"/>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COMP</a:t>
              </a:r>
            </a:p>
          </p:txBody>
        </p:sp>
        <p:sp>
          <p:nvSpPr>
            <p:cNvPr id="122923" name="Text Box 43"/>
            <p:cNvSpPr txBox="1">
              <a:spLocks noChangeArrowheads="1"/>
            </p:cNvSpPr>
            <p:nvPr/>
          </p:nvSpPr>
          <p:spPr bwMode="auto">
            <a:xfrm>
              <a:off x="3456" y="259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2924" name="Text Box 44"/>
            <p:cNvSpPr txBox="1">
              <a:spLocks noChangeArrowheads="1"/>
            </p:cNvSpPr>
            <p:nvPr/>
          </p:nvSpPr>
          <p:spPr bwMode="auto">
            <a:xfrm>
              <a:off x="3456" y="275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2925" name="Text Box 45"/>
            <p:cNvSpPr txBox="1">
              <a:spLocks noChangeArrowheads="1"/>
            </p:cNvSpPr>
            <p:nvPr/>
          </p:nvSpPr>
          <p:spPr bwMode="auto">
            <a:xfrm>
              <a:off x="3456" y="244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2926" name="Text Box 46"/>
            <p:cNvSpPr txBox="1">
              <a:spLocks noChangeArrowheads="1"/>
            </p:cNvSpPr>
            <p:nvPr/>
          </p:nvSpPr>
          <p:spPr bwMode="auto">
            <a:xfrm>
              <a:off x="3840" y="259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 B</a:t>
              </a:r>
            </a:p>
          </p:txBody>
        </p:sp>
        <p:sp>
          <p:nvSpPr>
            <p:cNvPr id="122927" name="Text Box 47"/>
            <p:cNvSpPr txBox="1">
              <a:spLocks noChangeArrowheads="1"/>
            </p:cNvSpPr>
            <p:nvPr/>
          </p:nvSpPr>
          <p:spPr bwMode="auto">
            <a:xfrm>
              <a:off x="3840" y="275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&lt; B</a:t>
              </a:r>
            </a:p>
          </p:txBody>
        </p:sp>
        <p:sp>
          <p:nvSpPr>
            <p:cNvPr id="122928" name="Text Box 48"/>
            <p:cNvSpPr txBox="1">
              <a:spLocks noChangeArrowheads="1"/>
            </p:cNvSpPr>
            <p:nvPr/>
          </p:nvSpPr>
          <p:spPr bwMode="auto">
            <a:xfrm>
              <a:off x="3840" y="2448"/>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 &gt; B</a:t>
              </a:r>
            </a:p>
          </p:txBody>
        </p:sp>
        <p:sp>
          <p:nvSpPr>
            <p:cNvPr id="122929" name="Text Box 49"/>
            <p:cNvSpPr txBox="1">
              <a:spLocks noChangeArrowheads="1"/>
            </p:cNvSpPr>
            <p:nvPr/>
          </p:nvSpPr>
          <p:spPr bwMode="auto">
            <a:xfrm>
              <a:off x="3456" y="187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2930" name="Text Box 50"/>
            <p:cNvSpPr txBox="1">
              <a:spLocks noChangeArrowheads="1"/>
            </p:cNvSpPr>
            <p:nvPr/>
          </p:nvSpPr>
          <p:spPr bwMode="auto">
            <a:xfrm>
              <a:off x="3456" y="288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122931" name="Text Box 51"/>
            <p:cNvSpPr txBox="1">
              <a:spLocks noChangeArrowheads="1"/>
            </p:cNvSpPr>
            <p:nvPr/>
          </p:nvSpPr>
          <p:spPr bwMode="auto">
            <a:xfrm>
              <a:off x="3456" y="3312"/>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2932" name="Text Box 52"/>
            <p:cNvSpPr txBox="1">
              <a:spLocks noChangeArrowheads="1"/>
            </p:cNvSpPr>
            <p:nvPr/>
          </p:nvSpPr>
          <p:spPr bwMode="auto">
            <a:xfrm>
              <a:off x="3456" y="2304"/>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122933" name="Text Box 53"/>
            <p:cNvSpPr txBox="1">
              <a:spLocks noChangeArrowheads="1"/>
            </p:cNvSpPr>
            <p:nvPr/>
          </p:nvSpPr>
          <p:spPr bwMode="auto">
            <a:xfrm>
              <a:off x="3696" y="2064"/>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a:t>
              </a:r>
            </a:p>
          </p:txBody>
        </p:sp>
        <p:sp>
          <p:nvSpPr>
            <p:cNvPr id="122934" name="Text Box 54"/>
            <p:cNvSpPr txBox="1">
              <a:spLocks noChangeArrowheads="1"/>
            </p:cNvSpPr>
            <p:nvPr/>
          </p:nvSpPr>
          <p:spPr bwMode="auto">
            <a:xfrm>
              <a:off x="3696" y="2976"/>
              <a:ext cx="2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A</a:t>
              </a:r>
            </a:p>
          </p:txBody>
        </p:sp>
        <p:sp>
          <p:nvSpPr>
            <p:cNvPr id="122935" name="Text Box 55"/>
            <p:cNvSpPr txBox="1">
              <a:spLocks noChangeArrowheads="1"/>
            </p:cNvSpPr>
            <p:nvPr/>
          </p:nvSpPr>
          <p:spPr bwMode="auto">
            <a:xfrm>
              <a:off x="1392" y="1536"/>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LSBs</a:t>
              </a:r>
            </a:p>
          </p:txBody>
        </p:sp>
        <p:sp>
          <p:nvSpPr>
            <p:cNvPr id="122936" name="Text Box 56"/>
            <p:cNvSpPr txBox="1">
              <a:spLocks noChangeArrowheads="1"/>
            </p:cNvSpPr>
            <p:nvPr/>
          </p:nvSpPr>
          <p:spPr bwMode="auto">
            <a:xfrm>
              <a:off x="2880" y="1536"/>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MSBs</a:t>
              </a:r>
            </a:p>
          </p:txBody>
        </p:sp>
      </p:grpSp>
    </p:spTree>
    <p:extLst>
      <p:ext uri="{BB962C8B-B14F-4D97-AF65-F5344CB8AC3E}">
        <p14:creationId xmlns:p14="http://schemas.microsoft.com/office/powerpoint/2010/main" val="428071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476672"/>
            <a:ext cx="816292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55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970" y="170720"/>
            <a:ext cx="8676580" cy="1077218"/>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ctr" rtl="0"/>
            <a:r>
              <a:rPr lang="en-US" sz="3200" b="1" spc="600" dirty="0">
                <a:effectLst>
                  <a:glow rad="63500">
                    <a:srgbClr val="C0504D">
                      <a:satMod val="175000"/>
                      <a:alpha val="40000"/>
                    </a:srgbClr>
                  </a:glow>
                  <a:outerShdw blurRad="38100" dist="38100" dir="2700000" algn="tl">
                    <a:srgbClr val="000000">
                      <a:alpha val="43137"/>
                    </a:srgbClr>
                  </a:outerShdw>
                </a:effectLst>
                <a:latin typeface="BatangChe" pitchFamily="49" charset="-127"/>
                <a:ea typeface="BatangChe" pitchFamily="49" charset="-127"/>
              </a:rPr>
              <a:t> Analysis Procedure Of Combinational Circuit</a:t>
            </a:r>
            <a:endParaRPr lang="ar-IQ" sz="3200" b="1" spc="600" dirty="0">
              <a:effectLst>
                <a:glow rad="63500">
                  <a:srgbClr val="C0504D">
                    <a:satMod val="175000"/>
                    <a:alpha val="40000"/>
                  </a:srgbClr>
                </a:glow>
                <a:outerShdw blurRad="38100" dist="38100" dir="2700000" algn="tl">
                  <a:srgbClr val="000000">
                    <a:alpha val="43137"/>
                  </a:srgbClr>
                </a:outerShdw>
              </a:effectLst>
              <a:latin typeface="BatangChe" pitchFamily="49" charset="-127"/>
              <a:ea typeface="BatangChe" pitchFamily="49" charset="-127"/>
            </a:endParaRPr>
          </a:p>
        </p:txBody>
      </p:sp>
      <p:sp>
        <p:nvSpPr>
          <p:cNvPr id="6" name="Rectangle 5"/>
          <p:cNvSpPr/>
          <p:nvPr/>
        </p:nvSpPr>
        <p:spPr>
          <a:xfrm>
            <a:off x="561416" y="3281164"/>
            <a:ext cx="8043032" cy="400110"/>
          </a:xfrm>
          <a:prstGeom prst="rect">
            <a:avLst/>
          </a:prstGeom>
          <a:solidFill>
            <a:schemeClr val="accent4">
              <a:lumMod val="20000"/>
              <a:lumOff val="80000"/>
            </a:schemeClr>
          </a:solidFill>
        </p:spPr>
        <p:txBody>
          <a:bodyPr wrap="square">
            <a:spAutoFit/>
          </a:bodyPr>
          <a:lstStyle/>
          <a:p>
            <a:pPr marL="285750" indent="-285750" algn="just" rtl="0">
              <a:buFont typeface="Wingdings" pitchFamily="2" charset="2"/>
              <a:buChar char="§"/>
            </a:pPr>
            <a:r>
              <a:rPr lang="en-US" sz="2000" dirty="0">
                <a:latin typeface="Times New Roman"/>
              </a:rPr>
              <a:t>It is the reverse process of design procedure</a:t>
            </a:r>
            <a:r>
              <a:rPr lang="en-US" b="0" i="0" u="none" strike="noStrike" baseline="0" dirty="0">
                <a:latin typeface="Arial"/>
              </a:rPr>
              <a:t>.</a:t>
            </a:r>
            <a:endParaRPr lang="ar-IQ" dirty="0"/>
          </a:p>
        </p:txBody>
      </p:sp>
      <p:sp>
        <p:nvSpPr>
          <p:cNvPr id="7" name="Rectangle 6"/>
          <p:cNvSpPr/>
          <p:nvPr/>
        </p:nvSpPr>
        <p:spPr>
          <a:xfrm>
            <a:off x="591542" y="3860314"/>
            <a:ext cx="8012906" cy="400110"/>
          </a:xfrm>
          <a:prstGeom prst="rect">
            <a:avLst/>
          </a:prstGeom>
          <a:solidFill>
            <a:schemeClr val="accent3">
              <a:lumMod val="20000"/>
              <a:lumOff val="80000"/>
            </a:schemeClr>
          </a:solidFill>
        </p:spPr>
        <p:txBody>
          <a:bodyPr wrap="square">
            <a:spAutoFit/>
          </a:bodyPr>
          <a:lstStyle/>
          <a:p>
            <a:pPr marL="285750" indent="-285750" algn="just" rtl="0">
              <a:buFont typeface="Wingdings" pitchFamily="2" charset="2"/>
              <a:buChar char="§"/>
            </a:pPr>
            <a:r>
              <a:rPr lang="en-US" sz="2000" dirty="0">
                <a:latin typeface="Times New Roman"/>
              </a:rPr>
              <a:t>Logic diagram of the circuit is given</a:t>
            </a:r>
            <a:r>
              <a:rPr lang="en-US" b="0" i="0" u="none" strike="noStrike" baseline="0" dirty="0">
                <a:latin typeface="Arial"/>
              </a:rPr>
              <a:t>.</a:t>
            </a:r>
            <a:endParaRPr lang="ar-IQ" dirty="0"/>
          </a:p>
        </p:txBody>
      </p:sp>
      <p:sp>
        <p:nvSpPr>
          <p:cNvPr id="8" name="Rectangle 7"/>
          <p:cNvSpPr/>
          <p:nvPr/>
        </p:nvSpPr>
        <p:spPr>
          <a:xfrm>
            <a:off x="591542" y="4477762"/>
            <a:ext cx="8012906" cy="400110"/>
          </a:xfrm>
          <a:prstGeom prst="rect">
            <a:avLst/>
          </a:prstGeom>
          <a:solidFill>
            <a:schemeClr val="accent1">
              <a:lumMod val="20000"/>
              <a:lumOff val="80000"/>
            </a:schemeClr>
          </a:solidFill>
        </p:spPr>
        <p:txBody>
          <a:bodyPr wrap="square">
            <a:spAutoFit/>
          </a:bodyPr>
          <a:lstStyle/>
          <a:p>
            <a:pPr marL="285750" indent="-285750" algn="just" rtl="0">
              <a:buFont typeface="Wingdings" pitchFamily="2" charset="2"/>
              <a:buChar char="§"/>
            </a:pPr>
            <a:r>
              <a:rPr lang="en-US" sz="2000" dirty="0">
                <a:latin typeface="Times New Roman"/>
              </a:rPr>
              <a:t>Obtain the truth table from the diagram</a:t>
            </a:r>
            <a:r>
              <a:rPr lang="en-US" b="0" i="0" u="none" strike="noStrike" baseline="0" dirty="0">
                <a:latin typeface="Arial"/>
              </a:rPr>
              <a:t>.</a:t>
            </a:r>
            <a:endParaRPr lang="ar-IQ" dirty="0"/>
          </a:p>
        </p:txBody>
      </p:sp>
      <p:sp>
        <p:nvSpPr>
          <p:cNvPr id="9" name="Rectangle 8"/>
          <p:cNvSpPr/>
          <p:nvPr/>
        </p:nvSpPr>
        <p:spPr>
          <a:xfrm>
            <a:off x="591542" y="5220414"/>
            <a:ext cx="7992888" cy="400110"/>
          </a:xfrm>
          <a:prstGeom prst="rect">
            <a:avLst/>
          </a:prstGeom>
          <a:solidFill>
            <a:schemeClr val="bg2">
              <a:lumMod val="90000"/>
            </a:schemeClr>
          </a:solidFill>
        </p:spPr>
        <p:txBody>
          <a:bodyPr wrap="square">
            <a:spAutoFit/>
          </a:bodyPr>
          <a:lstStyle/>
          <a:p>
            <a:pPr marL="285750" indent="-285750" algn="just" rtl="0">
              <a:buFont typeface="Wingdings" pitchFamily="2" charset="2"/>
              <a:buChar char="§"/>
            </a:pPr>
            <a:r>
              <a:rPr lang="en-US" sz="2000" dirty="0">
                <a:latin typeface="Times New Roman"/>
              </a:rPr>
              <a:t>Obtain Boolean function from the Truth Table for output</a:t>
            </a:r>
            <a:r>
              <a:rPr lang="en-US" b="0" i="0" u="none" strike="noStrike" baseline="0" dirty="0">
                <a:latin typeface="Arial"/>
              </a:rPr>
              <a:t>.</a:t>
            </a:r>
            <a:endParaRPr lang="ar-IQ" dirty="0"/>
          </a:p>
        </p:txBody>
      </p:sp>
      <p:sp>
        <p:nvSpPr>
          <p:cNvPr id="3" name="Rectangle 2"/>
          <p:cNvSpPr/>
          <p:nvPr/>
        </p:nvSpPr>
        <p:spPr>
          <a:xfrm>
            <a:off x="569044" y="2049626"/>
            <a:ext cx="8014432" cy="400110"/>
          </a:xfrm>
          <a:prstGeom prst="rect">
            <a:avLst/>
          </a:prstGeom>
          <a:solidFill>
            <a:schemeClr val="accent6">
              <a:lumMod val="20000"/>
              <a:lumOff val="80000"/>
            </a:schemeClr>
          </a:solidFill>
        </p:spPr>
        <p:txBody>
          <a:bodyPr wrap="square">
            <a:spAutoFit/>
          </a:bodyPr>
          <a:lstStyle/>
          <a:p>
            <a:pPr marL="285750" indent="-285750" algn="just" rtl="0">
              <a:buFont typeface="Wingdings" pitchFamily="2" charset="2"/>
              <a:buChar char="§"/>
            </a:pPr>
            <a:r>
              <a:rPr lang="en-US" sz="2000" dirty="0">
                <a:latin typeface="Times New Roman"/>
              </a:rPr>
              <a:t>It requires to determine the function that the circuit implements</a:t>
            </a:r>
            <a:endParaRPr lang="ar-IQ" sz="2000" dirty="0">
              <a:latin typeface="Times New Roman"/>
            </a:endParaRPr>
          </a:p>
        </p:txBody>
      </p:sp>
      <p:sp>
        <p:nvSpPr>
          <p:cNvPr id="12" name="Rectangle 11"/>
          <p:cNvSpPr/>
          <p:nvPr/>
        </p:nvSpPr>
        <p:spPr>
          <a:xfrm>
            <a:off x="564442" y="2678902"/>
            <a:ext cx="8040006" cy="400110"/>
          </a:xfrm>
          <a:prstGeom prst="rect">
            <a:avLst/>
          </a:prstGeom>
          <a:solidFill>
            <a:srgbClr val="FEDEF9"/>
          </a:solidFill>
        </p:spPr>
        <p:txBody>
          <a:bodyPr wrap="square">
            <a:spAutoFit/>
          </a:bodyPr>
          <a:lstStyle/>
          <a:p>
            <a:pPr marL="285750" indent="-285750" algn="just" rtl="0">
              <a:buFont typeface="Wingdings" pitchFamily="2" charset="2"/>
              <a:buChar char="§"/>
            </a:pPr>
            <a:r>
              <a:rPr lang="en-US" sz="2000" dirty="0">
                <a:latin typeface="Times New Roman"/>
              </a:rPr>
              <a:t>To make sure that the given circuit is combinational and  not  sequential</a:t>
            </a:r>
            <a:endParaRPr lang="ar-IQ" sz="2000" dirty="0">
              <a:latin typeface="Times New Roman"/>
            </a:endParaRPr>
          </a:p>
        </p:txBody>
      </p:sp>
    </p:spTree>
    <p:extLst>
      <p:ext uri="{BB962C8B-B14F-4D97-AF65-F5344CB8AC3E}">
        <p14:creationId xmlns:p14="http://schemas.microsoft.com/office/powerpoint/2010/main" val="36186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65" y="1484784"/>
            <a:ext cx="8226699" cy="3312368"/>
          </a:xfrm>
          <a:prstGeom prst="rect">
            <a:avLst/>
          </a:prstGeom>
          <a:solidFill>
            <a:schemeClr val="accent6">
              <a:lumMod val="20000"/>
              <a:lumOff val="80000"/>
            </a:schemeClr>
          </a:solidFill>
          <a:ln>
            <a:noFill/>
          </a:ln>
          <a:effectLst/>
        </p:spPr>
      </p:pic>
      <p:sp>
        <p:nvSpPr>
          <p:cNvPr id="2" name="Rectangle 1"/>
          <p:cNvSpPr/>
          <p:nvPr/>
        </p:nvSpPr>
        <p:spPr>
          <a:xfrm>
            <a:off x="1979712" y="620688"/>
            <a:ext cx="6338788" cy="400110"/>
          </a:xfrm>
          <a:prstGeom prst="rect">
            <a:avLst/>
          </a:prstGeom>
          <a:solidFill>
            <a:schemeClr val="accent6">
              <a:lumMod val="20000"/>
              <a:lumOff val="80000"/>
            </a:schemeClr>
          </a:solidFill>
        </p:spPr>
        <p:txBody>
          <a:bodyPr wrap="square">
            <a:spAutoFit/>
          </a:bodyPr>
          <a:lstStyle/>
          <a:p>
            <a:pPr algn="just" rtl="0"/>
            <a:r>
              <a:rPr lang="en-US" sz="2000" dirty="0">
                <a:latin typeface="Times New Roman"/>
              </a:rPr>
              <a:t>Analysis the given combinational circuit </a:t>
            </a:r>
            <a:r>
              <a:rPr lang="en-US" b="0" i="0" u="none" strike="noStrike" baseline="0" dirty="0">
                <a:latin typeface="Arial"/>
              </a:rPr>
              <a:t>:</a:t>
            </a:r>
            <a:endParaRPr lang="ar-IQ" dirty="0"/>
          </a:p>
        </p:txBody>
      </p:sp>
      <p:sp>
        <p:nvSpPr>
          <p:cNvPr id="3" name="Rectangle 2"/>
          <p:cNvSpPr/>
          <p:nvPr/>
        </p:nvSpPr>
        <p:spPr>
          <a:xfrm>
            <a:off x="294101" y="613579"/>
            <a:ext cx="1555234" cy="400110"/>
          </a:xfrm>
          <a:prstGeom prst="rect">
            <a:avLst/>
          </a:prstGeom>
          <a:solidFill>
            <a:schemeClr val="accent3">
              <a:lumMod val="20000"/>
              <a:lumOff val="80000"/>
            </a:schemeClr>
          </a:solidFill>
          <a:ln>
            <a:solidFill>
              <a:srgbClr val="00B050"/>
            </a:solidFill>
          </a:ln>
        </p:spPr>
        <p:txBody>
          <a:bodyPr wrap="none">
            <a:spAutoFit/>
          </a:bodyPr>
          <a:lstStyle/>
          <a:p>
            <a:r>
              <a:rPr lang="en-US" sz="2000" b="1" dirty="0">
                <a:solidFill>
                  <a:srgbClr val="FF0000"/>
                </a:solidFill>
                <a:latin typeface="Times New Roman"/>
              </a:rPr>
              <a:t>EXAMPLE:</a:t>
            </a:r>
            <a:endParaRPr lang="ar-IQ" sz="2000" b="1" dirty="0">
              <a:solidFill>
                <a:srgbClr val="FF0000"/>
              </a:solidFill>
              <a:latin typeface="Times New Roman"/>
            </a:endParaRPr>
          </a:p>
        </p:txBody>
      </p:sp>
      <p:sp>
        <p:nvSpPr>
          <p:cNvPr id="4" name="Rectangle 3"/>
          <p:cNvSpPr/>
          <p:nvPr/>
        </p:nvSpPr>
        <p:spPr>
          <a:xfrm>
            <a:off x="521765" y="4897614"/>
            <a:ext cx="7011715" cy="369332"/>
          </a:xfrm>
          <a:prstGeom prst="rect">
            <a:avLst/>
          </a:prstGeom>
          <a:solidFill>
            <a:schemeClr val="accent4">
              <a:lumMod val="20000"/>
              <a:lumOff val="80000"/>
            </a:schemeClr>
          </a:solidFill>
        </p:spPr>
        <p:txBody>
          <a:bodyPr wrap="square">
            <a:spAutoFit/>
          </a:bodyPr>
          <a:lstStyle/>
          <a:p>
            <a:pPr marL="285750" indent="-285750" algn="just" rtl="0">
              <a:buFont typeface="Wingdings" pitchFamily="2" charset="2"/>
              <a:buChar char="Ø"/>
            </a:pPr>
            <a:r>
              <a:rPr lang="en-US" b="0" i="0" u="none" strike="noStrike" baseline="0" dirty="0">
                <a:latin typeface="Arial"/>
              </a:rPr>
              <a:t>The circuit has three</a:t>
            </a:r>
            <a:r>
              <a:rPr lang="en-US" b="0" i="0" u="none" strike="noStrike" dirty="0">
                <a:latin typeface="Arial"/>
              </a:rPr>
              <a:t> </a:t>
            </a:r>
            <a:r>
              <a:rPr lang="en-US" b="0" i="0" u="none" strike="noStrike" baseline="0" dirty="0">
                <a:latin typeface="Arial"/>
              </a:rPr>
              <a:t>Inputs, </a:t>
            </a:r>
            <a:r>
              <a:rPr lang="en-US" b="1" i="0" u="none" strike="noStrike" baseline="0" dirty="0">
                <a:latin typeface="Arial"/>
              </a:rPr>
              <a:t>A,B,C</a:t>
            </a:r>
            <a:r>
              <a:rPr lang="en-US" dirty="0">
                <a:latin typeface="Arial"/>
              </a:rPr>
              <a:t> a</a:t>
            </a:r>
            <a:r>
              <a:rPr lang="en-US" b="0" i="0" u="none" strike="noStrike" baseline="0" dirty="0">
                <a:latin typeface="Arial"/>
              </a:rPr>
              <a:t>nd two outputs </a:t>
            </a:r>
            <a:r>
              <a:rPr lang="en-US" b="1" i="0" u="none" strike="noStrike" baseline="0" dirty="0">
                <a:latin typeface="Arial"/>
              </a:rPr>
              <a:t>F1</a:t>
            </a:r>
            <a:r>
              <a:rPr lang="en-US" b="0" i="0" u="none" strike="noStrike" baseline="0" dirty="0">
                <a:latin typeface="Arial"/>
              </a:rPr>
              <a:t> and </a:t>
            </a:r>
            <a:r>
              <a:rPr lang="en-US" b="1" i="0" u="none" strike="noStrike" baseline="0" dirty="0">
                <a:latin typeface="Arial"/>
              </a:rPr>
              <a:t>F2</a:t>
            </a:r>
            <a:endParaRPr lang="ar-IQ" b="1" dirty="0"/>
          </a:p>
        </p:txBody>
      </p:sp>
      <p:sp>
        <p:nvSpPr>
          <p:cNvPr id="5" name="Rectangle 4"/>
          <p:cNvSpPr/>
          <p:nvPr/>
        </p:nvSpPr>
        <p:spPr>
          <a:xfrm>
            <a:off x="521765" y="5301208"/>
            <a:ext cx="4572000" cy="1200329"/>
          </a:xfrm>
          <a:prstGeom prst="rect">
            <a:avLst/>
          </a:prstGeom>
          <a:solidFill>
            <a:schemeClr val="accent5">
              <a:lumMod val="20000"/>
              <a:lumOff val="80000"/>
            </a:schemeClr>
          </a:solidFill>
        </p:spPr>
        <p:txBody>
          <a:bodyPr>
            <a:spAutoFit/>
          </a:bodyPr>
          <a:lstStyle/>
          <a:p>
            <a:pPr marL="285750" indent="-285750" algn="just" rtl="0">
              <a:buFont typeface="Wingdings" pitchFamily="2" charset="2"/>
              <a:buChar char="Ø"/>
            </a:pPr>
            <a:r>
              <a:rPr lang="en-US" b="0" i="0" u="none" strike="noStrike" baseline="0" dirty="0">
                <a:latin typeface="Arial"/>
              </a:rPr>
              <a:t>The Boolean function for outputs are:</a:t>
            </a:r>
          </a:p>
          <a:p>
            <a:pPr algn="just" rtl="0"/>
            <a:r>
              <a:rPr lang="en-US" b="1" i="0" u="none" strike="noStrike" baseline="0" dirty="0">
                <a:latin typeface="Arial"/>
              </a:rPr>
              <a:t>F2</a:t>
            </a:r>
            <a:r>
              <a:rPr lang="en-US" b="0" i="0" u="none" strike="noStrike" baseline="0" dirty="0">
                <a:latin typeface="Arial"/>
              </a:rPr>
              <a:t>=AB+AC+BC</a:t>
            </a:r>
          </a:p>
          <a:p>
            <a:pPr algn="just" rtl="0"/>
            <a:r>
              <a:rPr lang="en-US" b="1" i="0" u="none" strike="noStrike" baseline="0" dirty="0">
                <a:latin typeface="Arial"/>
              </a:rPr>
              <a:t>T1</a:t>
            </a:r>
            <a:r>
              <a:rPr lang="en-US" b="0" i="0" u="none" strike="noStrike" baseline="0" dirty="0">
                <a:latin typeface="Arial"/>
              </a:rPr>
              <a:t>=A+B+C</a:t>
            </a:r>
          </a:p>
          <a:p>
            <a:pPr algn="just" rtl="0"/>
            <a:r>
              <a:rPr lang="en-US" b="1" i="0" u="none" strike="noStrike" baseline="0" dirty="0">
                <a:latin typeface="Arial"/>
              </a:rPr>
              <a:t>T2</a:t>
            </a:r>
            <a:r>
              <a:rPr lang="en-US" b="0" i="0" u="none" strike="noStrike" baseline="0" dirty="0">
                <a:latin typeface="Arial"/>
              </a:rPr>
              <a:t>=ABC</a:t>
            </a:r>
            <a:endParaRPr lang="ar-IQ" dirty="0"/>
          </a:p>
        </p:txBody>
      </p:sp>
    </p:spTree>
    <p:extLst>
      <p:ext uri="{BB962C8B-B14F-4D97-AF65-F5344CB8AC3E}">
        <p14:creationId xmlns:p14="http://schemas.microsoft.com/office/powerpoint/2010/main" val="300668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65" y="260648"/>
            <a:ext cx="8537389" cy="923330"/>
          </a:xfrm>
          <a:prstGeom prst="rect">
            <a:avLst/>
          </a:prstGeom>
          <a:solidFill>
            <a:schemeClr val="accent3">
              <a:lumMod val="40000"/>
              <a:lumOff val="60000"/>
            </a:schemeClr>
          </a:solidFill>
        </p:spPr>
        <p:txBody>
          <a:bodyPr wrap="square">
            <a:spAutoFit/>
          </a:bodyPr>
          <a:lstStyle/>
          <a:p>
            <a:pPr marL="285750" indent="-285750" algn="just" rtl="0">
              <a:buFont typeface="Wingdings" pitchFamily="2" charset="2"/>
              <a:buChar char="Ø"/>
            </a:pPr>
            <a:r>
              <a:rPr lang="en-US" b="0" i="0" u="none" strike="noStrike" baseline="0" dirty="0">
                <a:latin typeface="Arial"/>
              </a:rPr>
              <a:t>Outputs functions for gates are :</a:t>
            </a:r>
          </a:p>
          <a:p>
            <a:pPr algn="just" rtl="0"/>
            <a:r>
              <a:rPr lang="en-US" b="1" i="0" u="none" strike="noStrike" baseline="0" dirty="0">
                <a:latin typeface="Arial"/>
                <a:cs typeface="Arial"/>
              </a:rPr>
              <a:t>T3</a:t>
            </a:r>
            <a:r>
              <a:rPr lang="en-US" b="0" i="0" u="none" strike="noStrike" baseline="0" dirty="0">
                <a:latin typeface="Arial"/>
                <a:cs typeface="Arial"/>
              </a:rPr>
              <a:t>=F2’ T1</a:t>
            </a:r>
          </a:p>
          <a:p>
            <a:pPr algn="just" rtl="0"/>
            <a:r>
              <a:rPr lang="en-US" b="1" i="0" u="none" strike="noStrike" baseline="0" dirty="0">
                <a:latin typeface="Arial"/>
              </a:rPr>
              <a:t>F1</a:t>
            </a:r>
            <a:r>
              <a:rPr lang="en-US" b="0" i="0" u="none" strike="noStrike" baseline="0" dirty="0">
                <a:latin typeface="Arial"/>
              </a:rPr>
              <a:t>=T3+T2</a:t>
            </a:r>
            <a:endParaRPr lang="ar-IQ" dirty="0"/>
          </a:p>
        </p:txBody>
      </p:sp>
      <p:sp>
        <p:nvSpPr>
          <p:cNvPr id="3" name="Rectangle 2"/>
          <p:cNvSpPr/>
          <p:nvPr/>
        </p:nvSpPr>
        <p:spPr>
          <a:xfrm>
            <a:off x="545290" y="1183978"/>
            <a:ext cx="7864589" cy="400110"/>
          </a:xfrm>
          <a:prstGeom prst="rect">
            <a:avLst/>
          </a:prstGeom>
          <a:solidFill>
            <a:schemeClr val="accent6">
              <a:lumMod val="20000"/>
              <a:lumOff val="80000"/>
            </a:schemeClr>
          </a:solidFill>
        </p:spPr>
        <p:txBody>
          <a:bodyPr wrap="none">
            <a:spAutoFit/>
          </a:bodyPr>
          <a:lstStyle/>
          <a:p>
            <a:pPr algn="just" rtl="0"/>
            <a:r>
              <a:rPr lang="en-US" b="0" i="0" u="none" strike="noStrike" baseline="0" dirty="0">
                <a:latin typeface="Times New Roman"/>
              </a:rPr>
              <a:t>To obtain </a:t>
            </a:r>
            <a:r>
              <a:rPr lang="en-US" sz="2000" dirty="0">
                <a:latin typeface="Times New Roman"/>
              </a:rPr>
              <a:t>F1 </a:t>
            </a:r>
            <a:r>
              <a:rPr lang="en-US" i="0" u="none" strike="noStrike" baseline="0" dirty="0">
                <a:latin typeface="Courier"/>
              </a:rPr>
              <a:t>as </a:t>
            </a:r>
            <a:r>
              <a:rPr lang="en-US" b="0" i="0" u="none" strike="noStrike" baseline="0" dirty="0">
                <a:latin typeface="Times New Roman"/>
              </a:rPr>
              <a:t>a function of </a:t>
            </a:r>
            <a:r>
              <a:rPr lang="en-US" b="1" i="1" u="none" strike="noStrike" baseline="0" dirty="0">
                <a:latin typeface="Times New Roman"/>
              </a:rPr>
              <a:t>A. B, </a:t>
            </a:r>
            <a:r>
              <a:rPr lang="en-US" b="0" i="0" u="none" strike="noStrike" baseline="0" dirty="0">
                <a:latin typeface="Times New Roman"/>
              </a:rPr>
              <a:t>and </a:t>
            </a:r>
            <a:r>
              <a:rPr lang="en-US" b="1" i="1" u="none" strike="noStrike" baseline="0" dirty="0">
                <a:latin typeface="Times New Roman"/>
              </a:rPr>
              <a:t>C </a:t>
            </a:r>
            <a:r>
              <a:rPr lang="en-US" u="none" strike="noStrike" baseline="0" dirty="0">
                <a:latin typeface="Times New Roman"/>
              </a:rPr>
              <a:t>by </a:t>
            </a:r>
            <a:r>
              <a:rPr lang="en-US" dirty="0">
                <a:latin typeface="Times New Roman"/>
              </a:rPr>
              <a:t>Substituting and simplifying, we get: </a:t>
            </a:r>
            <a:endParaRPr lang="ar-IQ" dirty="0">
              <a:latin typeface="Times New Roman"/>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269"/>
          <a:stretch/>
        </p:blipFill>
        <p:spPr bwMode="auto">
          <a:xfrm>
            <a:off x="172765" y="1772816"/>
            <a:ext cx="8647707" cy="185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3286" b="13017"/>
          <a:stretch/>
        </p:blipFill>
        <p:spPr bwMode="auto">
          <a:xfrm>
            <a:off x="395536" y="3429000"/>
            <a:ext cx="4608512" cy="2880870"/>
          </a:xfrm>
          <a:prstGeom prst="rect">
            <a:avLst/>
          </a:prstGeom>
          <a:solidFill>
            <a:schemeClr val="accent6">
              <a:lumMod val="20000"/>
              <a:lumOff val="80000"/>
            </a:schemeClr>
          </a:solidFill>
          <a:ln>
            <a:noFill/>
          </a:ln>
          <a:effectLst/>
        </p:spPr>
      </p:pic>
      <p:sp>
        <p:nvSpPr>
          <p:cNvPr id="5" name="Rectangle 4"/>
          <p:cNvSpPr/>
          <p:nvPr/>
        </p:nvSpPr>
        <p:spPr>
          <a:xfrm>
            <a:off x="5302853" y="5115797"/>
            <a:ext cx="3407301" cy="646331"/>
          </a:xfrm>
          <a:prstGeom prst="rect">
            <a:avLst/>
          </a:prstGeom>
          <a:solidFill>
            <a:schemeClr val="accent6">
              <a:lumMod val="20000"/>
              <a:lumOff val="80000"/>
            </a:schemeClr>
          </a:solidFill>
        </p:spPr>
        <p:txBody>
          <a:bodyPr wrap="square">
            <a:spAutoFit/>
          </a:bodyPr>
          <a:lstStyle/>
          <a:p>
            <a:pPr algn="l" rtl="0"/>
            <a:r>
              <a:rPr lang="en-US" sz="1600" b="0" i="0" u="none" strike="noStrike" baseline="0" dirty="0">
                <a:solidFill>
                  <a:srgbClr val="B93D68"/>
                </a:solidFill>
                <a:latin typeface="Wingdings 2"/>
              </a:rPr>
              <a:t> </a:t>
            </a:r>
            <a:r>
              <a:rPr lang="en-US" b="1" i="0" u="none" strike="noStrike" baseline="0" dirty="0">
                <a:solidFill>
                  <a:srgbClr val="000000"/>
                </a:solidFill>
                <a:latin typeface="Arial"/>
              </a:rPr>
              <a:t>F2</a:t>
            </a:r>
            <a:r>
              <a:rPr lang="en-US" b="0" i="0" u="none" strike="noStrike" baseline="0" dirty="0">
                <a:solidFill>
                  <a:srgbClr val="000000"/>
                </a:solidFill>
                <a:latin typeface="Arial"/>
              </a:rPr>
              <a:t>=AB+AC+BC</a:t>
            </a:r>
          </a:p>
          <a:p>
            <a:pPr algn="l" rtl="0"/>
            <a:r>
              <a:rPr lang="en-US" sz="1600" b="0" i="0" u="none" strike="noStrike" baseline="0" dirty="0">
                <a:solidFill>
                  <a:srgbClr val="B93D68"/>
                </a:solidFill>
                <a:latin typeface="Wingdings 2"/>
              </a:rPr>
              <a:t> </a:t>
            </a:r>
            <a:r>
              <a:rPr lang="en-US" b="1" i="0" u="none" strike="noStrike" baseline="0" dirty="0">
                <a:solidFill>
                  <a:srgbClr val="000000"/>
                </a:solidFill>
                <a:latin typeface="Arial"/>
                <a:cs typeface="Arial"/>
              </a:rPr>
              <a:t>F1</a:t>
            </a:r>
            <a:r>
              <a:rPr lang="en-US" b="0" i="0" u="none" strike="noStrike" baseline="0" dirty="0">
                <a:solidFill>
                  <a:srgbClr val="000000"/>
                </a:solidFill>
                <a:latin typeface="Arial"/>
                <a:cs typeface="Arial"/>
              </a:rPr>
              <a:t>=A’BC’+A’B’C+AB’C’+ABC</a:t>
            </a:r>
            <a:endParaRPr lang="ar-IQ" dirty="0"/>
          </a:p>
        </p:txBody>
      </p:sp>
    </p:spTree>
    <p:extLst>
      <p:ext uri="{BB962C8B-B14F-4D97-AF65-F5344CB8AC3E}">
        <p14:creationId xmlns:p14="http://schemas.microsoft.com/office/powerpoint/2010/main" val="188080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676" y="330680"/>
            <a:ext cx="4253087" cy="794064"/>
          </a:xfrm>
          <a:prstGeom prst="rect">
            <a:avLst/>
          </a:prstGeom>
          <a:solidFill>
            <a:schemeClr val="accent5">
              <a:lumMod val="20000"/>
              <a:lumOff val="80000"/>
            </a:schemeClr>
          </a:solidFill>
          <a:ln>
            <a:solidFill>
              <a:schemeClr val="accent5">
                <a:lumMod val="75000"/>
              </a:schemeClr>
            </a:solidFill>
          </a:ln>
        </p:spPr>
        <p:txBody>
          <a:bodyPr wrap="none">
            <a:spAutoFit/>
          </a:bodyPr>
          <a:lstStyle/>
          <a:p>
            <a:pPr lvl="0" algn="just" rtl="0">
              <a:lnSpc>
                <a:spcPct val="150000"/>
              </a:lnSpc>
              <a:spcAft>
                <a:spcPts val="1000"/>
              </a:spcAft>
            </a:pPr>
            <a:r>
              <a:rPr lang="en-US" sz="3600" b="1">
                <a:solidFill>
                  <a:srgbClr val="000000"/>
                </a:solidFill>
                <a:effectLst>
                  <a:glow rad="63500">
                    <a:srgbClr val="C0504D">
                      <a:satMod val="175000"/>
                      <a:alpha val="40000"/>
                    </a:srgbClr>
                  </a:glow>
                  <a:outerShdw blurRad="50800" dist="38100" dir="10800000" algn="r" rotWithShape="0">
                    <a:prstClr val="black">
                      <a:alpha val="40000"/>
                    </a:prstClr>
                  </a:outerShdw>
                </a:effectLst>
                <a:latin typeface="BatangChe" pitchFamily="49" charset="-127"/>
                <a:ea typeface="BatangChe" pitchFamily="49" charset="-127"/>
                <a:cs typeface="Miriam Fixed" pitchFamily="49" charset="-79"/>
              </a:rPr>
              <a:t> </a:t>
            </a:r>
            <a:r>
              <a:rPr lang="en-US" sz="3600" b="1" dirty="0">
                <a:solidFill>
                  <a:srgbClr val="000000"/>
                </a:solidFill>
                <a:effectLst>
                  <a:glow rad="63500">
                    <a:srgbClr val="C0504D">
                      <a:satMod val="175000"/>
                      <a:alpha val="40000"/>
                    </a:srgbClr>
                  </a:glow>
                  <a:outerShdw blurRad="50800" dist="38100" dir="10800000" algn="r" rotWithShape="0">
                    <a:prstClr val="black">
                      <a:alpha val="40000"/>
                    </a:prstClr>
                  </a:outerShdw>
                </a:effectLst>
                <a:latin typeface="BatangChe" pitchFamily="49" charset="-127"/>
                <a:ea typeface="BatangChe" pitchFamily="49" charset="-127"/>
                <a:cs typeface="Miriam Fixed" pitchFamily="49" charset="-79"/>
              </a:rPr>
              <a:t>Design procedure </a:t>
            </a:r>
          </a:p>
        </p:txBody>
      </p:sp>
      <p:sp>
        <p:nvSpPr>
          <p:cNvPr id="4" name="Rectangle 3"/>
          <p:cNvSpPr/>
          <p:nvPr/>
        </p:nvSpPr>
        <p:spPr>
          <a:xfrm>
            <a:off x="297241" y="1494076"/>
            <a:ext cx="8167621" cy="369332"/>
          </a:xfrm>
          <a:prstGeom prst="rect">
            <a:avLst/>
          </a:prstGeom>
          <a:solidFill>
            <a:schemeClr val="accent6">
              <a:lumMod val="20000"/>
              <a:lumOff val="80000"/>
            </a:schemeClr>
          </a:solidFill>
        </p:spPr>
        <p:txBody>
          <a:bodyPr wrap="none">
            <a:spAutoFit/>
          </a:bodyPr>
          <a:lstStyle/>
          <a:p>
            <a:pPr algn="just" rtl="0"/>
            <a:r>
              <a:rPr lang="en-US" dirty="0">
                <a:latin typeface="Times New Roman"/>
                <a:ea typeface="Calibri"/>
              </a:rPr>
              <a:t>The procedure design</a:t>
            </a:r>
            <a:r>
              <a:rPr lang="en-US" dirty="0">
                <a:solidFill>
                  <a:prstClr val="black"/>
                </a:solidFill>
                <a:latin typeface="Times New Roman"/>
                <a:ea typeface="Calibri"/>
              </a:rPr>
              <a:t> for any combinational logic circuit</a:t>
            </a:r>
            <a:r>
              <a:rPr lang="en-US" dirty="0">
                <a:latin typeface="Times New Roman"/>
                <a:ea typeface="Calibri"/>
              </a:rPr>
              <a:t> involves the following steps:</a:t>
            </a:r>
            <a:endParaRPr lang="ar-IQ" dirty="0">
              <a:latin typeface="Times New Roman"/>
              <a:ea typeface="Calibri"/>
            </a:endParaRPr>
          </a:p>
        </p:txBody>
      </p:sp>
      <p:sp>
        <p:nvSpPr>
          <p:cNvPr id="5" name="Rectangle 4"/>
          <p:cNvSpPr/>
          <p:nvPr/>
        </p:nvSpPr>
        <p:spPr>
          <a:xfrm>
            <a:off x="636636" y="2204864"/>
            <a:ext cx="7488832" cy="3642023"/>
          </a:xfrm>
          <a:prstGeom prst="rect">
            <a:avLst/>
          </a:prstGeom>
          <a:solidFill>
            <a:schemeClr val="accent3">
              <a:lumMod val="40000"/>
              <a:lumOff val="60000"/>
            </a:schemeClr>
          </a:solidFill>
        </p:spPr>
        <p:txBody>
          <a:bodyPr wrap="square">
            <a:spAutoFit/>
          </a:bodyPr>
          <a:lstStyle/>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Find the number of inputs and outputs variables </a:t>
            </a:r>
            <a:endParaRPr lang="en-US" sz="1400" dirty="0">
              <a:ea typeface="Calibri"/>
              <a:cs typeface="Arial"/>
            </a:endParaRPr>
          </a:p>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Labeled these variables</a:t>
            </a:r>
            <a:endParaRPr lang="en-US" sz="1400" dirty="0">
              <a:ea typeface="Calibri"/>
              <a:cs typeface="Arial"/>
            </a:endParaRPr>
          </a:p>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Find the relationship between them</a:t>
            </a:r>
            <a:endParaRPr lang="en-US" sz="1400" dirty="0">
              <a:ea typeface="Calibri"/>
              <a:cs typeface="Arial"/>
            </a:endParaRPr>
          </a:p>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Draw the truth table according to this relationship</a:t>
            </a:r>
            <a:endParaRPr lang="en-US" sz="1400" dirty="0">
              <a:ea typeface="Calibri"/>
              <a:cs typeface="Arial"/>
            </a:endParaRPr>
          </a:p>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Find the most simplified Boolean expression using (</a:t>
            </a:r>
            <a:r>
              <a:rPr lang="en-US" b="1" i="1" dirty="0">
                <a:solidFill>
                  <a:srgbClr val="5777FF"/>
                </a:solidFill>
                <a:effectLst/>
                <a:latin typeface="Times New Roman"/>
                <a:ea typeface="Calibri"/>
                <a:cs typeface="Arial"/>
              </a:rPr>
              <a:t>K- Maps</a:t>
            </a:r>
            <a:r>
              <a:rPr lang="en-US" dirty="0">
                <a:effectLst/>
                <a:latin typeface="Times New Roman"/>
                <a:ea typeface="Calibri"/>
                <a:cs typeface="Arial"/>
              </a:rPr>
              <a:t>) and either (</a:t>
            </a:r>
            <a:r>
              <a:rPr lang="en-US" b="1" i="1" dirty="0" err="1">
                <a:solidFill>
                  <a:srgbClr val="5777FF"/>
                </a:solidFill>
                <a:effectLst/>
                <a:latin typeface="Times New Roman"/>
                <a:ea typeface="Calibri"/>
                <a:cs typeface="Arial"/>
              </a:rPr>
              <a:t>SoP</a:t>
            </a:r>
            <a:r>
              <a:rPr lang="en-US" dirty="0">
                <a:effectLst/>
                <a:latin typeface="Times New Roman"/>
                <a:ea typeface="Calibri"/>
                <a:cs typeface="Arial"/>
              </a:rPr>
              <a:t>) or (</a:t>
            </a:r>
            <a:r>
              <a:rPr lang="en-US" b="1" i="1" dirty="0" err="1">
                <a:solidFill>
                  <a:srgbClr val="5777FF"/>
                </a:solidFill>
                <a:effectLst/>
                <a:latin typeface="Times New Roman"/>
                <a:ea typeface="Calibri"/>
                <a:cs typeface="Arial"/>
              </a:rPr>
              <a:t>PoS</a:t>
            </a:r>
            <a:r>
              <a:rPr lang="en-US" dirty="0">
                <a:effectLst/>
                <a:latin typeface="Times New Roman"/>
                <a:ea typeface="Calibri"/>
                <a:cs typeface="Arial"/>
              </a:rPr>
              <a:t>) minimization methods.</a:t>
            </a:r>
            <a:endParaRPr lang="en-US" sz="1400" dirty="0">
              <a:ea typeface="Calibri"/>
              <a:cs typeface="Arial"/>
            </a:endParaRPr>
          </a:p>
          <a:p>
            <a:pPr marL="285750" lvl="0" indent="-285750" algn="just" rtl="0">
              <a:lnSpc>
                <a:spcPct val="150000"/>
              </a:lnSpc>
              <a:spcAft>
                <a:spcPts val="1000"/>
              </a:spcAft>
              <a:buFont typeface="Wingdings" pitchFamily="2" charset="2"/>
              <a:buChar char="Ø"/>
            </a:pPr>
            <a:r>
              <a:rPr lang="en-US" dirty="0">
                <a:effectLst/>
                <a:latin typeface="Times New Roman"/>
                <a:ea typeface="Calibri"/>
                <a:cs typeface="Arial"/>
              </a:rPr>
              <a:t>Draw the logic circuits according to these Boolean expressions.</a:t>
            </a:r>
            <a:endParaRPr lang="en-US" sz="1400" dirty="0">
              <a:ea typeface="Calibri"/>
              <a:cs typeface="Arial"/>
            </a:endParaRPr>
          </a:p>
        </p:txBody>
      </p:sp>
    </p:spTree>
    <p:extLst>
      <p:ext uri="{BB962C8B-B14F-4D97-AF65-F5344CB8AC3E}">
        <p14:creationId xmlns:p14="http://schemas.microsoft.com/office/powerpoint/2010/main" val="165256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200" y="701555"/>
            <a:ext cx="8441264" cy="923330"/>
          </a:xfrm>
          <a:prstGeom prst="rect">
            <a:avLst/>
          </a:prstGeom>
          <a:solidFill>
            <a:schemeClr val="accent4">
              <a:lumMod val="20000"/>
              <a:lumOff val="80000"/>
            </a:schemeClr>
          </a:solidFill>
        </p:spPr>
        <p:txBody>
          <a:bodyPr wrap="square">
            <a:spAutoFit/>
          </a:bodyPr>
          <a:lstStyle/>
          <a:p>
            <a:pPr algn="just" rtl="0"/>
            <a:r>
              <a:rPr lang="en-US" dirty="0">
                <a:latin typeface="Times New Roman"/>
                <a:ea typeface="Times New Roman"/>
                <a:cs typeface="Arial"/>
              </a:rPr>
              <a:t>Design a combinational circuit with three inputs, x, y and z, and the three outputs, A, B, and C. when the binary input is 0, 1, 2, or 3, the binary output is one greater than the input. When the binary input is 4, 5, 6, or 7, the binary output is one less than the input</a:t>
            </a:r>
            <a:r>
              <a:rPr lang="en-US" dirty="0"/>
              <a:t>. </a:t>
            </a:r>
            <a:endParaRPr lang="ar-IQ" dirty="0"/>
          </a:p>
        </p:txBody>
      </p:sp>
      <p:sp>
        <p:nvSpPr>
          <p:cNvPr id="3" name="Rectangle 2"/>
          <p:cNvSpPr/>
          <p:nvPr/>
        </p:nvSpPr>
        <p:spPr>
          <a:xfrm>
            <a:off x="298178" y="240739"/>
            <a:ext cx="1346844" cy="461665"/>
          </a:xfrm>
          <a:prstGeom prst="rect">
            <a:avLst/>
          </a:prstGeom>
          <a:solidFill>
            <a:schemeClr val="accent5">
              <a:lumMod val="20000"/>
              <a:lumOff val="80000"/>
            </a:schemeClr>
          </a:solidFill>
          <a:ln>
            <a:solidFill>
              <a:schemeClr val="accent5">
                <a:lumMod val="75000"/>
              </a:schemeClr>
            </a:solidFill>
          </a:ln>
        </p:spPr>
        <p:txBody>
          <a:bodyPr wrap="none">
            <a:spAutoFit/>
          </a:bodyPr>
          <a:lstStyle/>
          <a:p>
            <a:r>
              <a:rPr lang="en-US" sz="2400" b="1" dirty="0">
                <a:solidFill>
                  <a:srgbClr val="FF0000"/>
                </a:solidFill>
                <a:latin typeface="Times New Roman"/>
                <a:ea typeface="Times New Roman"/>
                <a:cs typeface="Arial"/>
              </a:rPr>
              <a:t>Example</a:t>
            </a:r>
            <a:endParaRPr lang="ar-IQ" sz="2400" b="1" dirty="0">
              <a:solidFill>
                <a:srgbClr val="FF0000"/>
              </a:solidFill>
            </a:endParaRPr>
          </a:p>
        </p:txBody>
      </p:sp>
      <p:sp>
        <p:nvSpPr>
          <p:cNvPr id="4" name="Rectangle 3"/>
          <p:cNvSpPr/>
          <p:nvPr/>
        </p:nvSpPr>
        <p:spPr>
          <a:xfrm>
            <a:off x="423376" y="1772816"/>
            <a:ext cx="8208912" cy="646331"/>
          </a:xfrm>
          <a:prstGeom prst="rect">
            <a:avLst/>
          </a:prstGeom>
        </p:spPr>
        <p:txBody>
          <a:bodyPr wrap="square">
            <a:spAutoFit/>
          </a:bodyPr>
          <a:lstStyle/>
          <a:p>
            <a:pPr algn="just" rtl="0"/>
            <a:r>
              <a:rPr lang="en-US" dirty="0">
                <a:latin typeface="Times New Roman"/>
                <a:ea typeface="Times New Roman"/>
                <a:cs typeface="Arial"/>
              </a:rPr>
              <a:t>1. Derive the truth table that defines the required relationship between inputs and outputs</a:t>
            </a:r>
            <a:r>
              <a:rPr lang="en-US" dirty="0"/>
              <a:t>. </a:t>
            </a:r>
          </a:p>
        </p:txBody>
      </p:sp>
      <p:sp>
        <p:nvSpPr>
          <p:cNvPr id="5" name="Rectangle 4"/>
          <p:cNvSpPr/>
          <p:nvPr/>
        </p:nvSpPr>
        <p:spPr>
          <a:xfrm>
            <a:off x="270823" y="4398655"/>
            <a:ext cx="8640960" cy="646331"/>
          </a:xfrm>
          <a:prstGeom prst="rect">
            <a:avLst/>
          </a:prstGeom>
        </p:spPr>
        <p:txBody>
          <a:bodyPr wrap="square">
            <a:spAutoFit/>
          </a:bodyPr>
          <a:lstStyle/>
          <a:p>
            <a:pPr algn="just" rtl="0"/>
            <a:r>
              <a:rPr lang="en-US" dirty="0"/>
              <a:t>2. </a:t>
            </a:r>
            <a:r>
              <a:rPr lang="en-US" dirty="0">
                <a:latin typeface="Times New Roman"/>
                <a:ea typeface="Times New Roman"/>
                <a:cs typeface="Arial"/>
              </a:rPr>
              <a:t>Obtain the simplified Boolean functions for each output as a function of the input variables. </a:t>
            </a:r>
          </a:p>
        </p:txBody>
      </p:sp>
      <p:sp>
        <p:nvSpPr>
          <p:cNvPr id="8" name="Rectangle 7"/>
          <p:cNvSpPr/>
          <p:nvPr/>
        </p:nvSpPr>
        <p:spPr>
          <a:xfrm>
            <a:off x="423376" y="5044986"/>
            <a:ext cx="4167927" cy="646331"/>
          </a:xfrm>
          <a:prstGeom prst="rect">
            <a:avLst/>
          </a:prstGeom>
          <a:solidFill>
            <a:schemeClr val="accent4">
              <a:lumMod val="20000"/>
              <a:lumOff val="80000"/>
            </a:schemeClr>
          </a:solidFill>
        </p:spPr>
        <p:txBody>
          <a:bodyPr wrap="square">
            <a:spAutoFit/>
          </a:bodyPr>
          <a:lstStyle/>
          <a:p>
            <a:pPr algn="just" rtl="0"/>
            <a:r>
              <a:rPr lang="en-US" b="1" dirty="0">
                <a:solidFill>
                  <a:srgbClr val="FF0000"/>
                </a:solidFill>
                <a:latin typeface="Times New Roman"/>
                <a:ea typeface="Times New Roman"/>
                <a:cs typeface="Arial"/>
              </a:rPr>
              <a:t>Map for output A: </a:t>
            </a:r>
          </a:p>
          <a:p>
            <a:pPr algn="just" rtl="0"/>
            <a:r>
              <a:rPr lang="en-US" dirty="0">
                <a:latin typeface="Times New Roman"/>
                <a:ea typeface="Times New Roman"/>
                <a:cs typeface="Arial"/>
              </a:rPr>
              <a:t>The simplified expression from the map is</a:t>
            </a:r>
            <a:r>
              <a:rPr lang="en-US" dirty="0"/>
              <a:t>: </a:t>
            </a:r>
          </a:p>
        </p:txBody>
      </p:sp>
      <p:sp>
        <p:nvSpPr>
          <p:cNvPr id="9" name="Rectangle 8"/>
          <p:cNvSpPr/>
          <p:nvPr/>
        </p:nvSpPr>
        <p:spPr>
          <a:xfrm>
            <a:off x="971600" y="5880122"/>
            <a:ext cx="1973617" cy="461665"/>
          </a:xfrm>
          <a:prstGeom prst="rect">
            <a:avLst/>
          </a:prstGeom>
          <a:solidFill>
            <a:schemeClr val="accent5">
              <a:lumMod val="20000"/>
              <a:lumOff val="80000"/>
            </a:schemeClr>
          </a:solidFill>
          <a:ln>
            <a:solidFill>
              <a:schemeClr val="accent5">
                <a:lumMod val="75000"/>
              </a:schemeClr>
            </a:solidFill>
          </a:ln>
        </p:spPr>
        <p:txBody>
          <a:bodyPr wrap="none">
            <a:spAutoFit/>
          </a:bodyPr>
          <a:lstStyle/>
          <a:p>
            <a:r>
              <a:rPr lang="en-US" sz="2400" b="1" dirty="0">
                <a:solidFill>
                  <a:srgbClr val="FF0000"/>
                </a:solidFill>
                <a:latin typeface="Times New Roman"/>
                <a:cs typeface="Arial"/>
              </a:rPr>
              <a:t>A=</a:t>
            </a:r>
            <a:r>
              <a:rPr lang="en-US" sz="2400" b="1" dirty="0" err="1">
                <a:solidFill>
                  <a:srgbClr val="FF0000"/>
                </a:solidFill>
                <a:latin typeface="Times New Roman"/>
                <a:cs typeface="Arial"/>
              </a:rPr>
              <a:t>xz+xy</a:t>
            </a:r>
            <a:r>
              <a:rPr lang="en-US" sz="2400" b="1" dirty="0">
                <a:solidFill>
                  <a:srgbClr val="FF0000"/>
                </a:solidFill>
                <a:latin typeface="Times New Roman"/>
                <a:cs typeface="Arial"/>
              </a:rPr>
              <a:t> + </a:t>
            </a:r>
            <a:r>
              <a:rPr lang="en-US" sz="2400" b="1" dirty="0" err="1">
                <a:solidFill>
                  <a:srgbClr val="FF0000"/>
                </a:solidFill>
                <a:latin typeface="Times New Roman"/>
                <a:cs typeface="Arial"/>
              </a:rPr>
              <a:t>yz</a:t>
            </a:r>
            <a:endParaRPr lang="ar-IQ" sz="2400" b="1" dirty="0">
              <a:solidFill>
                <a:srgbClr val="FF0000"/>
              </a:solidFill>
            </a:endParaRPr>
          </a:p>
        </p:txBody>
      </p:sp>
      <p:pic>
        <p:nvPicPr>
          <p:cNvPr id="5122" name="Picture 2"/>
          <p:cNvPicPr>
            <a:picLocks noChangeAspect="1" noChangeArrowheads="1"/>
          </p:cNvPicPr>
          <p:nvPr/>
        </p:nvPicPr>
        <p:blipFill>
          <a:blip r:embed="rId2">
            <a:duotone>
              <a:prstClr val="black"/>
              <a:schemeClr val="accent5">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2699792" y="2121756"/>
            <a:ext cx="3528391" cy="22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554" r="10056"/>
          <a:stretch/>
        </p:blipFill>
        <p:spPr bwMode="auto">
          <a:xfrm>
            <a:off x="5004048" y="4825802"/>
            <a:ext cx="3628240" cy="173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1047564">
            <a:off x="3275856" y="5880122"/>
            <a:ext cx="1512168" cy="461665"/>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91934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4572000" cy="646331"/>
          </a:xfrm>
          <a:prstGeom prst="rect">
            <a:avLst/>
          </a:prstGeom>
          <a:solidFill>
            <a:schemeClr val="accent4">
              <a:lumMod val="20000"/>
              <a:lumOff val="80000"/>
            </a:schemeClr>
          </a:solidFill>
        </p:spPr>
        <p:txBody>
          <a:bodyPr>
            <a:spAutoFit/>
          </a:bodyPr>
          <a:lstStyle/>
          <a:p>
            <a:pPr algn="just" rtl="0"/>
            <a:r>
              <a:rPr lang="en-US" b="1" dirty="0">
                <a:solidFill>
                  <a:srgbClr val="FF0000"/>
                </a:solidFill>
                <a:latin typeface="Times New Roman"/>
                <a:cs typeface="Arial"/>
              </a:rPr>
              <a:t>Map for output B :</a:t>
            </a:r>
          </a:p>
          <a:p>
            <a:pPr algn="just" rtl="0"/>
            <a:r>
              <a:rPr lang="en-US" dirty="0">
                <a:latin typeface="Times New Roman"/>
                <a:cs typeface="Arial"/>
              </a:rPr>
              <a:t>The simplified expression from the map is</a:t>
            </a:r>
            <a:r>
              <a:rPr lang="en-US" dirty="0">
                <a:solidFill>
                  <a:srgbClr val="000000"/>
                </a:solidFill>
                <a:latin typeface="Verdana"/>
              </a:rPr>
              <a:t>: </a:t>
            </a:r>
            <a:endParaRPr lang="ar-IQ" dirty="0"/>
          </a:p>
        </p:txBody>
      </p:sp>
      <mc:AlternateContent xmlns:mc="http://schemas.openxmlformats.org/markup-compatibility/2006" xmlns:a14="http://schemas.microsoft.com/office/drawing/2010/main">
        <mc:Choice Requires="a14">
          <p:sp>
            <p:nvSpPr>
              <p:cNvPr id="3" name="Rectangle 2"/>
              <p:cNvSpPr/>
              <p:nvPr/>
            </p:nvSpPr>
            <p:spPr>
              <a:xfrm>
                <a:off x="251520" y="1028973"/>
                <a:ext cx="4728899" cy="369332"/>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l" rtl="0"/>
                <a:r>
                  <a:rPr lang="en-US" b="1" dirty="0">
                    <a:solidFill>
                      <a:srgbClr val="FF0000"/>
                    </a:solidFill>
                    <a:latin typeface="Times New Roman"/>
                    <a:cs typeface="Arial"/>
                  </a:rPr>
                  <a:t>B= </a:t>
                </a:r>
                <a14:m>
                  <m:oMath xmlns:m="http://schemas.openxmlformats.org/officeDocument/2006/math">
                    <m:acc>
                      <m:accPr>
                        <m:chr m:val="̅"/>
                        <m:ctrlPr>
                          <a:rPr lang="en-US" b="1" i="1" smtClean="0">
                            <a:solidFill>
                              <a:srgbClr val="FF0000"/>
                            </a:solidFill>
                            <a:latin typeface="Cambria Math" panose="02040503050406030204" pitchFamily="18" charset="0"/>
                            <a:cs typeface="Arial"/>
                          </a:rPr>
                        </m:ctrlPr>
                      </m:accPr>
                      <m:e>
                        <m:r>
                          <a:rPr lang="en-US" b="1" i="1" smtClean="0">
                            <a:solidFill>
                              <a:srgbClr val="FF0000"/>
                            </a:solidFill>
                            <a:latin typeface="Cambria Math"/>
                            <a:cs typeface="Arial"/>
                          </a:rPr>
                          <m:t>𝑿</m:t>
                        </m:r>
                      </m:e>
                    </m:acc>
                  </m:oMath>
                </a14:m>
                <a:r>
                  <a:rPr lang="en-US" b="1" dirty="0">
                    <a:solidFill>
                      <a:srgbClr val="FF0000"/>
                    </a:solidFill>
                    <a:latin typeface="Times New Roman"/>
                    <a:cs typeface="Arial"/>
                  </a:rPr>
                  <a:t> </a:t>
                </a:r>
                <a14:m>
                  <m:oMath xmlns:m="http://schemas.openxmlformats.org/officeDocument/2006/math">
                    <m:acc>
                      <m:accPr>
                        <m:chr m:val="̅"/>
                        <m:ctrlPr>
                          <a:rPr lang="en-US" b="1" i="1" dirty="0" smtClean="0">
                            <a:solidFill>
                              <a:srgbClr val="FF0000"/>
                            </a:solidFill>
                            <a:latin typeface="Cambria Math" panose="02040503050406030204" pitchFamily="18" charset="0"/>
                            <a:cs typeface="Arial"/>
                          </a:rPr>
                        </m:ctrlPr>
                      </m:accPr>
                      <m:e>
                        <m:r>
                          <a:rPr lang="en-US" b="1" i="1" dirty="0" smtClean="0">
                            <a:solidFill>
                              <a:srgbClr val="FF0000"/>
                            </a:solidFill>
                            <a:latin typeface="Cambria Math"/>
                            <a:cs typeface="Arial"/>
                          </a:rPr>
                          <m:t>𝒀</m:t>
                        </m:r>
                      </m:e>
                    </m:acc>
                  </m:oMath>
                </a14:m>
                <a:r>
                  <a:rPr lang="en-US" b="1" dirty="0">
                    <a:solidFill>
                      <a:srgbClr val="FF0000"/>
                    </a:solidFill>
                    <a:latin typeface="Times New Roman"/>
                    <a:cs typeface="Arial"/>
                  </a:rPr>
                  <a:t> Z+</a:t>
                </a:r>
                <a14:m>
                  <m:oMath xmlns:m="http://schemas.openxmlformats.org/officeDocument/2006/math">
                    <m:acc>
                      <m:accPr>
                        <m:chr m:val="̅"/>
                        <m:ctrlPr>
                          <a:rPr lang="en-US" b="1" i="1" smtClean="0">
                            <a:solidFill>
                              <a:srgbClr val="FF0000"/>
                            </a:solidFill>
                            <a:latin typeface="Cambria Math" panose="02040503050406030204" pitchFamily="18" charset="0"/>
                            <a:cs typeface="Arial"/>
                          </a:rPr>
                        </m:ctrlPr>
                      </m:accPr>
                      <m:e>
                        <m:r>
                          <a:rPr lang="en-US" b="1" i="1" smtClean="0">
                            <a:solidFill>
                              <a:srgbClr val="FF0000"/>
                            </a:solidFill>
                            <a:latin typeface="Cambria Math"/>
                            <a:cs typeface="Arial"/>
                          </a:rPr>
                          <m:t>𝑿</m:t>
                        </m:r>
                      </m:e>
                    </m:acc>
                  </m:oMath>
                </a14:m>
                <a:r>
                  <a:rPr lang="en-US" b="1" dirty="0">
                    <a:solidFill>
                      <a:srgbClr val="FF0000"/>
                    </a:solidFill>
                    <a:latin typeface="Times New Roman"/>
                    <a:cs typeface="Arial"/>
                  </a:rPr>
                  <a:t>Y</a:t>
                </a:r>
                <a14:m>
                  <m:oMath xmlns:m="http://schemas.openxmlformats.org/officeDocument/2006/math">
                    <m:acc>
                      <m:accPr>
                        <m:chr m:val="̅"/>
                        <m:ctrlPr>
                          <a:rPr lang="en-US" b="1" i="1" dirty="0" smtClean="0">
                            <a:solidFill>
                              <a:srgbClr val="FF0000"/>
                            </a:solidFill>
                            <a:latin typeface="Cambria Math" panose="02040503050406030204" pitchFamily="18" charset="0"/>
                            <a:cs typeface="Arial"/>
                          </a:rPr>
                        </m:ctrlPr>
                      </m:accPr>
                      <m:e>
                        <m:r>
                          <a:rPr lang="en-US" b="1" i="1" dirty="0" smtClean="0">
                            <a:solidFill>
                              <a:srgbClr val="FF0000"/>
                            </a:solidFill>
                            <a:latin typeface="Cambria Math"/>
                            <a:cs typeface="Arial"/>
                          </a:rPr>
                          <m:t>𝒁</m:t>
                        </m:r>
                      </m:e>
                    </m:acc>
                  </m:oMath>
                </a14:m>
                <a:r>
                  <a:rPr lang="en-US" b="1" dirty="0">
                    <a:solidFill>
                      <a:srgbClr val="FF0000"/>
                    </a:solidFill>
                    <a:latin typeface="Times New Roman"/>
                    <a:cs typeface="Arial"/>
                  </a:rPr>
                  <a:t>+X</a:t>
                </a:r>
                <a14:m>
                  <m:oMath xmlns:m="http://schemas.openxmlformats.org/officeDocument/2006/math">
                    <m:acc>
                      <m:accPr>
                        <m:chr m:val="̅"/>
                        <m:ctrlPr>
                          <a:rPr lang="en-US" b="1" i="1" dirty="0" smtClean="0">
                            <a:solidFill>
                              <a:srgbClr val="FF0000"/>
                            </a:solidFill>
                            <a:latin typeface="Cambria Math" panose="02040503050406030204" pitchFamily="18" charset="0"/>
                            <a:cs typeface="Arial"/>
                          </a:rPr>
                        </m:ctrlPr>
                      </m:accPr>
                      <m:e>
                        <m:r>
                          <a:rPr lang="en-US" b="1" i="1" dirty="0" smtClean="0">
                            <a:solidFill>
                              <a:srgbClr val="FF0000"/>
                            </a:solidFill>
                            <a:latin typeface="Cambria Math"/>
                            <a:cs typeface="Arial"/>
                          </a:rPr>
                          <m:t>𝒀</m:t>
                        </m:r>
                      </m:e>
                    </m:acc>
                    <m:acc>
                      <m:accPr>
                        <m:chr m:val="̅"/>
                        <m:ctrlPr>
                          <a:rPr lang="en-US" b="1" i="1" dirty="0" smtClean="0">
                            <a:solidFill>
                              <a:srgbClr val="FF0000"/>
                            </a:solidFill>
                            <a:latin typeface="Cambria Math" panose="02040503050406030204" pitchFamily="18" charset="0"/>
                            <a:cs typeface="Arial"/>
                          </a:rPr>
                        </m:ctrlPr>
                      </m:accPr>
                      <m:e>
                        <m:r>
                          <a:rPr lang="en-US" b="1" i="1" dirty="0" smtClean="0">
                            <a:solidFill>
                              <a:srgbClr val="FF0000"/>
                            </a:solidFill>
                            <a:latin typeface="Cambria Math"/>
                            <a:cs typeface="Arial"/>
                          </a:rPr>
                          <m:t>𝒁</m:t>
                        </m:r>
                      </m:e>
                    </m:acc>
                  </m:oMath>
                </a14:m>
                <a:r>
                  <a:rPr lang="en-US" b="1" dirty="0">
                    <a:solidFill>
                      <a:srgbClr val="FF0000"/>
                    </a:solidFill>
                    <a:latin typeface="Times New Roman"/>
                    <a:cs typeface="Arial"/>
                  </a:rPr>
                  <a:t>+XYZ </a:t>
                </a:r>
              </a:p>
            </p:txBody>
          </p:sp>
        </mc:Choice>
        <mc:Fallback xmlns="">
          <p:sp>
            <p:nvSpPr>
              <p:cNvPr id="3" name="Rectangle 2"/>
              <p:cNvSpPr>
                <a:spLocks noRot="1" noChangeAspect="1" noMove="1" noResize="1" noEditPoints="1" noAdjustHandles="1" noChangeArrowheads="1" noChangeShapeType="1" noTextEdit="1"/>
              </p:cNvSpPr>
              <p:nvPr/>
            </p:nvSpPr>
            <p:spPr>
              <a:xfrm>
                <a:off x="251520" y="1028973"/>
                <a:ext cx="4728899" cy="369332"/>
              </a:xfrm>
              <a:prstGeom prst="rect">
                <a:avLst/>
              </a:prstGeom>
              <a:blipFill rotWithShape="1">
                <a:blip r:embed="rId4"/>
                <a:stretch>
                  <a:fillRect l="-900" t="-6452" b="-24194"/>
                </a:stretch>
              </a:blipFill>
              <a:ln>
                <a:solidFill>
                  <a:schemeClr val="accent5">
                    <a:lumMod val="75000"/>
                  </a:schemeClr>
                </a:solidFill>
              </a:ln>
            </p:spPr>
            <p:txBody>
              <a:bodyPr/>
              <a:lstStyle/>
              <a:p>
                <a:r>
                  <a:rPr lang="ar-IQ">
                    <a:noFill/>
                  </a:rPr>
                  <a:t> </a:t>
                </a:r>
              </a:p>
            </p:txBody>
          </p:sp>
        </mc:Fallback>
      </mc:AlternateContent>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207" r="5398"/>
          <a:stretch/>
        </p:blipFill>
        <p:spPr bwMode="auto">
          <a:xfrm>
            <a:off x="5148064" y="464024"/>
            <a:ext cx="3508814" cy="24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4231" y="3153178"/>
            <a:ext cx="4572000" cy="646331"/>
          </a:xfrm>
          <a:prstGeom prst="rect">
            <a:avLst/>
          </a:prstGeom>
          <a:solidFill>
            <a:schemeClr val="accent4">
              <a:lumMod val="20000"/>
              <a:lumOff val="80000"/>
            </a:schemeClr>
          </a:solidFill>
        </p:spPr>
        <p:txBody>
          <a:bodyPr>
            <a:spAutoFit/>
          </a:bodyPr>
          <a:lstStyle/>
          <a:p>
            <a:pPr algn="just" rtl="0"/>
            <a:r>
              <a:rPr lang="en-US" b="1" dirty="0">
                <a:solidFill>
                  <a:srgbClr val="FF0000"/>
                </a:solidFill>
                <a:latin typeface="Times New Roman"/>
                <a:cs typeface="Arial"/>
              </a:rPr>
              <a:t>Map for output C:</a:t>
            </a:r>
          </a:p>
          <a:p>
            <a:pPr algn="just" rtl="0"/>
            <a:r>
              <a:rPr lang="en-US" dirty="0">
                <a:latin typeface="Times New Roman"/>
                <a:cs typeface="Arial"/>
              </a:rPr>
              <a:t>The simplified expression from the map is</a:t>
            </a:r>
            <a:r>
              <a:rPr lang="en-US" dirty="0">
                <a:solidFill>
                  <a:srgbClr val="000000"/>
                </a:solidFill>
                <a:latin typeface="Verdana"/>
              </a:rPr>
              <a:t>: </a:t>
            </a:r>
            <a:endParaRPr lang="ar-IQ" dirty="0"/>
          </a:p>
        </p:txBody>
      </p:sp>
      <mc:AlternateContent xmlns:mc="http://schemas.openxmlformats.org/markup-compatibility/2006" xmlns:a14="http://schemas.microsoft.com/office/drawing/2010/main">
        <mc:Choice Requires="a14">
          <p:sp>
            <p:nvSpPr>
              <p:cNvPr id="6" name="Rectangle 5"/>
              <p:cNvSpPr/>
              <p:nvPr/>
            </p:nvSpPr>
            <p:spPr>
              <a:xfrm>
                <a:off x="2219575" y="4046001"/>
                <a:ext cx="1080120" cy="461665"/>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l" rtl="0"/>
                <a:r>
                  <a:rPr lang="en-US" sz="2400" b="1" dirty="0">
                    <a:solidFill>
                      <a:srgbClr val="FF0000"/>
                    </a:solidFill>
                    <a:latin typeface="Times New Roman"/>
                    <a:cs typeface="Arial"/>
                  </a:rPr>
                  <a:t>C=</a:t>
                </a:r>
                <a14:m>
                  <m:oMath xmlns:m="http://schemas.openxmlformats.org/officeDocument/2006/math">
                    <m:acc>
                      <m:accPr>
                        <m:chr m:val="̅"/>
                        <m:ctrlPr>
                          <a:rPr lang="en-US" sz="2400" b="1" i="1" smtClean="0">
                            <a:solidFill>
                              <a:srgbClr val="FF0000"/>
                            </a:solidFill>
                            <a:latin typeface="Cambria Math" panose="02040503050406030204" pitchFamily="18" charset="0"/>
                            <a:cs typeface="Arial"/>
                          </a:rPr>
                        </m:ctrlPr>
                      </m:accPr>
                      <m:e>
                        <m:r>
                          <a:rPr lang="en-US" sz="2400" b="1" i="1" smtClean="0">
                            <a:solidFill>
                              <a:srgbClr val="FF0000"/>
                            </a:solidFill>
                            <a:latin typeface="Cambria Math"/>
                            <a:cs typeface="Arial"/>
                          </a:rPr>
                          <m:t>𝒁</m:t>
                        </m:r>
                      </m:e>
                    </m:acc>
                  </m:oMath>
                </a14:m>
                <a:endParaRPr lang="en-US" sz="2400" b="1" dirty="0">
                  <a:solidFill>
                    <a:srgbClr val="FF0000"/>
                  </a:solidFill>
                  <a:latin typeface="Times New Roman"/>
                  <a:cs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2219575" y="4046001"/>
                <a:ext cx="1080120" cy="461665"/>
              </a:xfrm>
              <a:prstGeom prst="rect">
                <a:avLst/>
              </a:prstGeom>
              <a:blipFill rotWithShape="1">
                <a:blip r:embed="rId6"/>
                <a:stretch>
                  <a:fillRect l="-7821" t="-9091" r="-14525" b="-28571"/>
                </a:stretch>
              </a:blipFill>
              <a:ln>
                <a:solidFill>
                  <a:schemeClr val="accent5">
                    <a:lumMod val="75000"/>
                  </a:schemeClr>
                </a:solidFill>
              </a:ln>
            </p:spPr>
            <p:txBody>
              <a:bodyPr/>
              <a:lstStyle/>
              <a:p>
                <a:r>
                  <a:rPr lang="ar-IQ">
                    <a:noFill/>
                  </a:rPr>
                  <a:t> </a:t>
                </a:r>
              </a:p>
            </p:txBody>
          </p:sp>
        </mc:Fallback>
      </mc:AlternateContent>
      <p:pic>
        <p:nvPicPr>
          <p:cNvPr id="614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5857"/>
          <a:stretch/>
        </p:blipFill>
        <p:spPr bwMode="auto">
          <a:xfrm>
            <a:off x="4986673" y="3476343"/>
            <a:ext cx="3597374" cy="267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rved Right Arrow 6"/>
          <p:cNvSpPr/>
          <p:nvPr/>
        </p:nvSpPr>
        <p:spPr>
          <a:xfrm rot="17868420">
            <a:off x="4219125" y="1557964"/>
            <a:ext cx="738160" cy="1640491"/>
          </a:xfrm>
          <a:prstGeom prst="curv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8" name="Curved Right Arrow 7"/>
          <p:cNvSpPr/>
          <p:nvPr/>
        </p:nvSpPr>
        <p:spPr>
          <a:xfrm rot="17989886">
            <a:off x="3584196" y="4315999"/>
            <a:ext cx="818401" cy="2375131"/>
          </a:xfrm>
          <a:prstGeom prst="curv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117864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11560" y="548680"/>
            <a:ext cx="7920880" cy="584775"/>
          </a:xfrm>
          <a:prstGeom prst="rect">
            <a:avLst/>
          </a:prstGeom>
          <a:noFill/>
        </p:spPr>
        <p:txBody>
          <a:bodyPr wrap="square" rtlCol="1">
            <a:spAutoFit/>
          </a:bodyPr>
          <a:lstStyle/>
          <a:p>
            <a:pPr algn="ctr"/>
            <a:r>
              <a:rPr lang="en-US" sz="3200" b="1" dirty="0">
                <a:solidFill>
                  <a:srgbClr val="FF0000"/>
                </a:solidFill>
                <a:effectLst>
                  <a:outerShdw blurRad="38100" dist="38100" dir="2700000" algn="tl">
                    <a:srgbClr val="000000">
                      <a:alpha val="43137"/>
                    </a:srgbClr>
                  </a:outerShdw>
                </a:effectLst>
              </a:rPr>
              <a:t>Binary Multiplier </a:t>
            </a:r>
            <a:endParaRPr lang="ar-IQ" sz="3200" dirty="0">
              <a:solidFill>
                <a:srgbClr val="FF0000"/>
              </a:solidFill>
              <a:effectLst>
                <a:outerShdw blurRad="38100" dist="38100" dir="2700000" algn="tl">
                  <a:srgbClr val="000000">
                    <a:alpha val="43137"/>
                  </a:srgbClr>
                </a:outerShdw>
              </a:effectLst>
            </a:endParaRPr>
          </a:p>
        </p:txBody>
      </p:sp>
      <p:sp>
        <p:nvSpPr>
          <p:cNvPr id="5" name="مربع نص 4"/>
          <p:cNvSpPr txBox="1"/>
          <p:nvPr/>
        </p:nvSpPr>
        <p:spPr>
          <a:xfrm>
            <a:off x="755576" y="1268760"/>
            <a:ext cx="7632848" cy="4401205"/>
          </a:xfrm>
          <a:prstGeom prst="rect">
            <a:avLst/>
          </a:prstGeom>
          <a:noFill/>
        </p:spPr>
        <p:txBody>
          <a:bodyPr wrap="square" rtlCol="1">
            <a:spAutoFit/>
          </a:bodyPr>
          <a:lstStyle/>
          <a:p>
            <a:pPr algn="just"/>
            <a:r>
              <a:rPr lang="en-US" sz="2800" dirty="0"/>
              <a:t>Multiplication of binary numbers is performed in the same way as in decimal numbers. The multiplicand is multiplied by each bit of the multiplier starting from the least significant bit. Each such multiplication forms a partial product. </a:t>
            </a:r>
          </a:p>
          <a:p>
            <a:pPr algn="just"/>
            <a:endParaRPr lang="ar-IQ" sz="2800" dirty="0"/>
          </a:p>
          <a:p>
            <a:pPr algn="just"/>
            <a:r>
              <a:rPr lang="en-US" sz="2800" dirty="0"/>
              <a:t>products are shifted one position to the left. The final product is obtained from the sum of partial products. </a:t>
            </a:r>
            <a:endParaRPr lang="ar-IQ" sz="2800" dirty="0"/>
          </a:p>
        </p:txBody>
      </p:sp>
    </p:spTree>
    <p:extLst>
      <p:ext uri="{BB962C8B-B14F-4D97-AF65-F5344CB8AC3E}">
        <p14:creationId xmlns:p14="http://schemas.microsoft.com/office/powerpoint/2010/main" val="37663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48045"/>
            <a:ext cx="3096344" cy="400110"/>
          </a:xfrm>
          <a:prstGeom prst="rect">
            <a:avLst/>
          </a:prstGeom>
        </p:spPr>
        <p:txBody>
          <a:bodyPr wrap="square">
            <a:spAutoFit/>
          </a:bodyPr>
          <a:lstStyle/>
          <a:p>
            <a:pPr algn="just" rtl="0"/>
            <a:r>
              <a:rPr lang="en-US" sz="2000" b="1" dirty="0">
                <a:solidFill>
                  <a:srgbClr val="FF0000"/>
                </a:solidFill>
                <a:latin typeface="Times New Roman"/>
                <a:cs typeface="Arial"/>
              </a:rPr>
              <a:t>3. Draw the logic diagram</a:t>
            </a:r>
            <a:r>
              <a:rPr lang="en-US"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690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899592" y="940658"/>
                <a:ext cx="3484499" cy="400110"/>
              </a:xfrm>
              <a:prstGeom prst="rect">
                <a:avLst/>
              </a:prstGeom>
              <a:solidFill>
                <a:schemeClr val="accent4">
                  <a:lumMod val="20000"/>
                  <a:lumOff val="80000"/>
                </a:schemeClr>
              </a:solidFill>
              <a:ln>
                <a:solidFill>
                  <a:schemeClr val="accent5">
                    <a:lumMod val="75000"/>
                  </a:schemeClr>
                </a:solidFill>
              </a:ln>
            </p:spPr>
            <p:txBody>
              <a:bodyPr wrap="square">
                <a:spAutoFit/>
              </a:bodyPr>
              <a:lstStyle/>
              <a:p>
                <a:r>
                  <a:rPr lang="en-US" sz="2000" b="1" dirty="0">
                    <a:solidFill>
                      <a:srgbClr val="FF0000"/>
                    </a:solidFill>
                    <a:latin typeface="Times New Roman"/>
                    <a:cs typeface="Arial"/>
                  </a:rPr>
                  <a:t>B= </a:t>
                </a:r>
                <a14:m>
                  <m:oMath xmlns:m="http://schemas.openxmlformats.org/officeDocument/2006/math">
                    <m:acc>
                      <m:accPr>
                        <m:chr m:val="̅"/>
                        <m:ctrlPr>
                          <a:rPr lang="en-US" sz="2000" b="1" i="1">
                            <a:solidFill>
                              <a:srgbClr val="FF0000"/>
                            </a:solidFill>
                            <a:latin typeface="Cambria Math" panose="02040503050406030204" pitchFamily="18" charset="0"/>
                            <a:cs typeface="Arial"/>
                          </a:rPr>
                        </m:ctrlPr>
                      </m:accPr>
                      <m:e>
                        <m:r>
                          <a:rPr lang="en-US" sz="2000" b="1" i="1">
                            <a:solidFill>
                              <a:srgbClr val="FF0000"/>
                            </a:solidFill>
                            <a:latin typeface="Cambria Math"/>
                            <a:cs typeface="Arial"/>
                          </a:rPr>
                          <m:t>𝑿</m:t>
                        </m:r>
                      </m:e>
                    </m:acc>
                  </m:oMath>
                </a14:m>
                <a:r>
                  <a:rPr lang="en-US" sz="2000" b="1" dirty="0">
                    <a:solidFill>
                      <a:srgbClr val="FF0000"/>
                    </a:solidFill>
                    <a:latin typeface="Times New Roman"/>
                    <a:cs typeface="Arial"/>
                  </a:rPr>
                  <a:t> </a:t>
                </a:r>
                <a14:m>
                  <m:oMath xmlns:m="http://schemas.openxmlformats.org/officeDocument/2006/math">
                    <m:acc>
                      <m:accPr>
                        <m:chr m:val="̅"/>
                        <m:ctrlPr>
                          <a:rPr lang="en-US" sz="2000" b="1" i="1" dirty="0">
                            <a:solidFill>
                              <a:srgbClr val="FF0000"/>
                            </a:solidFill>
                            <a:latin typeface="Cambria Math" panose="02040503050406030204" pitchFamily="18" charset="0"/>
                            <a:cs typeface="Arial"/>
                          </a:rPr>
                        </m:ctrlPr>
                      </m:accPr>
                      <m:e>
                        <m:r>
                          <a:rPr lang="en-US" sz="2000" b="1" i="1" dirty="0">
                            <a:solidFill>
                              <a:srgbClr val="FF0000"/>
                            </a:solidFill>
                            <a:latin typeface="Cambria Math"/>
                            <a:cs typeface="Arial"/>
                          </a:rPr>
                          <m:t>𝒀</m:t>
                        </m:r>
                      </m:e>
                    </m:acc>
                  </m:oMath>
                </a14:m>
                <a:r>
                  <a:rPr lang="en-US" sz="2000" b="1" dirty="0">
                    <a:solidFill>
                      <a:srgbClr val="FF0000"/>
                    </a:solidFill>
                    <a:latin typeface="Times New Roman"/>
                    <a:cs typeface="Arial"/>
                  </a:rPr>
                  <a:t> Z+</a:t>
                </a:r>
                <a14:m>
                  <m:oMath xmlns:m="http://schemas.openxmlformats.org/officeDocument/2006/math">
                    <m:acc>
                      <m:accPr>
                        <m:chr m:val="̅"/>
                        <m:ctrlPr>
                          <a:rPr lang="en-US" sz="2000" b="1" i="1">
                            <a:solidFill>
                              <a:srgbClr val="FF0000"/>
                            </a:solidFill>
                            <a:latin typeface="Cambria Math" panose="02040503050406030204" pitchFamily="18" charset="0"/>
                            <a:cs typeface="Arial"/>
                          </a:rPr>
                        </m:ctrlPr>
                      </m:accPr>
                      <m:e>
                        <m:r>
                          <a:rPr lang="en-US" sz="2000" b="1" i="1">
                            <a:solidFill>
                              <a:srgbClr val="FF0000"/>
                            </a:solidFill>
                            <a:latin typeface="Cambria Math"/>
                            <a:cs typeface="Arial"/>
                          </a:rPr>
                          <m:t>𝑿</m:t>
                        </m:r>
                      </m:e>
                    </m:acc>
                  </m:oMath>
                </a14:m>
                <a:r>
                  <a:rPr lang="en-US" sz="2000" b="1" dirty="0">
                    <a:solidFill>
                      <a:srgbClr val="FF0000"/>
                    </a:solidFill>
                    <a:latin typeface="Times New Roman"/>
                    <a:cs typeface="Arial"/>
                  </a:rPr>
                  <a:t>Y</a:t>
                </a:r>
                <a14:m>
                  <m:oMath xmlns:m="http://schemas.openxmlformats.org/officeDocument/2006/math">
                    <m:acc>
                      <m:accPr>
                        <m:chr m:val="̅"/>
                        <m:ctrlPr>
                          <a:rPr lang="en-US" sz="2000" b="1" i="1" dirty="0">
                            <a:solidFill>
                              <a:srgbClr val="FF0000"/>
                            </a:solidFill>
                            <a:latin typeface="Cambria Math" panose="02040503050406030204" pitchFamily="18" charset="0"/>
                            <a:cs typeface="Arial"/>
                          </a:rPr>
                        </m:ctrlPr>
                      </m:accPr>
                      <m:e>
                        <m:r>
                          <a:rPr lang="en-US" sz="2000" b="1" i="1" dirty="0">
                            <a:solidFill>
                              <a:srgbClr val="FF0000"/>
                            </a:solidFill>
                            <a:latin typeface="Cambria Math"/>
                            <a:cs typeface="Arial"/>
                          </a:rPr>
                          <m:t>𝒁</m:t>
                        </m:r>
                      </m:e>
                    </m:acc>
                  </m:oMath>
                </a14:m>
                <a:r>
                  <a:rPr lang="en-US" sz="2000" b="1" dirty="0">
                    <a:solidFill>
                      <a:srgbClr val="FF0000"/>
                    </a:solidFill>
                    <a:latin typeface="Times New Roman"/>
                    <a:cs typeface="Arial"/>
                  </a:rPr>
                  <a:t>+X</a:t>
                </a:r>
                <a14:m>
                  <m:oMath xmlns:m="http://schemas.openxmlformats.org/officeDocument/2006/math">
                    <m:acc>
                      <m:accPr>
                        <m:chr m:val="̅"/>
                        <m:ctrlPr>
                          <a:rPr lang="en-US" sz="2000" b="1" i="1" dirty="0">
                            <a:solidFill>
                              <a:srgbClr val="FF0000"/>
                            </a:solidFill>
                            <a:latin typeface="Cambria Math" panose="02040503050406030204" pitchFamily="18" charset="0"/>
                            <a:cs typeface="Arial"/>
                          </a:rPr>
                        </m:ctrlPr>
                      </m:accPr>
                      <m:e>
                        <m:r>
                          <a:rPr lang="en-US" sz="2000" b="1" i="1" dirty="0">
                            <a:solidFill>
                              <a:srgbClr val="FF0000"/>
                            </a:solidFill>
                            <a:latin typeface="Cambria Math"/>
                            <a:cs typeface="Arial"/>
                          </a:rPr>
                          <m:t>𝒀</m:t>
                        </m:r>
                      </m:e>
                    </m:acc>
                    <m:acc>
                      <m:accPr>
                        <m:chr m:val="̅"/>
                        <m:ctrlPr>
                          <a:rPr lang="en-US" sz="2000" b="1" i="1" dirty="0">
                            <a:solidFill>
                              <a:srgbClr val="FF0000"/>
                            </a:solidFill>
                            <a:latin typeface="Cambria Math" panose="02040503050406030204" pitchFamily="18" charset="0"/>
                            <a:cs typeface="Arial"/>
                          </a:rPr>
                        </m:ctrlPr>
                      </m:accPr>
                      <m:e>
                        <m:r>
                          <a:rPr lang="en-US" sz="2000" b="1" i="1" dirty="0">
                            <a:solidFill>
                              <a:srgbClr val="FF0000"/>
                            </a:solidFill>
                            <a:latin typeface="Cambria Math"/>
                            <a:cs typeface="Arial"/>
                          </a:rPr>
                          <m:t>𝒁</m:t>
                        </m:r>
                      </m:e>
                    </m:acc>
                  </m:oMath>
                </a14:m>
                <a:r>
                  <a:rPr lang="en-US" sz="2000" b="1" dirty="0">
                    <a:solidFill>
                      <a:srgbClr val="FF0000"/>
                    </a:solidFill>
                    <a:latin typeface="Times New Roman"/>
                    <a:cs typeface="Arial"/>
                  </a:rPr>
                  <a:t>+XYZ </a:t>
                </a:r>
              </a:p>
            </p:txBody>
          </p:sp>
        </mc:Choice>
        <mc:Fallback xmlns="">
          <p:sp>
            <p:nvSpPr>
              <p:cNvPr id="5" name="Rectangle 4"/>
              <p:cNvSpPr>
                <a:spLocks noRot="1" noChangeAspect="1" noMove="1" noResize="1" noEditPoints="1" noAdjustHandles="1" noChangeArrowheads="1" noChangeShapeType="1" noTextEdit="1"/>
              </p:cNvSpPr>
              <p:nvPr/>
            </p:nvSpPr>
            <p:spPr>
              <a:xfrm>
                <a:off x="899592" y="940658"/>
                <a:ext cx="3484499" cy="400110"/>
              </a:xfrm>
              <a:prstGeom prst="rect">
                <a:avLst/>
              </a:prstGeom>
              <a:blipFill rotWithShape="1">
                <a:blip r:embed="rId5"/>
                <a:stretch>
                  <a:fillRect l="-1745" t="-5882" b="-23529"/>
                </a:stretch>
              </a:blipFill>
              <a:ln>
                <a:solidFill>
                  <a:schemeClr val="accent5">
                    <a:lumMod val="75000"/>
                  </a:schemeClr>
                </a:solidFill>
              </a:ln>
            </p:spPr>
            <p:txBody>
              <a:bodyPr/>
              <a:lstStyle/>
              <a:p>
                <a:r>
                  <a:rPr lang="ar-IQ">
                    <a:noFill/>
                  </a:rPr>
                  <a:t> </a:t>
                </a:r>
              </a:p>
            </p:txBody>
          </p:sp>
        </mc:Fallback>
      </mc:AlternateContent>
      <p:sp>
        <p:nvSpPr>
          <p:cNvPr id="6" name="Rectangle 5"/>
          <p:cNvSpPr/>
          <p:nvPr/>
        </p:nvSpPr>
        <p:spPr>
          <a:xfrm>
            <a:off x="3530671" y="349249"/>
            <a:ext cx="2132571" cy="400110"/>
          </a:xfrm>
          <a:prstGeom prst="rect">
            <a:avLst/>
          </a:prstGeom>
          <a:solidFill>
            <a:schemeClr val="accent3">
              <a:lumMod val="20000"/>
              <a:lumOff val="80000"/>
            </a:schemeClr>
          </a:solidFill>
          <a:ln>
            <a:solidFill>
              <a:schemeClr val="accent5">
                <a:lumMod val="75000"/>
              </a:schemeClr>
            </a:solidFill>
          </a:ln>
        </p:spPr>
        <p:txBody>
          <a:bodyPr wrap="none">
            <a:spAutoFit/>
          </a:bodyPr>
          <a:lstStyle/>
          <a:p>
            <a:r>
              <a:rPr lang="en-US" sz="2000" b="1" dirty="0">
                <a:solidFill>
                  <a:srgbClr val="FF0000"/>
                </a:solidFill>
                <a:latin typeface="Times New Roman"/>
                <a:cs typeface="Arial"/>
              </a:rPr>
              <a:t>A= XZ +XY + YZ</a:t>
            </a:r>
            <a:endParaRPr lang="ar-IQ" sz="2000" b="1" dirty="0">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5436096" y="978196"/>
                <a:ext cx="1080120" cy="400110"/>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l" rtl="0"/>
                <a:r>
                  <a:rPr lang="en-US" sz="2000" b="1" dirty="0">
                    <a:solidFill>
                      <a:srgbClr val="FF0000"/>
                    </a:solidFill>
                    <a:latin typeface="Times New Roman"/>
                    <a:cs typeface="Arial"/>
                  </a:rPr>
                  <a:t>C=</a:t>
                </a:r>
                <a14:m>
                  <m:oMath xmlns:m="http://schemas.openxmlformats.org/officeDocument/2006/math">
                    <m:acc>
                      <m:accPr>
                        <m:chr m:val="̅"/>
                        <m:ctrlPr>
                          <a:rPr lang="en-US" sz="2000" b="1" i="1" smtClean="0">
                            <a:solidFill>
                              <a:srgbClr val="FF0000"/>
                            </a:solidFill>
                            <a:latin typeface="Cambria Math" panose="02040503050406030204" pitchFamily="18" charset="0"/>
                            <a:cs typeface="Arial"/>
                          </a:rPr>
                        </m:ctrlPr>
                      </m:accPr>
                      <m:e>
                        <m:r>
                          <a:rPr lang="en-US" sz="2000" b="1" i="1" smtClean="0">
                            <a:solidFill>
                              <a:srgbClr val="FF0000"/>
                            </a:solidFill>
                            <a:latin typeface="Cambria Math"/>
                            <a:cs typeface="Arial"/>
                          </a:rPr>
                          <m:t>𝒁</m:t>
                        </m:r>
                      </m:e>
                    </m:acc>
                  </m:oMath>
                </a14:m>
                <a:endParaRPr lang="en-US" sz="2000" b="1" dirty="0">
                  <a:solidFill>
                    <a:srgbClr val="FF0000"/>
                  </a:solidFill>
                  <a:latin typeface="Times New Roman"/>
                  <a:cs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5436096" y="978196"/>
                <a:ext cx="1080120" cy="400110"/>
              </a:xfrm>
              <a:prstGeom prst="rect">
                <a:avLst/>
              </a:prstGeom>
              <a:blipFill rotWithShape="1">
                <a:blip r:embed="rId6"/>
                <a:stretch>
                  <a:fillRect l="-5587" t="-5882" b="-23529"/>
                </a:stretch>
              </a:blipFill>
              <a:ln>
                <a:solidFill>
                  <a:schemeClr val="accent5">
                    <a:lumMod val="75000"/>
                  </a:schemeClr>
                </a:solidFill>
              </a:ln>
            </p:spPr>
            <p:txBody>
              <a:bodyPr/>
              <a:lstStyle/>
              <a:p>
                <a:r>
                  <a:rPr lang="ar-IQ">
                    <a:noFill/>
                  </a:rPr>
                  <a:t> </a:t>
                </a:r>
              </a:p>
            </p:txBody>
          </p:sp>
        </mc:Fallback>
      </mc:AlternateContent>
    </p:spTree>
    <p:extLst>
      <p:ext uri="{BB962C8B-B14F-4D97-AF65-F5344CB8AC3E}">
        <p14:creationId xmlns:p14="http://schemas.microsoft.com/office/powerpoint/2010/main" val="381382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476672"/>
            <a:ext cx="8136904" cy="369332"/>
          </a:xfrm>
          <a:prstGeom prst="rect">
            <a:avLst/>
          </a:prstGeom>
          <a:noFill/>
        </p:spPr>
        <p:txBody>
          <a:bodyPr wrap="square" rtlCol="1">
            <a:spAutoFit/>
          </a:bodyPr>
          <a:lstStyle/>
          <a:p>
            <a:r>
              <a:rPr lang="en-US" dirty="0"/>
              <a:t>Q/ Design an even and  an odd parity check generator circuit?</a:t>
            </a:r>
            <a:endParaRPr lang="ar-IQ" dirty="0"/>
          </a:p>
        </p:txBody>
      </p:sp>
      <p:graphicFrame>
        <p:nvGraphicFramePr>
          <p:cNvPr id="3" name="جدول 2"/>
          <p:cNvGraphicFramePr>
            <a:graphicFrameLocks noGrp="1"/>
          </p:cNvGraphicFramePr>
          <p:nvPr>
            <p:extLst>
              <p:ext uri="{D42A27DB-BD31-4B8C-83A1-F6EECF244321}">
                <p14:modId xmlns:p14="http://schemas.microsoft.com/office/powerpoint/2010/main" val="1738971933"/>
              </p:ext>
            </p:extLst>
          </p:nvPr>
        </p:nvGraphicFramePr>
        <p:xfrm>
          <a:off x="1524000" y="1397000"/>
          <a:ext cx="6096000" cy="3606800"/>
        </p:xfrm>
        <a:graphic>
          <a:graphicData uri="http://schemas.openxmlformats.org/drawingml/2006/table">
            <a:tbl>
              <a:tblPr rtl="1"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t>Odd Parity</a:t>
                      </a:r>
                      <a:endParaRPr lang="ar-IQ" dirty="0"/>
                    </a:p>
                  </a:txBody>
                  <a:tcPr/>
                </a:tc>
                <a:tc>
                  <a:txBody>
                    <a:bodyPr/>
                    <a:lstStyle/>
                    <a:p>
                      <a:pPr algn="r" rtl="0"/>
                      <a:r>
                        <a:rPr lang="en-US" dirty="0"/>
                        <a:t> Even Parity</a:t>
                      </a:r>
                      <a:endParaRPr lang="ar-IQ" dirty="0"/>
                    </a:p>
                  </a:txBody>
                  <a:tcPr/>
                </a:tc>
                <a:tc>
                  <a:txBody>
                    <a:bodyPr/>
                    <a:lstStyle/>
                    <a:p>
                      <a:pPr rtl="1"/>
                      <a:r>
                        <a:rPr lang="en-US" dirty="0"/>
                        <a:t>C</a:t>
                      </a:r>
                      <a:endParaRPr lang="ar-IQ" dirty="0"/>
                    </a:p>
                  </a:txBody>
                  <a:tcPr/>
                </a:tc>
                <a:tc>
                  <a:txBody>
                    <a:bodyPr/>
                    <a:lstStyle/>
                    <a:p>
                      <a:pPr rtl="1"/>
                      <a:r>
                        <a:rPr lang="en-US" dirty="0"/>
                        <a:t>B</a:t>
                      </a:r>
                      <a:endParaRPr lang="ar-IQ" dirty="0"/>
                    </a:p>
                  </a:txBody>
                  <a:tcPr/>
                </a:tc>
                <a:tc>
                  <a:txBody>
                    <a:bodyPr/>
                    <a:lstStyle/>
                    <a:p>
                      <a:pPr rtl="1"/>
                      <a:r>
                        <a:rPr lang="en-US" dirty="0"/>
                        <a:t>A</a:t>
                      </a:r>
                      <a:endParaRPr lang="ar-IQ" dirty="0"/>
                    </a:p>
                  </a:txBody>
                  <a:tcPr/>
                </a:tc>
                <a:tc>
                  <a:txBody>
                    <a:bodyPr/>
                    <a:lstStyle/>
                    <a:p>
                      <a:pPr rtl="1"/>
                      <a:endParaRPr lang="ar-IQ" dirty="0"/>
                    </a:p>
                  </a:txBody>
                  <a:tcPr/>
                </a:tc>
                <a:extLst>
                  <a:ext uri="{0D108BD9-81ED-4DB2-BD59-A6C34878D82A}">
                    <a16:rowId xmlns:a16="http://schemas.microsoft.com/office/drawing/2014/main" val="10000"/>
                  </a:ext>
                </a:extLst>
              </a:tr>
              <a:tr h="370840">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extLst>
                  <a:ext uri="{0D108BD9-81ED-4DB2-BD59-A6C34878D82A}">
                    <a16:rowId xmlns:a16="http://schemas.microsoft.com/office/drawing/2014/main" val="10001"/>
                  </a:ext>
                </a:extLst>
              </a:tr>
              <a:tr h="370840">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extLst>
                  <a:ext uri="{0D108BD9-81ED-4DB2-BD59-A6C34878D82A}">
                    <a16:rowId xmlns:a16="http://schemas.microsoft.com/office/drawing/2014/main" val="10002"/>
                  </a:ext>
                </a:extLst>
              </a:tr>
              <a:tr h="370840">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2</a:t>
                      </a:r>
                      <a:endParaRPr lang="ar-IQ" dirty="0"/>
                    </a:p>
                  </a:txBody>
                  <a:tcPr/>
                </a:tc>
                <a:extLst>
                  <a:ext uri="{0D108BD9-81ED-4DB2-BD59-A6C34878D82A}">
                    <a16:rowId xmlns:a16="http://schemas.microsoft.com/office/drawing/2014/main" val="10003"/>
                  </a:ext>
                </a:extLst>
              </a:tr>
              <a:tr h="370840">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3</a:t>
                      </a:r>
                      <a:endParaRPr lang="ar-IQ" dirty="0"/>
                    </a:p>
                  </a:txBody>
                  <a:tcPr/>
                </a:tc>
                <a:extLst>
                  <a:ext uri="{0D108BD9-81ED-4DB2-BD59-A6C34878D82A}">
                    <a16:rowId xmlns:a16="http://schemas.microsoft.com/office/drawing/2014/main" val="10004"/>
                  </a:ext>
                </a:extLst>
              </a:tr>
              <a:tr h="370840">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4</a:t>
                      </a:r>
                      <a:endParaRPr lang="ar-IQ" dirty="0"/>
                    </a:p>
                  </a:txBody>
                  <a:tcPr/>
                </a:tc>
                <a:extLst>
                  <a:ext uri="{0D108BD9-81ED-4DB2-BD59-A6C34878D82A}">
                    <a16:rowId xmlns:a16="http://schemas.microsoft.com/office/drawing/2014/main" val="10005"/>
                  </a:ext>
                </a:extLst>
              </a:tr>
              <a:tr h="370840">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5</a:t>
                      </a:r>
                      <a:endParaRPr lang="ar-IQ" dirty="0"/>
                    </a:p>
                  </a:txBody>
                  <a:tcPr/>
                </a:tc>
                <a:extLst>
                  <a:ext uri="{0D108BD9-81ED-4DB2-BD59-A6C34878D82A}">
                    <a16:rowId xmlns:a16="http://schemas.microsoft.com/office/drawing/2014/main" val="10006"/>
                  </a:ext>
                </a:extLst>
              </a:tr>
              <a:tr h="370840">
                <a:tc>
                  <a:txBody>
                    <a:bodyPr/>
                    <a:lstStyle/>
                    <a:p>
                      <a:pPr rtl="1"/>
                      <a:r>
                        <a:rPr lang="en-US" dirty="0"/>
                        <a:t>1</a:t>
                      </a:r>
                      <a:endParaRPr lang="ar-IQ" dirty="0"/>
                    </a:p>
                  </a:txBody>
                  <a:tcPr/>
                </a:tc>
                <a:tc>
                  <a:txBody>
                    <a:bodyPr/>
                    <a:lstStyle/>
                    <a:p>
                      <a:pPr rtl="1"/>
                      <a:r>
                        <a:rPr lang="en-US" dirty="0"/>
                        <a:t>0</a:t>
                      </a:r>
                      <a:endParaRPr lang="ar-IQ" dirty="0"/>
                    </a:p>
                  </a:txBody>
                  <a:tcPr/>
                </a:tc>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6</a:t>
                      </a:r>
                      <a:endParaRPr lang="ar-IQ" dirty="0"/>
                    </a:p>
                  </a:txBody>
                  <a:tcPr/>
                </a:tc>
                <a:extLst>
                  <a:ext uri="{0D108BD9-81ED-4DB2-BD59-A6C34878D82A}">
                    <a16:rowId xmlns:a16="http://schemas.microsoft.com/office/drawing/2014/main" val="10007"/>
                  </a:ext>
                </a:extLst>
              </a:tr>
              <a:tr h="370840">
                <a:tc>
                  <a:txBody>
                    <a:bodyPr/>
                    <a:lstStyle/>
                    <a:p>
                      <a:pPr rtl="1"/>
                      <a:r>
                        <a:rPr lang="en-US" dirty="0"/>
                        <a:t>0</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1</a:t>
                      </a:r>
                      <a:endParaRPr lang="ar-IQ" dirty="0"/>
                    </a:p>
                  </a:txBody>
                  <a:tcPr/>
                </a:tc>
                <a:tc>
                  <a:txBody>
                    <a:bodyPr/>
                    <a:lstStyle/>
                    <a:p>
                      <a:pPr rtl="1"/>
                      <a:r>
                        <a:rPr lang="en-US" dirty="0"/>
                        <a:t>7</a:t>
                      </a:r>
                      <a:endParaRPr lang="ar-IQ"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146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01752" y="685814"/>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K-MAP</a:t>
            </a:r>
            <a:endParaRPr lang="ar-IQ" dirty="0"/>
          </a:p>
        </p:txBody>
      </p:sp>
      <p:graphicFrame>
        <p:nvGraphicFramePr>
          <p:cNvPr id="3" name="عنصر نائب للمحتوى 4"/>
          <p:cNvGraphicFramePr>
            <a:graphicFrameLocks/>
          </p:cNvGraphicFramePr>
          <p:nvPr>
            <p:extLst>
              <p:ext uri="{D42A27DB-BD31-4B8C-83A1-F6EECF244321}">
                <p14:modId xmlns:p14="http://schemas.microsoft.com/office/powerpoint/2010/main" val="1131704913"/>
              </p:ext>
            </p:extLst>
          </p:nvPr>
        </p:nvGraphicFramePr>
        <p:xfrm>
          <a:off x="2298728" y="2060848"/>
          <a:ext cx="4038600" cy="1381760"/>
        </p:xfrm>
        <a:graphic>
          <a:graphicData uri="http://schemas.openxmlformats.org/drawingml/2006/table">
            <a:tbl>
              <a:tblPr rtl="1" firstRow="1" bandRow="1">
                <a:tableStyleId>{5940675A-B579-460E-94D1-54222C63F5DA}</a:tableStyleId>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653532">
                  <a:extLst>
                    <a:ext uri="{9D8B030D-6E8A-4147-A177-3AD203B41FA5}">
                      <a16:colId xmlns:a16="http://schemas.microsoft.com/office/drawing/2014/main" val="20003"/>
                    </a:ext>
                  </a:extLst>
                </a:gridCol>
                <a:gridCol w="961908">
                  <a:extLst>
                    <a:ext uri="{9D8B030D-6E8A-4147-A177-3AD203B41FA5}">
                      <a16:colId xmlns:a16="http://schemas.microsoft.com/office/drawing/2014/main" val="20004"/>
                    </a:ext>
                  </a:extLst>
                </a:gridCol>
              </a:tblGrid>
              <a:tr h="370840">
                <a:tc gridSpan="4">
                  <a:txBody>
                    <a:bodyPr/>
                    <a:lstStyle/>
                    <a:p>
                      <a:pPr algn="ctr" rtl="1"/>
                      <a:r>
                        <a:rPr lang="en-US" b="1" dirty="0">
                          <a:effectLst>
                            <a:outerShdw blurRad="38100" dist="38100" dir="2700000" algn="tl">
                              <a:srgbClr val="000000">
                                <a:alpha val="43137"/>
                              </a:srgbClr>
                            </a:outerShdw>
                          </a:effectLst>
                        </a:rPr>
                        <a:t>00          01         11          10</a:t>
                      </a:r>
                      <a:endParaRPr lang="ar-IQ" b="1" dirty="0">
                        <a:effectLst>
                          <a:outerShdw blurRad="38100" dist="38100" dir="2700000" algn="tl">
                            <a:srgbClr val="000000">
                              <a:alpha val="43137"/>
                            </a:srgbClr>
                          </a:outerShdw>
                        </a:effectLst>
                      </a:endParaRPr>
                    </a:p>
                  </a:txBody>
                  <a:tcPr>
                    <a:lnT w="12700" cap="flat" cmpd="sng" algn="ctr">
                      <a:solidFill>
                        <a:schemeClr val="tx1"/>
                      </a:solidFill>
                      <a:prstDash val="solid"/>
                      <a:round/>
                      <a:headEnd type="none" w="med" len="med"/>
                      <a:tailEnd type="none" w="med" len="med"/>
                    </a:lnT>
                  </a:tcPr>
                </a:tc>
                <a:tc hMerge="1">
                  <a:txBody>
                    <a:bodyPr/>
                    <a:lstStyle/>
                    <a:p>
                      <a:pPr rtl="1"/>
                      <a:endParaRPr lang="ar-IQ" dirty="0"/>
                    </a:p>
                  </a:txBody>
                  <a:tcPr>
                    <a:lnT w="12700" cap="flat" cmpd="sng" algn="ctr">
                      <a:solidFill>
                        <a:schemeClr val="tx1"/>
                      </a:solidFill>
                      <a:prstDash val="solid"/>
                      <a:round/>
                      <a:headEnd type="none" w="med" len="med"/>
                      <a:tailEnd type="none" w="med" len="med"/>
                    </a:lnT>
                  </a:tcPr>
                </a:tc>
                <a:tc hMerge="1">
                  <a:txBody>
                    <a:bodyPr/>
                    <a:lstStyle/>
                    <a:p>
                      <a:pPr rtl="1"/>
                      <a:endParaRPr lang="ar-IQ"/>
                    </a:p>
                  </a:txBody>
                  <a:tcPr>
                    <a:lnT w="12700" cap="flat" cmpd="sng" algn="ctr">
                      <a:solidFill>
                        <a:schemeClr val="tx1"/>
                      </a:solidFill>
                      <a:prstDash val="solid"/>
                      <a:round/>
                      <a:headEnd type="none" w="med" len="med"/>
                      <a:tailEnd type="none" w="med" len="med"/>
                    </a:lnT>
                  </a:tcPr>
                </a:tc>
                <a:tc hMerge="1">
                  <a:txBody>
                    <a:bodyPr/>
                    <a:lstStyle/>
                    <a:p>
                      <a:pPr rtl="1"/>
                      <a:endParaRPr lang="ar-IQ" dirty="0"/>
                    </a:p>
                  </a:txBody>
                  <a:tcPr>
                    <a:lnT w="12700" cap="flat" cmpd="sng" algn="ctr">
                      <a:solidFill>
                        <a:schemeClr val="tx1"/>
                      </a:solidFill>
                      <a:prstDash val="solid"/>
                      <a:round/>
                      <a:headEnd type="none" w="med" len="med"/>
                      <a:tailEnd type="none" w="med" len="med"/>
                    </a:lnT>
                  </a:tcPr>
                </a:tc>
                <a:tc>
                  <a:txBody>
                    <a:bodyPr/>
                    <a:lstStyle/>
                    <a:p>
                      <a:pPr algn="ctr" rtl="0"/>
                      <a:r>
                        <a:rPr lang="en-US" b="1" dirty="0">
                          <a:ln>
                            <a:solidFill>
                              <a:sysClr val="windowText" lastClr="000000"/>
                            </a:solidFill>
                          </a:ln>
                          <a:effectLst>
                            <a:outerShdw blurRad="38100" dist="38100" dir="2700000" algn="tl">
                              <a:srgbClr val="000000">
                                <a:alpha val="43137"/>
                              </a:srgbClr>
                            </a:outerShdw>
                          </a:effectLst>
                        </a:rPr>
                        <a:t>       BC</a:t>
                      </a:r>
                    </a:p>
                    <a:p>
                      <a:pPr algn="ctr" rtl="0"/>
                      <a:r>
                        <a:rPr lang="en-US" b="1" dirty="0">
                          <a:ln>
                            <a:solidFill>
                              <a:sysClr val="windowText" lastClr="000000"/>
                            </a:solidFill>
                          </a:ln>
                          <a:effectLst>
                            <a:outerShdw blurRad="38100" dist="38100" dir="2700000" algn="tl">
                              <a:srgbClr val="000000">
                                <a:alpha val="43137"/>
                              </a:srgbClr>
                            </a:outerShdw>
                          </a:effectLst>
                        </a:rPr>
                        <a:t>A </a:t>
                      </a:r>
                      <a:endParaRPr lang="ar-IQ" b="1" dirty="0">
                        <a:ln>
                          <a:solidFill>
                            <a:sysClr val="windowText" lastClr="000000"/>
                          </a:solidFill>
                        </a:ln>
                        <a:effectLst>
                          <a:outerShdw blurRad="38100" dist="38100" dir="2700000" algn="tl">
                            <a:srgbClr val="000000">
                              <a:alpha val="43137"/>
                            </a:srgbClr>
                          </a:outerShdw>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rowSpan="2">
                  <a:txBody>
                    <a:bodyPr/>
                    <a:lstStyle/>
                    <a:p>
                      <a:pPr algn="ctr" rtl="1"/>
                      <a:r>
                        <a:rPr lang="en-US" b="1" dirty="0">
                          <a:effectLst>
                            <a:outerShdw blurRad="38100" dist="38100" dir="2700000" algn="tl">
                              <a:srgbClr val="000000">
                                <a:alpha val="43137"/>
                              </a:srgbClr>
                            </a:outerShdw>
                          </a:effectLst>
                        </a:rPr>
                        <a:t>0</a:t>
                      </a:r>
                    </a:p>
                    <a:p>
                      <a:pPr algn="ct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370840">
                <a:tc>
                  <a:txBody>
                    <a:bodyPr/>
                    <a:lstStyle/>
                    <a:p>
                      <a:pPr algn="ct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algn="ct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vMerge="1">
                  <a:txBody>
                    <a:bodyPr/>
                    <a:lstStyle/>
                    <a:p>
                      <a:pPr rtl="1"/>
                      <a:endParaRPr lang="ar-IQ" dirty="0"/>
                    </a:p>
                  </a:txBody>
                  <a:tcPr/>
                </a:tc>
                <a:extLst>
                  <a:ext uri="{0D108BD9-81ED-4DB2-BD59-A6C34878D82A}">
                    <a16:rowId xmlns:a16="http://schemas.microsoft.com/office/drawing/2014/main" val="10002"/>
                  </a:ext>
                </a:extLst>
              </a:tr>
            </a:tbl>
          </a:graphicData>
        </a:graphic>
      </p:graphicFrame>
      <p:graphicFrame>
        <p:nvGraphicFramePr>
          <p:cNvPr id="4" name="عنصر نائب للمحتوى 13"/>
          <p:cNvGraphicFramePr>
            <a:graphicFrameLocks/>
          </p:cNvGraphicFramePr>
          <p:nvPr>
            <p:extLst>
              <p:ext uri="{D42A27DB-BD31-4B8C-83A1-F6EECF244321}">
                <p14:modId xmlns:p14="http://schemas.microsoft.com/office/powerpoint/2010/main" val="3527181239"/>
              </p:ext>
            </p:extLst>
          </p:nvPr>
        </p:nvGraphicFramePr>
        <p:xfrm>
          <a:off x="2264668" y="4437112"/>
          <a:ext cx="4038600" cy="1381760"/>
        </p:xfrm>
        <a:graphic>
          <a:graphicData uri="http://schemas.openxmlformats.org/drawingml/2006/table">
            <a:tbl>
              <a:tblPr rtl="1" firstRow="1" bandRow="1">
                <a:tableStyleId>{5940675A-B579-460E-94D1-54222C63F5DA}</a:tableStyleId>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659242">
                  <a:extLst>
                    <a:ext uri="{9D8B030D-6E8A-4147-A177-3AD203B41FA5}">
                      <a16:colId xmlns:a16="http://schemas.microsoft.com/office/drawing/2014/main" val="20003"/>
                    </a:ext>
                  </a:extLst>
                </a:gridCol>
                <a:gridCol w="956198">
                  <a:extLst>
                    <a:ext uri="{9D8B030D-6E8A-4147-A177-3AD203B41FA5}">
                      <a16:colId xmlns:a16="http://schemas.microsoft.com/office/drawing/2014/main" val="20004"/>
                    </a:ext>
                  </a:extLst>
                </a:gridCol>
              </a:tblGrid>
              <a:tr h="370840">
                <a:tc gridSpan="4">
                  <a:txBody>
                    <a:bodyPr/>
                    <a:lstStyle/>
                    <a:p>
                      <a:pPr rtl="1"/>
                      <a:r>
                        <a:rPr lang="en-US" b="1" dirty="0">
                          <a:effectLst>
                            <a:outerShdw blurRad="38100" dist="38100" dir="2700000" algn="tl">
                              <a:srgbClr val="000000">
                                <a:alpha val="43137"/>
                              </a:srgbClr>
                            </a:outerShdw>
                          </a:effectLst>
                        </a:rPr>
                        <a:t>00          01</a:t>
                      </a:r>
                      <a:r>
                        <a:rPr lang="en-US" b="1" baseline="0"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11</a:t>
                      </a:r>
                      <a:r>
                        <a:rPr lang="en-US" b="1" baseline="0" dirty="0">
                          <a:effectLst>
                            <a:outerShdw blurRad="38100" dist="38100" dir="2700000" algn="tl">
                              <a:srgbClr val="000000">
                                <a:alpha val="43137"/>
                              </a:srgbClr>
                            </a:outerShdw>
                          </a:effectLst>
                        </a:rPr>
                        <a:t>        10</a:t>
                      </a:r>
                      <a:endParaRPr lang="en-US" b="1" dirty="0">
                        <a:effectLst>
                          <a:outerShdw blurRad="38100" dist="38100" dir="2700000" algn="tl">
                            <a:srgbClr val="000000">
                              <a:alpha val="43137"/>
                            </a:srgbClr>
                          </a:outerShdw>
                        </a:effectLst>
                      </a:endParaRPr>
                    </a:p>
                  </a:txBody>
                  <a:tcPr/>
                </a:tc>
                <a:tc hMerge="1">
                  <a:txBody>
                    <a:bodyPr/>
                    <a:lstStyle/>
                    <a:p>
                      <a:pPr rtl="1"/>
                      <a:endParaRPr lang="ar-IQ" dirty="0"/>
                    </a:p>
                  </a:txBody>
                  <a:tcPr/>
                </a:tc>
                <a:tc hMerge="1">
                  <a:txBody>
                    <a:bodyPr/>
                    <a:lstStyle/>
                    <a:p>
                      <a:pPr rtl="1"/>
                      <a:endParaRPr lang="ar-IQ" dirty="0"/>
                    </a:p>
                  </a:txBody>
                  <a:tcPr/>
                </a:tc>
                <a:tc hMerge="1">
                  <a:txBody>
                    <a:bodyPr/>
                    <a:lstStyle/>
                    <a:p>
                      <a:pPr rtl="1"/>
                      <a:endParaRPr lang="ar-IQ" dirty="0"/>
                    </a:p>
                  </a:txBody>
                  <a:tcPr/>
                </a:tc>
                <a:tc>
                  <a:txBody>
                    <a:bodyPr/>
                    <a:lstStyle/>
                    <a:p>
                      <a:pPr rtl="1"/>
                      <a:r>
                        <a:rPr lang="en-US" b="1" dirty="0">
                          <a:effectLst>
                            <a:outerShdw blurRad="38100" dist="38100" dir="2700000" algn="tl">
                              <a:srgbClr val="000000">
                                <a:alpha val="43137"/>
                              </a:srgbClr>
                            </a:outerShdw>
                          </a:effectLst>
                        </a:rPr>
                        <a:t>     BC</a:t>
                      </a:r>
                    </a:p>
                    <a:p>
                      <a:pPr rtl="1"/>
                      <a:r>
                        <a:rPr lang="en-US" b="1" dirty="0">
                          <a:effectLst>
                            <a:outerShdw blurRad="38100" dist="38100" dir="2700000" algn="tl">
                              <a:srgbClr val="000000">
                                <a:alpha val="43137"/>
                              </a:srgbClr>
                            </a:outerShdw>
                          </a:effectLst>
                        </a:rPr>
                        <a:t>A</a:t>
                      </a:r>
                      <a:endParaRPr lang="ar-IQ"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370840">
                <a:tc>
                  <a:txBody>
                    <a:bodyPr/>
                    <a:lstStyle/>
                    <a:p>
                      <a:pP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rowSpan="2">
                  <a:txBody>
                    <a:bodyPr/>
                    <a:lstStyle/>
                    <a:p>
                      <a:pP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p>
                      <a:pP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370840">
                <a:tc>
                  <a:txBody>
                    <a:bodyPr/>
                    <a:lstStyle/>
                    <a:p>
                      <a:pP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1</a:t>
                      </a:r>
                      <a:endParaRPr lang="ar-IQ" b="1" dirty="0">
                        <a:effectLst>
                          <a:outerShdw blurRad="38100" dist="38100" dir="2700000" algn="tl">
                            <a:srgbClr val="000000">
                              <a:alpha val="43137"/>
                            </a:srgbClr>
                          </a:outerShdw>
                        </a:effectLst>
                      </a:endParaRPr>
                    </a:p>
                  </a:txBody>
                  <a:tcPr/>
                </a:tc>
                <a:tc>
                  <a:txBody>
                    <a:bodyPr/>
                    <a:lstStyle/>
                    <a:p>
                      <a:pPr rtl="1"/>
                      <a:r>
                        <a:rPr lang="en-US" b="1" dirty="0">
                          <a:effectLst>
                            <a:outerShdw blurRad="38100" dist="38100" dir="2700000" algn="tl">
                              <a:srgbClr val="000000">
                                <a:alpha val="43137"/>
                              </a:srgbClr>
                            </a:outerShdw>
                          </a:effectLst>
                        </a:rPr>
                        <a:t>0</a:t>
                      </a:r>
                      <a:endParaRPr lang="ar-IQ" b="1" dirty="0">
                        <a:effectLst>
                          <a:outerShdw blurRad="38100" dist="38100" dir="2700000" algn="tl">
                            <a:srgbClr val="000000">
                              <a:alpha val="43137"/>
                            </a:srgbClr>
                          </a:outerShdw>
                        </a:effectLst>
                      </a:endParaRPr>
                    </a:p>
                  </a:txBody>
                  <a:tcPr/>
                </a:tc>
                <a:tc vMerge="1">
                  <a:txBody>
                    <a:bodyPr/>
                    <a:lstStyle/>
                    <a:p>
                      <a:pPr rtl="1"/>
                      <a:endParaRPr lang="ar-IQ" dirty="0"/>
                    </a:p>
                  </a:txBody>
                  <a:tcPr/>
                </a:tc>
                <a:extLst>
                  <a:ext uri="{0D108BD9-81ED-4DB2-BD59-A6C34878D82A}">
                    <a16:rowId xmlns:a16="http://schemas.microsoft.com/office/drawing/2014/main" val="10002"/>
                  </a:ext>
                </a:extLst>
              </a:tr>
            </a:tbl>
          </a:graphicData>
        </a:graphic>
      </p:graphicFrame>
      <p:cxnSp>
        <p:nvCxnSpPr>
          <p:cNvPr id="5" name="رابط مستقيم 4"/>
          <p:cNvCxnSpPr/>
          <p:nvPr/>
        </p:nvCxnSpPr>
        <p:spPr>
          <a:xfrm>
            <a:off x="2313173" y="2060848"/>
            <a:ext cx="917253" cy="648072"/>
          </a:xfrm>
          <a:prstGeom prst="line">
            <a:avLst/>
          </a:prstGeom>
        </p:spPr>
        <p:style>
          <a:lnRef idx="1">
            <a:schemeClr val="dk1"/>
          </a:lnRef>
          <a:fillRef idx="0">
            <a:schemeClr val="dk1"/>
          </a:fillRef>
          <a:effectRef idx="0">
            <a:schemeClr val="dk1"/>
          </a:effectRef>
          <a:fontRef idx="minor">
            <a:schemeClr val="tx1"/>
          </a:fontRef>
        </p:style>
      </p:cxnSp>
      <p:cxnSp>
        <p:nvCxnSpPr>
          <p:cNvPr id="6" name="رابط مستقيم 5"/>
          <p:cNvCxnSpPr/>
          <p:nvPr/>
        </p:nvCxnSpPr>
        <p:spPr>
          <a:xfrm>
            <a:off x="2313173" y="4437112"/>
            <a:ext cx="917253" cy="648072"/>
          </a:xfrm>
          <a:prstGeom prst="line">
            <a:avLst/>
          </a:prstGeom>
        </p:spPr>
        <p:style>
          <a:lnRef idx="1">
            <a:schemeClr val="dk1"/>
          </a:lnRef>
          <a:fillRef idx="0">
            <a:schemeClr val="dk1"/>
          </a:fillRef>
          <a:effectRef idx="0">
            <a:schemeClr val="dk1"/>
          </a:effectRef>
          <a:fontRef idx="minor">
            <a:schemeClr val="tx1"/>
          </a:fontRef>
        </p:style>
      </p:cxnSp>
      <p:sp>
        <p:nvSpPr>
          <p:cNvPr id="7" name="مربع نص 6"/>
          <p:cNvSpPr txBox="1"/>
          <p:nvPr/>
        </p:nvSpPr>
        <p:spPr>
          <a:xfrm>
            <a:off x="3230426" y="1465911"/>
            <a:ext cx="3024336" cy="461665"/>
          </a:xfrm>
          <a:prstGeom prst="rect">
            <a:avLst/>
          </a:prstGeom>
          <a:noFill/>
        </p:spPr>
        <p:txBody>
          <a:bodyPr wrap="square" rtlCol="1">
            <a:spAutoFit/>
          </a:bodyPr>
          <a:lstStyle/>
          <a:p>
            <a:pPr algn="ctr"/>
            <a:r>
              <a:rPr lang="en-US" sz="2400" dirty="0">
                <a:solidFill>
                  <a:srgbClr val="FF0000"/>
                </a:solidFill>
              </a:rPr>
              <a:t>Even parity K-map</a:t>
            </a:r>
            <a:endParaRPr lang="ar-IQ" sz="2400" dirty="0">
              <a:solidFill>
                <a:srgbClr val="FF0000"/>
              </a:solidFill>
            </a:endParaRPr>
          </a:p>
        </p:txBody>
      </p:sp>
      <p:sp>
        <p:nvSpPr>
          <p:cNvPr id="8" name="مربع نص 7"/>
          <p:cNvSpPr txBox="1"/>
          <p:nvPr/>
        </p:nvSpPr>
        <p:spPr>
          <a:xfrm>
            <a:off x="2555776" y="3790887"/>
            <a:ext cx="3024336" cy="461665"/>
          </a:xfrm>
          <a:prstGeom prst="rect">
            <a:avLst/>
          </a:prstGeom>
          <a:noFill/>
        </p:spPr>
        <p:txBody>
          <a:bodyPr wrap="square" rtlCol="1">
            <a:spAutoFit/>
          </a:bodyPr>
          <a:lstStyle/>
          <a:p>
            <a:pPr algn="ctr"/>
            <a:r>
              <a:rPr lang="en-US" sz="2400" dirty="0">
                <a:solidFill>
                  <a:srgbClr val="FF0000"/>
                </a:solidFill>
              </a:rPr>
              <a:t>Odd  parity K-map</a:t>
            </a:r>
            <a:endParaRPr lang="ar-IQ" sz="2400" dirty="0">
              <a:solidFill>
                <a:srgbClr val="FF0000"/>
              </a:solidFill>
            </a:endParaRPr>
          </a:p>
        </p:txBody>
      </p:sp>
    </p:spTree>
    <p:extLst>
      <p:ext uri="{BB962C8B-B14F-4D97-AF65-F5344CB8AC3E}">
        <p14:creationId xmlns:p14="http://schemas.microsoft.com/office/powerpoint/2010/main" val="155420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ربع نص 1"/>
              <p:cNvSpPr txBox="1"/>
              <p:nvPr/>
            </p:nvSpPr>
            <p:spPr>
              <a:xfrm>
                <a:off x="683568" y="764704"/>
                <a:ext cx="7776864" cy="5409686"/>
              </a:xfrm>
              <a:prstGeom prst="rect">
                <a:avLst/>
              </a:prstGeom>
              <a:noFill/>
            </p:spPr>
            <p:txBody>
              <a:bodyPr wrap="square" rtlCol="1">
                <a:spAutoFit/>
              </a:bodyPr>
              <a:lstStyle/>
              <a:p>
                <a:r>
                  <a:rPr lang="en-US" b="1" i="1" dirty="0"/>
                  <a:t>Even Parity =</a:t>
                </a:r>
                <a:r>
                  <a:rPr lang="en-US" b="1" dirty="0"/>
                  <a:t> </a:t>
                </a:r>
                <a14:m>
                  <m:oMath xmlns:m="http://schemas.openxmlformats.org/officeDocument/2006/math">
                    <m:nary>
                      <m:naryPr>
                        <m:chr m:val="∑"/>
                        <m:subHide m:val="on"/>
                        <m:supHide m:val="on"/>
                        <m:ctrlPr>
                          <a:rPr lang="en-US" b="1" i="1">
                            <a:latin typeface="Cambria Math" panose="02040503050406030204" pitchFamily="18" charset="0"/>
                          </a:rPr>
                        </m:ctrlPr>
                      </m:naryPr>
                      <m:sub/>
                      <m:sup/>
                      <m:e>
                        <m:r>
                          <a:rPr lang="en-US" b="1" i="1">
                            <a:latin typeface="Cambria Math"/>
                          </a:rPr>
                          <m:t>(</m:t>
                        </m:r>
                        <m:r>
                          <a:rPr lang="en-US" b="1" i="1">
                            <a:latin typeface="Cambria Math"/>
                          </a:rPr>
                          <m:t>𝟏</m:t>
                        </m:r>
                        <m:r>
                          <a:rPr lang="en-US" b="1" i="1">
                            <a:latin typeface="Cambria Math"/>
                          </a:rPr>
                          <m:t>,</m:t>
                        </m:r>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𝟕</m:t>
                        </m:r>
                        <m:r>
                          <a:rPr lang="en-US" b="1" i="1">
                            <a:latin typeface="Cambria Math"/>
                          </a:rPr>
                          <m:t>)</m:t>
                        </m:r>
                      </m:e>
                    </m:nary>
                  </m:oMath>
                </a14:m>
                <a:r>
                  <a:rPr lang="en-US" b="1" i="1" dirty="0">
                    <a:solidFill>
                      <a:srgbClr val="FF0000"/>
                    </a:solidFill>
                  </a:rPr>
                  <a:t>= </a:t>
                </a:r>
                <a:r>
                  <a:rPr lang="en-US" b="1" i="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 </m:t>
                        </m:r>
                        <m:r>
                          <a:rPr lang="en-US" b="1" i="1">
                            <a:latin typeface="Cambria Math"/>
                          </a:rPr>
                          <m:t>𝑨</m:t>
                        </m:r>
                      </m:e>
                    </m:acc>
                    <m:acc>
                      <m:accPr>
                        <m:chr m:val="̅"/>
                        <m:ctrlPr>
                          <a:rPr lang="en-US" b="1" i="1">
                            <a:latin typeface="Cambria Math" panose="02040503050406030204" pitchFamily="18" charset="0"/>
                          </a:rPr>
                        </m:ctrlPr>
                      </m:accPr>
                      <m:e>
                        <m:r>
                          <a:rPr lang="en-US" b="1" i="1">
                            <a:latin typeface="Cambria Math"/>
                          </a:rPr>
                          <m:t>𝑩</m:t>
                        </m:r>
                      </m:e>
                    </m:acc>
                  </m:oMath>
                </a14:m>
                <a:r>
                  <a:rPr lang="en-US" b="1" i="1" dirty="0"/>
                  <a:t>C</a:t>
                </a:r>
                <a:r>
                  <a:rPr lang="en-US" b="1" dirty="0"/>
                  <a:t> </a:t>
                </a:r>
                <a:r>
                  <a:rPr lang="en-US" b="1" i="1"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𝑨</m:t>
                        </m:r>
                      </m:e>
                    </m:acc>
                  </m:oMath>
                </a14:m>
                <a:r>
                  <a:rPr lang="en-US" b="1" i="1" dirty="0"/>
                  <a:t>B</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𝑪</m:t>
                        </m:r>
                      </m:e>
                    </m:acc>
                  </m:oMath>
                </a14:m>
                <a:r>
                  <a:rPr lang="en-US" b="1" i="1" dirty="0"/>
                  <a:t> +A</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𝑩</m:t>
                        </m:r>
                      </m:e>
                    </m:acc>
                    <m:acc>
                      <m:accPr>
                        <m:chr m:val="̅"/>
                        <m:ctrlPr>
                          <a:rPr lang="en-US" b="1" i="1" dirty="0">
                            <a:latin typeface="Cambria Math" panose="02040503050406030204" pitchFamily="18" charset="0"/>
                          </a:rPr>
                        </m:ctrlPr>
                      </m:accPr>
                      <m:e>
                        <m:r>
                          <m:rPr>
                            <m:nor/>
                          </m:rPr>
                          <a:rPr lang="en-US" b="1" i="1" dirty="0"/>
                          <m:t>C</m:t>
                        </m:r>
                      </m:e>
                    </m:acc>
                  </m:oMath>
                </a14:m>
                <a:r>
                  <a:rPr lang="en-US" b="1" i="1" dirty="0"/>
                  <a:t>+ABC </a:t>
                </a:r>
                <a:r>
                  <a:rPr lang="en-US" b="1" dirty="0"/>
                  <a:t>  </a:t>
                </a:r>
              </a:p>
              <a:p>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 </m:t>
                        </m:r>
                        <m:r>
                          <a:rPr lang="en-US" b="1" i="1">
                            <a:latin typeface="Cambria Math"/>
                          </a:rPr>
                          <m:t>𝑨</m:t>
                        </m:r>
                      </m:e>
                    </m:acc>
                    <m:acc>
                      <m:accPr>
                        <m:chr m:val="̅"/>
                        <m:ctrlPr>
                          <a:rPr lang="en-US" b="1" i="1">
                            <a:latin typeface="Cambria Math" panose="02040503050406030204" pitchFamily="18" charset="0"/>
                          </a:rPr>
                        </m:ctrlPr>
                      </m:accPr>
                      <m:e>
                        <m:r>
                          <a:rPr lang="en-US" b="1" i="1" smtClean="0">
                            <a:latin typeface="Cambria Math"/>
                          </a:rPr>
                          <m:t>(</m:t>
                        </m:r>
                        <m:r>
                          <a:rPr lang="en-US" b="1" i="1">
                            <a:latin typeface="Cambria Math"/>
                          </a:rPr>
                          <m:t>𝑩</m:t>
                        </m:r>
                      </m:e>
                    </m:acc>
                  </m:oMath>
                </a14:m>
                <a:r>
                  <a:rPr lang="en-US" b="1" i="1" dirty="0"/>
                  <a:t>C</a:t>
                </a:r>
                <a:r>
                  <a:rPr lang="en-US" b="1" dirty="0"/>
                  <a:t> </a:t>
                </a:r>
                <a:r>
                  <a:rPr lang="en-US" b="1" i="1" dirty="0"/>
                  <a:t>+B</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𝑪</m:t>
                        </m:r>
                      </m:e>
                    </m:acc>
                  </m:oMath>
                </a14:m>
                <a:r>
                  <a:rPr lang="en-US" b="1" dirty="0"/>
                  <a:t>) + A(</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𝑩</m:t>
                        </m:r>
                      </m:e>
                    </m:acc>
                    <m:acc>
                      <m:accPr>
                        <m:chr m:val="̅"/>
                        <m:ctrlPr>
                          <a:rPr lang="en-US" b="1" i="1" dirty="0">
                            <a:latin typeface="Cambria Math" panose="02040503050406030204" pitchFamily="18" charset="0"/>
                          </a:rPr>
                        </m:ctrlPr>
                      </m:accPr>
                      <m:e>
                        <m:r>
                          <m:rPr>
                            <m:nor/>
                          </m:rPr>
                          <a:rPr lang="en-US" b="1" i="1" dirty="0"/>
                          <m:t>C</m:t>
                        </m:r>
                      </m:e>
                    </m:acc>
                  </m:oMath>
                </a14:m>
                <a:r>
                  <a:rPr lang="en-US" b="1" dirty="0"/>
                  <a:t>+BC)</a:t>
                </a:r>
              </a:p>
              <a:p>
                <a:r>
                  <a:rPr lang="en-US" b="1" dirty="0"/>
                  <a:t>=</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a:rPr>
                          <m:t>𝑨</m:t>
                        </m:r>
                      </m:e>
                    </m:acc>
                  </m:oMath>
                </a14:m>
                <a:r>
                  <a:rPr lang="en-US" b="1" dirty="0"/>
                  <a:t> (</a:t>
                </a:r>
                <a:r>
                  <a:rPr lang="en-US" b="1" i="1" dirty="0">
                    <a:solidFill>
                      <a:srgbClr val="FF0000"/>
                    </a:solidFill>
                  </a:rPr>
                  <a:t>A⊕  B </a:t>
                </a:r>
                <a:r>
                  <a:rPr lang="en-US" b="1" dirty="0"/>
                  <a:t>)  + A ( </a:t>
                </a:r>
                <a14:m>
                  <m:oMath xmlns:m="http://schemas.openxmlformats.org/officeDocument/2006/math">
                    <m:acc>
                      <m:accPr>
                        <m:chr m:val="̅"/>
                        <m:ctrlPr>
                          <a:rPr lang="en-US" b="1" i="1" smtClean="0">
                            <a:latin typeface="Cambria Math" panose="02040503050406030204" pitchFamily="18" charset="0"/>
                          </a:rPr>
                        </m:ctrlPr>
                      </m:accPr>
                      <m:e>
                        <m:r>
                          <m:rPr>
                            <m:nor/>
                          </m:rPr>
                          <a:rPr lang="en-US" b="1" i="1" dirty="0">
                            <a:solidFill>
                              <a:srgbClr val="FF0000"/>
                            </a:solidFill>
                          </a:rPr>
                          <m:t>A</m:t>
                        </m:r>
                        <m:r>
                          <m:rPr>
                            <m:nor/>
                          </m:rPr>
                          <a:rPr lang="en-US" b="1" i="1" dirty="0">
                            <a:solidFill>
                              <a:srgbClr val="FF0000"/>
                            </a:solidFill>
                          </a:rPr>
                          <m:t>⊕  </m:t>
                        </m:r>
                        <m:r>
                          <m:rPr>
                            <m:nor/>
                          </m:rPr>
                          <a:rPr lang="en-US" b="1" i="1" dirty="0">
                            <a:solidFill>
                              <a:srgbClr val="FF0000"/>
                            </a:solidFill>
                          </a:rPr>
                          <m:t>B</m:t>
                        </m:r>
                      </m:e>
                    </m:acc>
                  </m:oMath>
                </a14:m>
                <a:r>
                  <a:rPr lang="en-US" b="1" dirty="0"/>
                  <a:t>)  </a:t>
                </a:r>
              </a:p>
              <a:p>
                <a:r>
                  <a:rPr lang="en-US" b="1" dirty="0"/>
                  <a:t>=</a:t>
                </a:r>
                <a:r>
                  <a:rPr lang="en-US" b="1" i="1" dirty="0">
                    <a:solidFill>
                      <a:srgbClr val="FF0000"/>
                    </a:solidFill>
                  </a:rPr>
                  <a:t>A⊕  B ⊕  C</a:t>
                </a:r>
                <a:r>
                  <a:rPr lang="en-US" b="1" baseline="-25000" dirty="0">
                    <a:solidFill>
                      <a:srgbClr val="FF0000"/>
                    </a:solidFill>
                  </a:rPr>
                  <a:t>in</a:t>
                </a:r>
                <a:r>
                  <a:rPr lang="en-US" b="1" dirty="0">
                    <a:solidFill>
                      <a:srgbClr val="FF0000"/>
                    </a:solidFill>
                  </a:rPr>
                  <a:t> </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i="1" dirty="0"/>
                  <a:t>Odd Parity =</a:t>
                </a:r>
                <a:r>
                  <a:rPr lang="en-US" b="1" dirty="0"/>
                  <a:t> </a:t>
                </a:r>
                <a14:m>
                  <m:oMath xmlns:m="http://schemas.openxmlformats.org/officeDocument/2006/math">
                    <m:nary>
                      <m:naryPr>
                        <m:chr m:val="∑"/>
                        <m:subHide m:val="on"/>
                        <m:supHide m:val="on"/>
                        <m:ctrlPr>
                          <a:rPr lang="en-US" b="1" i="1">
                            <a:latin typeface="Cambria Math" panose="02040503050406030204" pitchFamily="18" charset="0"/>
                          </a:rPr>
                        </m:ctrlPr>
                      </m:naryPr>
                      <m:sub/>
                      <m:sup/>
                      <m:e>
                        <m:r>
                          <a:rPr lang="en-US" b="1" i="1">
                            <a:latin typeface="Cambria Math"/>
                          </a:rPr>
                          <m:t>(</m:t>
                        </m:r>
                        <m:r>
                          <a:rPr lang="en-US" b="1" i="1">
                            <a:latin typeface="Cambria Math"/>
                          </a:rPr>
                          <m:t>𝟎</m:t>
                        </m:r>
                        <m:r>
                          <a:rPr lang="en-US" b="1" i="1">
                            <a:latin typeface="Cambria Math"/>
                          </a:rPr>
                          <m:t>,</m:t>
                        </m:r>
                        <m:r>
                          <a:rPr lang="en-US" b="1" i="1">
                            <a:latin typeface="Cambria Math"/>
                          </a:rPr>
                          <m:t>𝟑</m:t>
                        </m:r>
                        <m:r>
                          <a:rPr lang="en-US" b="1" i="1">
                            <a:latin typeface="Cambria Math"/>
                          </a:rPr>
                          <m:t>,</m:t>
                        </m:r>
                        <m:r>
                          <a:rPr lang="en-US" b="1" i="1">
                            <a:latin typeface="Cambria Math"/>
                          </a:rPr>
                          <m:t>𝟓</m:t>
                        </m:r>
                        <m:r>
                          <a:rPr lang="en-US" b="1" i="1">
                            <a:latin typeface="Cambria Math"/>
                          </a:rPr>
                          <m:t>,</m:t>
                        </m:r>
                        <m:r>
                          <a:rPr lang="en-US" b="1" i="1">
                            <a:latin typeface="Cambria Math"/>
                          </a:rPr>
                          <m:t>𝟔</m:t>
                        </m:r>
                        <m:r>
                          <a:rPr lang="en-US" b="1" i="1">
                            <a:latin typeface="Cambria Math"/>
                          </a:rPr>
                          <m:t>)</m:t>
                        </m:r>
                      </m:e>
                    </m:nary>
                  </m:oMath>
                </a14:m>
                <a:r>
                  <a:rPr lang="en-US" b="1" i="1" dirty="0">
                    <a:solidFill>
                      <a:srgbClr val="FF0000"/>
                    </a:solidFill>
                  </a:rPr>
                  <a:t>=</a:t>
                </a:r>
                <a:r>
                  <a:rPr lang="en-US" b="1" i="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 </m:t>
                        </m:r>
                        <m:r>
                          <a:rPr lang="en-US" b="1" i="1">
                            <a:latin typeface="Cambria Math"/>
                          </a:rPr>
                          <m:t>𝑨</m:t>
                        </m:r>
                      </m:e>
                    </m:acc>
                    <m:acc>
                      <m:accPr>
                        <m:chr m:val="̅"/>
                        <m:ctrlPr>
                          <a:rPr lang="en-US" b="1" i="1">
                            <a:latin typeface="Cambria Math" panose="02040503050406030204" pitchFamily="18" charset="0"/>
                          </a:rPr>
                        </m:ctrlPr>
                      </m:accPr>
                      <m:e>
                        <m:r>
                          <a:rPr lang="en-US" b="1" i="1">
                            <a:latin typeface="Cambria Math"/>
                          </a:rPr>
                          <m:t>𝑩</m:t>
                        </m:r>
                      </m:e>
                    </m:acc>
                    <m:acc>
                      <m:accPr>
                        <m:chr m:val="̅"/>
                        <m:ctrlPr>
                          <a:rPr lang="en-US" b="1" i="1" dirty="0" smtClean="0">
                            <a:latin typeface="Cambria Math" panose="02040503050406030204" pitchFamily="18" charset="0"/>
                          </a:rPr>
                        </m:ctrlPr>
                      </m:accPr>
                      <m:e>
                        <m:r>
                          <a:rPr lang="en-US" b="1" i="1" dirty="0" smtClean="0">
                            <a:latin typeface="Cambria Math"/>
                          </a:rPr>
                          <m:t>𝑪</m:t>
                        </m:r>
                      </m:e>
                    </m:acc>
                  </m:oMath>
                </a14:m>
                <a:r>
                  <a:rPr lang="en-US" b="1" i="1"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𝑨</m:t>
                        </m:r>
                      </m:e>
                    </m:acc>
                  </m:oMath>
                </a14:m>
                <a:r>
                  <a:rPr lang="en-US" b="1" i="1" dirty="0"/>
                  <a:t>BC +A</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𝑩</m:t>
                        </m:r>
                      </m:e>
                    </m:acc>
                  </m:oMath>
                </a14:m>
                <a:r>
                  <a:rPr lang="en-US" b="1" i="1" dirty="0"/>
                  <a:t>C+AB</a:t>
                </a:r>
                <a14:m>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a:rPr>
                          <m:t>𝑪</m:t>
                        </m:r>
                      </m:e>
                    </m:acc>
                  </m:oMath>
                </a14:m>
                <a:r>
                  <a:rPr lang="en-US" b="1" i="1" dirty="0"/>
                  <a:t> </a:t>
                </a:r>
                <a:r>
                  <a:rPr lang="en-US" b="1" dirty="0"/>
                  <a:t>  </a:t>
                </a:r>
              </a:p>
              <a:p>
                <a:r>
                  <a:rPr lang="en-US" b="1" i="1" dirty="0">
                    <a:solidFill>
                      <a:srgbClr val="FF0000"/>
                    </a:solidFill>
                  </a:rPr>
                  <a:t>=</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 </m:t>
                        </m:r>
                        <m:r>
                          <a:rPr lang="en-US" b="1" i="1">
                            <a:latin typeface="Cambria Math"/>
                          </a:rPr>
                          <m:t>𝑨</m:t>
                        </m:r>
                      </m:e>
                    </m:acc>
                    <m:acc>
                      <m:accPr>
                        <m:chr m:val="̅"/>
                        <m:ctrlPr>
                          <a:rPr lang="en-US" b="1" i="1">
                            <a:latin typeface="Cambria Math" panose="02040503050406030204" pitchFamily="18" charset="0"/>
                          </a:rPr>
                        </m:ctrlPr>
                      </m:accPr>
                      <m:e>
                        <m:r>
                          <a:rPr lang="en-US" b="1" i="1" smtClean="0">
                            <a:latin typeface="Cambria Math"/>
                          </a:rPr>
                          <m:t>(</m:t>
                        </m:r>
                        <m:r>
                          <a:rPr lang="en-US" b="1" i="1">
                            <a:latin typeface="Cambria Math"/>
                          </a:rPr>
                          <m:t>𝑩</m:t>
                        </m:r>
                      </m:e>
                    </m:acc>
                    <m:acc>
                      <m:accPr>
                        <m:chr m:val="̅"/>
                        <m:ctrlPr>
                          <a:rPr lang="en-US" b="1" i="1" dirty="0">
                            <a:latin typeface="Cambria Math" panose="02040503050406030204" pitchFamily="18" charset="0"/>
                          </a:rPr>
                        </m:ctrlPr>
                      </m:accPr>
                      <m:e>
                        <m:r>
                          <a:rPr lang="en-US" b="1" i="1" dirty="0">
                            <a:latin typeface="Cambria Math"/>
                          </a:rPr>
                          <m:t>𝑪</m:t>
                        </m:r>
                      </m:e>
                    </m:acc>
                  </m:oMath>
                </a14:m>
                <a:r>
                  <a:rPr lang="en-US" b="1" i="1" dirty="0"/>
                  <a:t>+BC) + A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𝑩</m:t>
                        </m:r>
                      </m:e>
                    </m:acc>
                  </m:oMath>
                </a14:m>
                <a:r>
                  <a:rPr lang="en-US" b="1" i="1" dirty="0"/>
                  <a:t>C+B</a:t>
                </a:r>
                <a14:m>
                  <m:oMath xmlns:m="http://schemas.openxmlformats.org/officeDocument/2006/math">
                    <m:acc>
                      <m:accPr>
                        <m:chr m:val="̅"/>
                        <m:ctrlPr>
                          <a:rPr lang="en-US" b="1" i="1" dirty="0">
                            <a:latin typeface="Cambria Math" panose="02040503050406030204" pitchFamily="18" charset="0"/>
                          </a:rPr>
                        </m:ctrlPr>
                      </m:accPr>
                      <m:e>
                        <m:r>
                          <a:rPr lang="en-US" b="1" i="1" dirty="0">
                            <a:latin typeface="Cambria Math"/>
                          </a:rPr>
                          <m:t>𝑪</m:t>
                        </m:r>
                      </m:e>
                    </m:acc>
                  </m:oMath>
                </a14:m>
                <a:r>
                  <a:rPr lang="en-US" b="1" i="1" dirty="0"/>
                  <a:t> )</a:t>
                </a:r>
              </a:p>
              <a:p>
                <a:r>
                  <a:rPr lang="en-US" b="1" i="1" dirty="0">
                    <a:solidFill>
                      <a:srgbClr val="FF0000"/>
                    </a:solidFill>
                  </a:rPr>
                  <a:t>=</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 </m:t>
                        </m:r>
                        <m:r>
                          <a:rPr lang="en-US" b="1" i="1">
                            <a:latin typeface="Cambria Math"/>
                          </a:rPr>
                          <m:t>𝑨</m:t>
                        </m:r>
                        <m:r>
                          <a:rPr lang="en-US" b="1" i="1" smtClean="0">
                            <a:latin typeface="Cambria Math"/>
                          </a:rPr>
                          <m:t>  </m:t>
                        </m:r>
                      </m:e>
                    </m:acc>
                    <m:r>
                      <a:rPr lang="en-US" b="1" i="1" smtClean="0">
                        <a:latin typeface="Cambria Math"/>
                      </a:rPr>
                      <m:t>( </m:t>
                    </m:r>
                    <m:acc>
                      <m:accPr>
                        <m:chr m:val="̅"/>
                        <m:ctrlPr>
                          <a:rPr lang="en-US" b="1" i="1" dirty="0" smtClean="0">
                            <a:latin typeface="Cambria Math" panose="02040503050406030204" pitchFamily="18" charset="0"/>
                          </a:rPr>
                        </m:ctrlPr>
                      </m:accPr>
                      <m:e>
                        <m:r>
                          <m:rPr>
                            <m:nor/>
                          </m:rPr>
                          <a:rPr lang="en-US" b="1" i="1" dirty="0">
                            <a:solidFill>
                              <a:srgbClr val="FF0000"/>
                            </a:solidFill>
                          </a:rPr>
                          <m:t>B</m:t>
                        </m:r>
                        <m:r>
                          <m:rPr>
                            <m:nor/>
                          </m:rPr>
                          <a:rPr lang="en-US" b="1" i="1" dirty="0">
                            <a:solidFill>
                              <a:srgbClr val="FF0000"/>
                            </a:solidFill>
                          </a:rPr>
                          <m:t> </m:t>
                        </m:r>
                        <m:r>
                          <m:rPr>
                            <m:nor/>
                          </m:rPr>
                          <a:rPr lang="en-US" b="1" i="1" dirty="0">
                            <a:solidFill>
                              <a:srgbClr val="FF0000"/>
                            </a:solidFill>
                          </a:rPr>
                          <m:t>⊕  </m:t>
                        </m:r>
                        <m:r>
                          <m:rPr>
                            <m:nor/>
                          </m:rPr>
                          <a:rPr lang="en-US" b="1" i="1" dirty="0">
                            <a:solidFill>
                              <a:srgbClr val="FF0000"/>
                            </a:solidFill>
                          </a:rPr>
                          <m:t>C</m:t>
                        </m:r>
                        <m:r>
                          <m:rPr>
                            <m:nor/>
                          </m:rPr>
                          <a:rPr lang="en-US" b="1" baseline="-25000" dirty="0">
                            <a:solidFill>
                              <a:srgbClr val="FF0000"/>
                            </a:solidFill>
                          </a:rPr>
                          <m:t>in</m:t>
                        </m:r>
                        <m:r>
                          <m:rPr>
                            <m:nor/>
                          </m:rPr>
                          <a:rPr lang="en-US" b="1" dirty="0">
                            <a:solidFill>
                              <a:srgbClr val="FF0000"/>
                            </a:solidFill>
                          </a:rPr>
                          <m:t>  </m:t>
                        </m:r>
                      </m:e>
                    </m:acc>
                  </m:oMath>
                </a14:m>
                <a:r>
                  <a:rPr lang="en-US" b="1" i="1" dirty="0"/>
                  <a:t>) + A (</a:t>
                </a:r>
                <a:r>
                  <a:rPr lang="en-US" b="1" i="1" dirty="0">
                    <a:solidFill>
                      <a:srgbClr val="FF0000"/>
                    </a:solidFill>
                  </a:rPr>
                  <a:t>B ⊕  C</a:t>
                </a:r>
                <a:r>
                  <a:rPr lang="en-US" b="1" baseline="-25000" dirty="0">
                    <a:solidFill>
                      <a:srgbClr val="FF0000"/>
                    </a:solidFill>
                  </a:rPr>
                  <a:t>in</a:t>
                </a:r>
                <a:r>
                  <a:rPr lang="en-US" b="1" dirty="0">
                    <a:solidFill>
                      <a:srgbClr val="FF0000"/>
                    </a:solidFill>
                  </a:rPr>
                  <a:t> </a:t>
                </a:r>
                <a:r>
                  <a:rPr lang="en-US" b="1" i="1" dirty="0"/>
                  <a:t> )</a:t>
                </a:r>
                <a:endParaRPr lang="en-US" b="1" i="1" dirty="0">
                  <a:solidFill>
                    <a:srgbClr val="FF0000"/>
                  </a:solidFill>
                </a:endParaRPr>
              </a:p>
              <a:p>
                <a:r>
                  <a:rPr lang="en-US" b="1" i="1" dirty="0">
                    <a:solidFill>
                      <a:srgbClr val="FF0000"/>
                    </a:solidFill>
                  </a:rPr>
                  <a:t>= </a:t>
                </a:r>
                <a14:m>
                  <m:oMath xmlns:m="http://schemas.openxmlformats.org/officeDocument/2006/math">
                    <m:acc>
                      <m:accPr>
                        <m:chr m:val="̅"/>
                        <m:ctrlPr>
                          <a:rPr lang="en-US" b="1" i="1" dirty="0" smtClean="0">
                            <a:solidFill>
                              <a:srgbClr val="FF0000"/>
                            </a:solidFill>
                            <a:latin typeface="Cambria Math" panose="02040503050406030204" pitchFamily="18" charset="0"/>
                          </a:rPr>
                        </m:ctrlPr>
                      </m:accPr>
                      <m:e>
                        <m:r>
                          <m:rPr>
                            <m:nor/>
                          </m:rPr>
                          <a:rPr lang="en-US" b="1" i="1" dirty="0">
                            <a:solidFill>
                              <a:srgbClr val="FF0000"/>
                            </a:solidFill>
                          </a:rPr>
                          <m:t>A</m:t>
                        </m:r>
                        <m:r>
                          <m:rPr>
                            <m:nor/>
                          </m:rPr>
                          <a:rPr lang="en-US" b="1" i="1" dirty="0">
                            <a:solidFill>
                              <a:srgbClr val="FF0000"/>
                            </a:solidFill>
                          </a:rPr>
                          <m:t>⊕  </m:t>
                        </m:r>
                        <m:r>
                          <m:rPr>
                            <m:nor/>
                          </m:rPr>
                          <a:rPr lang="en-US" b="1" i="1" dirty="0">
                            <a:solidFill>
                              <a:srgbClr val="FF0000"/>
                            </a:solidFill>
                          </a:rPr>
                          <m:t>B</m:t>
                        </m:r>
                        <m:r>
                          <m:rPr>
                            <m:nor/>
                          </m:rPr>
                          <a:rPr lang="en-US" b="1" i="1" dirty="0">
                            <a:solidFill>
                              <a:srgbClr val="FF0000"/>
                            </a:solidFill>
                          </a:rPr>
                          <m:t> </m:t>
                        </m:r>
                        <m:r>
                          <m:rPr>
                            <m:nor/>
                          </m:rPr>
                          <a:rPr lang="en-US" b="1" i="1" dirty="0">
                            <a:solidFill>
                              <a:srgbClr val="FF0000"/>
                            </a:solidFill>
                          </a:rPr>
                          <m:t>⊕  </m:t>
                        </m:r>
                        <m:r>
                          <m:rPr>
                            <m:nor/>
                          </m:rPr>
                          <a:rPr lang="en-US" b="1" i="1" dirty="0">
                            <a:solidFill>
                              <a:srgbClr val="FF0000"/>
                            </a:solidFill>
                          </a:rPr>
                          <m:t>C</m:t>
                        </m:r>
                        <m:r>
                          <m:rPr>
                            <m:nor/>
                          </m:rPr>
                          <a:rPr lang="en-US" b="1" baseline="-25000" dirty="0">
                            <a:solidFill>
                              <a:srgbClr val="FF0000"/>
                            </a:solidFill>
                          </a:rPr>
                          <m:t>in</m:t>
                        </m:r>
                        <m:r>
                          <m:rPr>
                            <m:nor/>
                          </m:rPr>
                          <a:rPr lang="en-US" b="1" dirty="0">
                            <a:solidFill>
                              <a:srgbClr val="FF0000"/>
                            </a:solidFill>
                          </a:rPr>
                          <m:t>  </m:t>
                        </m:r>
                      </m:e>
                    </m:acc>
                  </m:oMath>
                </a14:m>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mc:Choice>
        <mc:Fallback xmlns="">
          <p:sp>
            <p:nvSpPr>
              <p:cNvPr id="2" name="مربع نص 1"/>
              <p:cNvSpPr txBox="1">
                <a:spLocks noRot="1" noChangeAspect="1" noMove="1" noResize="1" noEditPoints="1" noAdjustHandles="1" noChangeArrowheads="1" noChangeShapeType="1" noTextEdit="1"/>
              </p:cNvSpPr>
              <p:nvPr/>
            </p:nvSpPr>
            <p:spPr>
              <a:xfrm>
                <a:off x="683568" y="764704"/>
                <a:ext cx="7776864" cy="5409686"/>
              </a:xfrm>
              <a:prstGeom prst="rect">
                <a:avLst/>
              </a:prstGeom>
              <a:blipFill rotWithShape="1">
                <a:blip r:embed="rId4"/>
                <a:stretch>
                  <a:fillRect l="-627" t="-7883"/>
                </a:stretch>
              </a:blipFill>
            </p:spPr>
            <p:txBody>
              <a:bodyPr/>
              <a:lstStyle/>
              <a:p>
                <a:r>
                  <a:rPr lang="ar-IQ">
                    <a:noFill/>
                  </a:rPr>
                  <a:t> </a:t>
                </a:r>
              </a:p>
            </p:txBody>
          </p:sp>
        </mc:Fallback>
      </mc:AlternateContent>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124744"/>
            <a:ext cx="410445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69547"/>
            <a:ext cx="3952875" cy="253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87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06489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11560" y="620688"/>
            <a:ext cx="7776864" cy="369332"/>
          </a:xfrm>
          <a:prstGeom prst="rect">
            <a:avLst/>
          </a:prstGeom>
          <a:noFill/>
        </p:spPr>
        <p:txBody>
          <a:bodyPr wrap="square" rtlCol="1">
            <a:spAutoFit/>
          </a:bodyPr>
          <a:lstStyle/>
          <a:p>
            <a:r>
              <a:rPr lang="en-US" dirty="0"/>
              <a:t>Example/ Design  BCD code to EX-3 code conversion circuit?</a:t>
            </a:r>
            <a:endParaRPr lang="ar-IQ" dirty="0"/>
          </a:p>
        </p:txBody>
      </p:sp>
    </p:spTree>
    <p:extLst>
      <p:ext uri="{BB962C8B-B14F-4D97-AF65-F5344CB8AC3E}">
        <p14:creationId xmlns:p14="http://schemas.microsoft.com/office/powerpoint/2010/main" val="203326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1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6767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28156"/>
            <a:ext cx="7920880" cy="403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6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3"/>
          <p:cNvGraphicFramePr>
            <a:graphicFrameLocks/>
          </p:cNvGraphicFramePr>
          <p:nvPr>
            <p:extLst>
              <p:ext uri="{D42A27DB-BD31-4B8C-83A1-F6EECF244321}">
                <p14:modId xmlns:p14="http://schemas.microsoft.com/office/powerpoint/2010/main" val="3869033400"/>
              </p:ext>
            </p:extLst>
          </p:nvPr>
        </p:nvGraphicFramePr>
        <p:xfrm>
          <a:off x="0" y="111932"/>
          <a:ext cx="9144000" cy="6651900"/>
        </p:xfrm>
        <a:graphic>
          <a:graphicData uri="http://schemas.openxmlformats.org/drawingml/2006/table">
            <a:tbl>
              <a:tblPr rtl="1" firstRow="1" bandRow="1">
                <a:tableStyleId>{7DF18680-E054-41AD-8BC1-D1AEF772440D}</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362118">
                <a:tc gridSpan="9">
                  <a:txBody>
                    <a:bodyPr/>
                    <a:lstStyle/>
                    <a:p>
                      <a:pPr algn="ctr" rtl="0"/>
                      <a:r>
                        <a:rPr lang="en-US" sz="2400" dirty="0"/>
                        <a:t>Ex/Design (4-bits) Binary to Gray converter circuit</a:t>
                      </a:r>
                      <a:endParaRPr lang="ar-IQ" sz="2400" dirty="0">
                        <a:solidFill>
                          <a:schemeClr val="tx1"/>
                        </a:solidFill>
                      </a:endParaRPr>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algn="r" rtl="0"/>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extLst>
                  <a:ext uri="{0D108BD9-81ED-4DB2-BD59-A6C34878D82A}">
                    <a16:rowId xmlns:a16="http://schemas.microsoft.com/office/drawing/2014/main" val="10000"/>
                  </a:ext>
                </a:extLst>
              </a:tr>
              <a:tr h="362118">
                <a:tc>
                  <a:txBody>
                    <a:bodyPr/>
                    <a:lstStyle/>
                    <a:p>
                      <a:pPr algn="ctr" rtl="1"/>
                      <a:r>
                        <a:rPr lang="en-US" sz="1800" dirty="0"/>
                        <a:t>G0</a:t>
                      </a:r>
                      <a:endParaRPr lang="ar-IQ" sz="1800" dirty="0"/>
                    </a:p>
                  </a:txBody>
                  <a:tcPr marL="90153" marR="90153" marT="45075" marB="45075"/>
                </a:tc>
                <a:tc>
                  <a:txBody>
                    <a:bodyPr/>
                    <a:lstStyle/>
                    <a:p>
                      <a:pPr algn="ctr" rtl="1"/>
                      <a:r>
                        <a:rPr lang="en-US" sz="1800" dirty="0"/>
                        <a:t>G1</a:t>
                      </a:r>
                      <a:endParaRPr lang="ar-IQ" sz="1800" dirty="0"/>
                    </a:p>
                  </a:txBody>
                  <a:tcPr marL="90153" marR="90153" marT="45075" marB="45075"/>
                </a:tc>
                <a:tc>
                  <a:txBody>
                    <a:bodyPr/>
                    <a:lstStyle/>
                    <a:p>
                      <a:pPr algn="ctr" rtl="1"/>
                      <a:r>
                        <a:rPr lang="en-US" sz="1800" dirty="0"/>
                        <a:t>G2</a:t>
                      </a:r>
                      <a:endParaRPr lang="ar-IQ" sz="1800" dirty="0"/>
                    </a:p>
                  </a:txBody>
                  <a:tcPr marL="90153" marR="90153" marT="45075" marB="45075"/>
                </a:tc>
                <a:tc>
                  <a:txBody>
                    <a:bodyPr/>
                    <a:lstStyle/>
                    <a:p>
                      <a:pPr algn="ctr" rtl="1"/>
                      <a:r>
                        <a:rPr lang="en-US" sz="1800" dirty="0"/>
                        <a:t>G3</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B0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0"/>
                      <a:r>
                        <a:rPr lang="en-US" sz="1800" dirty="0"/>
                        <a:t>B1</a:t>
                      </a:r>
                      <a:endParaRPr lang="ar-IQ" sz="1800" dirty="0"/>
                    </a:p>
                  </a:txBody>
                  <a:tcPr marL="90153" marR="90153" marT="45075" marB="45075"/>
                </a:tc>
                <a:tc>
                  <a:txBody>
                    <a:bodyPr/>
                    <a:lstStyle/>
                    <a:p>
                      <a:pPr algn="ctr" rtl="1"/>
                      <a:r>
                        <a:rPr lang="en-US" sz="1800" dirty="0"/>
                        <a:t>B2</a:t>
                      </a:r>
                      <a:endParaRPr lang="ar-IQ" sz="1800" dirty="0"/>
                    </a:p>
                  </a:txBody>
                  <a:tcPr marL="90153" marR="90153" marT="45075" marB="45075"/>
                </a:tc>
                <a:tc>
                  <a:txBody>
                    <a:bodyPr/>
                    <a:lstStyle/>
                    <a:p>
                      <a:pPr algn="ctr" rtl="1"/>
                      <a:r>
                        <a:rPr lang="en-US" sz="1800" dirty="0"/>
                        <a:t>B3</a:t>
                      </a:r>
                      <a:endParaRPr lang="ar-IQ" sz="1800" dirty="0"/>
                    </a:p>
                  </a:txBody>
                  <a:tcPr marL="90153" marR="90153" marT="45075" marB="45075"/>
                </a:tc>
                <a:tc>
                  <a:txBody>
                    <a:bodyPr/>
                    <a:lstStyle/>
                    <a:p>
                      <a:pPr algn="ctr" rtl="1"/>
                      <a:endParaRPr lang="ar-IQ" sz="1800" dirty="0"/>
                    </a:p>
                  </a:txBody>
                  <a:tcPr marL="90153" marR="90153" marT="45075" marB="45075"/>
                </a:tc>
                <a:extLst>
                  <a:ext uri="{0D108BD9-81ED-4DB2-BD59-A6C34878D82A}">
                    <a16:rowId xmlns:a16="http://schemas.microsoft.com/office/drawing/2014/main" val="10001"/>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extLst>
                  <a:ext uri="{0D108BD9-81ED-4DB2-BD59-A6C34878D82A}">
                    <a16:rowId xmlns:a16="http://schemas.microsoft.com/office/drawing/2014/main" val="10002"/>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extLst>
                  <a:ext uri="{0D108BD9-81ED-4DB2-BD59-A6C34878D82A}">
                    <a16:rowId xmlns:a16="http://schemas.microsoft.com/office/drawing/2014/main" val="10003"/>
                  </a:ext>
                </a:extLst>
              </a:tr>
              <a:tr h="362118">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2</a:t>
                      </a:r>
                      <a:endParaRPr lang="ar-IQ" sz="1800" dirty="0"/>
                    </a:p>
                  </a:txBody>
                  <a:tcPr marL="90153" marR="90153" marT="45075" marB="45075"/>
                </a:tc>
                <a:extLst>
                  <a:ext uri="{0D108BD9-81ED-4DB2-BD59-A6C34878D82A}">
                    <a16:rowId xmlns:a16="http://schemas.microsoft.com/office/drawing/2014/main" val="10004"/>
                  </a:ext>
                </a:extLst>
              </a:tr>
              <a:tr h="362118">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3</a:t>
                      </a:r>
                      <a:endParaRPr lang="ar-IQ" sz="1800" dirty="0"/>
                    </a:p>
                  </a:txBody>
                  <a:tcPr marL="90153" marR="90153" marT="45075" marB="45075"/>
                </a:tc>
                <a:extLst>
                  <a:ext uri="{0D108BD9-81ED-4DB2-BD59-A6C34878D82A}">
                    <a16:rowId xmlns:a16="http://schemas.microsoft.com/office/drawing/2014/main" val="10005"/>
                  </a:ext>
                </a:extLst>
              </a:tr>
              <a:tr h="362118">
                <a:tc>
                  <a:txBody>
                    <a:bodyPr/>
                    <a:lstStyle/>
                    <a:p>
                      <a:pPr algn="ctr" rtl="1"/>
                      <a:r>
                        <a:rPr lang="en-US" sz="1800" dirty="0">
                          <a:solidFill>
                            <a:srgbClr val="0000FF"/>
                          </a:solidFill>
                        </a:rPr>
                        <a:t>0</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4</a:t>
                      </a:r>
                      <a:endParaRPr lang="ar-IQ" sz="1800" dirty="0"/>
                    </a:p>
                  </a:txBody>
                  <a:tcPr marL="90153" marR="90153" marT="45075" marB="45075"/>
                </a:tc>
                <a:extLst>
                  <a:ext uri="{0D108BD9-81ED-4DB2-BD59-A6C34878D82A}">
                    <a16:rowId xmlns:a16="http://schemas.microsoft.com/office/drawing/2014/main" val="10006"/>
                  </a:ext>
                </a:extLst>
              </a:tr>
              <a:tr h="362118">
                <a:tc>
                  <a:txBody>
                    <a:bodyPr/>
                    <a:lstStyle/>
                    <a:p>
                      <a:pPr algn="ctr" rtl="1"/>
                      <a:r>
                        <a:rPr lang="en-US" sz="1800" dirty="0">
                          <a:solidFill>
                            <a:srgbClr val="0000FF"/>
                          </a:solidFill>
                        </a:rPr>
                        <a:t>1</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5</a:t>
                      </a:r>
                      <a:endParaRPr lang="ar-IQ" sz="1800" dirty="0"/>
                    </a:p>
                  </a:txBody>
                  <a:tcPr marL="90153" marR="90153" marT="45075" marB="45075"/>
                </a:tc>
                <a:extLst>
                  <a:ext uri="{0D108BD9-81ED-4DB2-BD59-A6C34878D82A}">
                    <a16:rowId xmlns:a16="http://schemas.microsoft.com/office/drawing/2014/main" val="10007"/>
                  </a:ext>
                </a:extLst>
              </a:tr>
              <a:tr h="362118">
                <a:tc>
                  <a:txBody>
                    <a:bodyPr/>
                    <a:lstStyle/>
                    <a:p>
                      <a:pPr algn="ctr" rtl="1"/>
                      <a:r>
                        <a:rPr lang="en-US" sz="1800" dirty="0">
                          <a:solidFill>
                            <a:srgbClr val="0000FF"/>
                          </a:solidFill>
                        </a:rPr>
                        <a:t>1</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6</a:t>
                      </a:r>
                      <a:endParaRPr lang="ar-IQ" sz="1800" dirty="0"/>
                    </a:p>
                  </a:txBody>
                  <a:tcPr marL="90153" marR="90153" marT="45075" marB="45075"/>
                </a:tc>
                <a:extLst>
                  <a:ext uri="{0D108BD9-81ED-4DB2-BD59-A6C34878D82A}">
                    <a16:rowId xmlns:a16="http://schemas.microsoft.com/office/drawing/2014/main" val="10008"/>
                  </a:ext>
                </a:extLst>
              </a:tr>
              <a:tr h="362118">
                <a:tc>
                  <a:txBody>
                    <a:bodyPr/>
                    <a:lstStyle/>
                    <a:p>
                      <a:pPr algn="ctr" rtl="1"/>
                      <a:r>
                        <a:rPr lang="en-US" sz="1800" dirty="0">
                          <a:solidFill>
                            <a:srgbClr val="0000FF"/>
                          </a:solidFill>
                        </a:rPr>
                        <a:t>0</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7</a:t>
                      </a:r>
                      <a:endParaRPr lang="ar-IQ" sz="1800" dirty="0"/>
                    </a:p>
                  </a:txBody>
                  <a:tcPr marL="90153" marR="90153" marT="45075" marB="45075"/>
                </a:tc>
                <a:extLst>
                  <a:ext uri="{0D108BD9-81ED-4DB2-BD59-A6C34878D82A}">
                    <a16:rowId xmlns:a16="http://schemas.microsoft.com/office/drawing/2014/main" val="10009"/>
                  </a:ext>
                </a:extLst>
              </a:tr>
              <a:tr h="362118">
                <a:tc>
                  <a:txBody>
                    <a:bodyPr/>
                    <a:lstStyle/>
                    <a:p>
                      <a:pPr algn="ctr" rtl="1"/>
                      <a:r>
                        <a:rPr lang="en-US" sz="1800" dirty="0">
                          <a:solidFill>
                            <a:srgbClr val="00B050"/>
                          </a:solidFill>
                        </a:rPr>
                        <a:t>0</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8</a:t>
                      </a:r>
                      <a:endParaRPr lang="ar-IQ" sz="1800" dirty="0"/>
                    </a:p>
                  </a:txBody>
                  <a:tcPr marL="90153" marR="90153" marT="45075" marB="45075"/>
                </a:tc>
                <a:extLst>
                  <a:ext uri="{0D108BD9-81ED-4DB2-BD59-A6C34878D82A}">
                    <a16:rowId xmlns:a16="http://schemas.microsoft.com/office/drawing/2014/main" val="10010"/>
                  </a:ext>
                </a:extLst>
              </a:tr>
              <a:tr h="362118">
                <a:tc>
                  <a:txBody>
                    <a:bodyPr/>
                    <a:lstStyle/>
                    <a:p>
                      <a:pPr algn="ctr" rtl="1"/>
                      <a:r>
                        <a:rPr lang="en-US" sz="1800" dirty="0">
                          <a:solidFill>
                            <a:srgbClr val="00B050"/>
                          </a:solidFill>
                        </a:rPr>
                        <a:t>1</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9</a:t>
                      </a:r>
                      <a:endParaRPr lang="ar-IQ" sz="1800" dirty="0"/>
                    </a:p>
                  </a:txBody>
                  <a:tcPr marL="90153" marR="90153" marT="45075" marB="45075"/>
                </a:tc>
                <a:extLst>
                  <a:ext uri="{0D108BD9-81ED-4DB2-BD59-A6C34878D82A}">
                    <a16:rowId xmlns:a16="http://schemas.microsoft.com/office/drawing/2014/main" val="10011"/>
                  </a:ext>
                </a:extLst>
              </a:tr>
              <a:tr h="362118">
                <a:tc>
                  <a:txBody>
                    <a:bodyPr/>
                    <a:lstStyle/>
                    <a:p>
                      <a:pPr algn="ctr" rtl="1"/>
                      <a:r>
                        <a:rPr lang="en-US" sz="1800" dirty="0">
                          <a:solidFill>
                            <a:srgbClr val="00B050"/>
                          </a:solidFill>
                        </a:rPr>
                        <a:t>1</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10</a:t>
                      </a:r>
                      <a:endParaRPr lang="ar-IQ" sz="1800" dirty="0"/>
                    </a:p>
                  </a:txBody>
                  <a:tcPr marL="90153" marR="90153" marT="45075" marB="45075"/>
                </a:tc>
                <a:extLst>
                  <a:ext uri="{0D108BD9-81ED-4DB2-BD59-A6C34878D82A}">
                    <a16:rowId xmlns:a16="http://schemas.microsoft.com/office/drawing/2014/main" val="10012"/>
                  </a:ext>
                </a:extLst>
              </a:tr>
              <a:tr h="362118">
                <a:tc>
                  <a:txBody>
                    <a:bodyPr/>
                    <a:lstStyle/>
                    <a:p>
                      <a:pPr algn="ctr" rtl="1"/>
                      <a:r>
                        <a:rPr lang="en-US" sz="1800" dirty="0">
                          <a:solidFill>
                            <a:srgbClr val="00B050"/>
                          </a:solidFill>
                        </a:rPr>
                        <a:t>0</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11</a:t>
                      </a:r>
                      <a:endParaRPr lang="ar-IQ" sz="1800" dirty="0"/>
                    </a:p>
                  </a:txBody>
                  <a:tcPr marL="90153" marR="90153" marT="45075" marB="45075"/>
                </a:tc>
                <a:extLst>
                  <a:ext uri="{0D108BD9-81ED-4DB2-BD59-A6C34878D82A}">
                    <a16:rowId xmlns:a16="http://schemas.microsoft.com/office/drawing/2014/main" val="10013"/>
                  </a:ext>
                </a:extLst>
              </a:tr>
              <a:tr h="362118">
                <a:tc>
                  <a:txBody>
                    <a:bodyPr/>
                    <a:lstStyle/>
                    <a:p>
                      <a:pPr algn="ctr" rtl="1"/>
                      <a:r>
                        <a:rPr lang="en-US" sz="1800" dirty="0">
                          <a:solidFill>
                            <a:srgbClr val="FF66FF"/>
                          </a:solidFill>
                        </a:rPr>
                        <a:t>0</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12</a:t>
                      </a:r>
                      <a:endParaRPr lang="ar-IQ" sz="1800" dirty="0"/>
                    </a:p>
                  </a:txBody>
                  <a:tcPr marL="90153" marR="90153" marT="45075" marB="45075"/>
                </a:tc>
                <a:extLst>
                  <a:ext uri="{0D108BD9-81ED-4DB2-BD59-A6C34878D82A}">
                    <a16:rowId xmlns:a16="http://schemas.microsoft.com/office/drawing/2014/main" val="10014"/>
                  </a:ext>
                </a:extLst>
              </a:tr>
              <a:tr h="362118">
                <a:tc>
                  <a:txBody>
                    <a:bodyPr/>
                    <a:lstStyle/>
                    <a:p>
                      <a:pPr algn="ctr" rtl="1"/>
                      <a:r>
                        <a:rPr lang="en-US" sz="1800" dirty="0">
                          <a:solidFill>
                            <a:srgbClr val="FF66FF"/>
                          </a:solidFill>
                        </a:rPr>
                        <a:t>1</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13</a:t>
                      </a:r>
                      <a:endParaRPr lang="ar-IQ" sz="1800" dirty="0"/>
                    </a:p>
                  </a:txBody>
                  <a:tcPr marL="90153" marR="90153" marT="45075" marB="45075"/>
                </a:tc>
                <a:extLst>
                  <a:ext uri="{0D108BD9-81ED-4DB2-BD59-A6C34878D82A}">
                    <a16:rowId xmlns:a16="http://schemas.microsoft.com/office/drawing/2014/main" val="10015"/>
                  </a:ext>
                </a:extLst>
              </a:tr>
              <a:tr h="362118">
                <a:tc>
                  <a:txBody>
                    <a:bodyPr/>
                    <a:lstStyle/>
                    <a:p>
                      <a:pPr algn="ctr" rtl="1"/>
                      <a:r>
                        <a:rPr lang="en-US" sz="1800" dirty="0">
                          <a:solidFill>
                            <a:srgbClr val="FF66FF"/>
                          </a:solidFill>
                        </a:rPr>
                        <a:t>1</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14</a:t>
                      </a:r>
                      <a:endParaRPr lang="ar-IQ" sz="1800" dirty="0"/>
                    </a:p>
                  </a:txBody>
                  <a:tcPr marL="90153" marR="90153" marT="45075" marB="45075"/>
                </a:tc>
                <a:extLst>
                  <a:ext uri="{0D108BD9-81ED-4DB2-BD59-A6C34878D82A}">
                    <a16:rowId xmlns:a16="http://schemas.microsoft.com/office/drawing/2014/main" val="10016"/>
                  </a:ext>
                </a:extLst>
              </a:tr>
              <a:tr h="362118">
                <a:tc>
                  <a:txBody>
                    <a:bodyPr/>
                    <a:lstStyle/>
                    <a:p>
                      <a:pPr algn="ctr" rtl="1"/>
                      <a:r>
                        <a:rPr lang="en-US" sz="1800" dirty="0">
                          <a:solidFill>
                            <a:srgbClr val="FF66FF"/>
                          </a:solidFill>
                        </a:rPr>
                        <a:t>0</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15</a:t>
                      </a:r>
                      <a:endParaRPr lang="ar-IQ" sz="1800" dirty="0"/>
                    </a:p>
                  </a:txBody>
                  <a:tcPr marL="90153" marR="90153" marT="45075" marB="45075"/>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28942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1369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4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0326"/>
            <a:ext cx="7992888"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42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7955526" cy="59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730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662" b="13539"/>
          <a:stretch/>
        </p:blipFill>
        <p:spPr bwMode="auto">
          <a:xfrm>
            <a:off x="395536" y="409903"/>
            <a:ext cx="8205539" cy="584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9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3"/>
          <p:cNvGraphicFramePr>
            <a:graphicFrameLocks/>
          </p:cNvGraphicFramePr>
          <p:nvPr>
            <p:extLst>
              <p:ext uri="{D42A27DB-BD31-4B8C-83A1-F6EECF244321}">
                <p14:modId xmlns:p14="http://schemas.microsoft.com/office/powerpoint/2010/main" val="1427701464"/>
              </p:ext>
            </p:extLst>
          </p:nvPr>
        </p:nvGraphicFramePr>
        <p:xfrm>
          <a:off x="179508" y="0"/>
          <a:ext cx="8712972" cy="6651900"/>
        </p:xfrm>
        <a:graphic>
          <a:graphicData uri="http://schemas.openxmlformats.org/drawingml/2006/table">
            <a:tbl>
              <a:tblPr rtl="1" firstRow="1" bandRow="1">
                <a:tableStyleId>{7DF18680-E054-41AD-8BC1-D1AEF772440D}</a:tableStyleId>
              </a:tblPr>
              <a:tblGrid>
                <a:gridCol w="968108">
                  <a:extLst>
                    <a:ext uri="{9D8B030D-6E8A-4147-A177-3AD203B41FA5}">
                      <a16:colId xmlns:a16="http://schemas.microsoft.com/office/drawing/2014/main" val="20000"/>
                    </a:ext>
                  </a:extLst>
                </a:gridCol>
                <a:gridCol w="968108">
                  <a:extLst>
                    <a:ext uri="{9D8B030D-6E8A-4147-A177-3AD203B41FA5}">
                      <a16:colId xmlns:a16="http://schemas.microsoft.com/office/drawing/2014/main" val="20001"/>
                    </a:ext>
                  </a:extLst>
                </a:gridCol>
                <a:gridCol w="968108">
                  <a:extLst>
                    <a:ext uri="{9D8B030D-6E8A-4147-A177-3AD203B41FA5}">
                      <a16:colId xmlns:a16="http://schemas.microsoft.com/office/drawing/2014/main" val="20002"/>
                    </a:ext>
                  </a:extLst>
                </a:gridCol>
                <a:gridCol w="968108">
                  <a:extLst>
                    <a:ext uri="{9D8B030D-6E8A-4147-A177-3AD203B41FA5}">
                      <a16:colId xmlns:a16="http://schemas.microsoft.com/office/drawing/2014/main" val="20003"/>
                    </a:ext>
                  </a:extLst>
                </a:gridCol>
                <a:gridCol w="968108">
                  <a:extLst>
                    <a:ext uri="{9D8B030D-6E8A-4147-A177-3AD203B41FA5}">
                      <a16:colId xmlns:a16="http://schemas.microsoft.com/office/drawing/2014/main" val="20004"/>
                    </a:ext>
                  </a:extLst>
                </a:gridCol>
                <a:gridCol w="968108">
                  <a:extLst>
                    <a:ext uri="{9D8B030D-6E8A-4147-A177-3AD203B41FA5}">
                      <a16:colId xmlns:a16="http://schemas.microsoft.com/office/drawing/2014/main" val="20005"/>
                    </a:ext>
                  </a:extLst>
                </a:gridCol>
                <a:gridCol w="968108">
                  <a:extLst>
                    <a:ext uri="{9D8B030D-6E8A-4147-A177-3AD203B41FA5}">
                      <a16:colId xmlns:a16="http://schemas.microsoft.com/office/drawing/2014/main" val="20006"/>
                    </a:ext>
                  </a:extLst>
                </a:gridCol>
                <a:gridCol w="968108">
                  <a:extLst>
                    <a:ext uri="{9D8B030D-6E8A-4147-A177-3AD203B41FA5}">
                      <a16:colId xmlns:a16="http://schemas.microsoft.com/office/drawing/2014/main" val="20007"/>
                    </a:ext>
                  </a:extLst>
                </a:gridCol>
                <a:gridCol w="968108">
                  <a:extLst>
                    <a:ext uri="{9D8B030D-6E8A-4147-A177-3AD203B41FA5}">
                      <a16:colId xmlns:a16="http://schemas.microsoft.com/office/drawing/2014/main" val="20008"/>
                    </a:ext>
                  </a:extLst>
                </a:gridCol>
              </a:tblGrid>
              <a:tr h="362118">
                <a:tc gridSpan="9">
                  <a:txBody>
                    <a:bodyPr/>
                    <a:lstStyle/>
                    <a:p>
                      <a:pPr algn="ctr" rtl="1"/>
                      <a:r>
                        <a:rPr lang="en-US" sz="2400" dirty="0"/>
                        <a:t>Ex/Design (4-bits)  Gray to Binary converter circuit</a:t>
                      </a:r>
                      <a:endParaRPr lang="ar-IQ" sz="2400" dirty="0">
                        <a:solidFill>
                          <a:schemeClr val="tx1"/>
                        </a:solidFill>
                      </a:endParaRPr>
                    </a:p>
                  </a:txBody>
                  <a:tcPr marL="90153" marR="90153" marT="45075" marB="45075"/>
                </a:tc>
                <a:tc hMerge="1">
                  <a:txBody>
                    <a:bodyPr/>
                    <a:lstStyle/>
                    <a:p>
                      <a:pPr algn="ctr" rtl="1"/>
                      <a:endParaRPr lang="ar-IQ" sz="2400" dirty="0">
                        <a:solidFill>
                          <a:schemeClr val="tx1"/>
                        </a:solidFill>
                      </a:endParaRPr>
                    </a:p>
                  </a:txBody>
                  <a:tcPr marL="90153" marR="90153" marT="45075" marB="45075"/>
                </a:tc>
                <a:tc hMerge="1">
                  <a:txBody>
                    <a:bodyPr/>
                    <a:lstStyle/>
                    <a:p>
                      <a:pPr algn="ctr" rtl="1"/>
                      <a:endParaRPr lang="ar-IQ" sz="2400" dirty="0">
                        <a:solidFill>
                          <a:schemeClr val="tx1"/>
                        </a:solidFill>
                      </a:endParaRPr>
                    </a:p>
                  </a:txBody>
                  <a:tcPr marL="90153" marR="90153" marT="45075" marB="45075"/>
                </a:tc>
                <a:tc hMerge="1">
                  <a:txBody>
                    <a:bodyPr/>
                    <a:lstStyle/>
                    <a:p>
                      <a:pPr algn="ctr" rtl="1"/>
                      <a:endParaRPr lang="ar-IQ" sz="2400" dirty="0">
                        <a:solidFill>
                          <a:schemeClr val="tx1"/>
                        </a:solidFill>
                      </a:endParaRPr>
                    </a:p>
                  </a:txBody>
                  <a:tcPr marL="90153" marR="90153" marT="45075" marB="45075"/>
                </a:tc>
                <a:tc hMerge="1">
                  <a:txBody>
                    <a:bodyPr/>
                    <a:lstStyle/>
                    <a:p>
                      <a:pPr algn="ctr" rtl="1"/>
                      <a:endParaRPr lang="ar-IQ" sz="2400" dirty="0">
                        <a:solidFill>
                          <a:schemeClr val="tx1"/>
                        </a:solidFill>
                      </a:endParaRPr>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tc hMerge="1">
                  <a:txBody>
                    <a:bodyPr/>
                    <a:lstStyle/>
                    <a:p>
                      <a:pPr rtl="1"/>
                      <a:endParaRPr lang="ar-IQ" sz="1800" dirty="0"/>
                    </a:p>
                  </a:txBody>
                  <a:tcPr marL="90153" marR="90153" marT="45075" marB="45075"/>
                </a:tc>
                <a:extLst>
                  <a:ext uri="{0D108BD9-81ED-4DB2-BD59-A6C34878D82A}">
                    <a16:rowId xmlns:a16="http://schemas.microsoft.com/office/drawing/2014/main" val="10000"/>
                  </a:ext>
                </a:extLst>
              </a:tr>
              <a:tr h="362118">
                <a:tc>
                  <a:txBody>
                    <a:bodyPr/>
                    <a:lstStyle/>
                    <a:p>
                      <a:pPr algn="ctr" rtl="1"/>
                      <a:r>
                        <a:rPr lang="en-US" sz="1800" dirty="0"/>
                        <a:t>B0</a:t>
                      </a:r>
                      <a:endParaRPr lang="ar-IQ" sz="1800" dirty="0"/>
                    </a:p>
                  </a:txBody>
                  <a:tcPr marL="90153" marR="90153" marT="45075" marB="45075"/>
                </a:tc>
                <a:tc>
                  <a:txBody>
                    <a:bodyPr/>
                    <a:lstStyle/>
                    <a:p>
                      <a:pPr algn="ctr" rtl="0"/>
                      <a:r>
                        <a:rPr lang="en-US" sz="1800" dirty="0"/>
                        <a:t>B1</a:t>
                      </a:r>
                      <a:endParaRPr lang="ar-IQ" sz="1800" dirty="0"/>
                    </a:p>
                  </a:txBody>
                  <a:tcPr marL="90153" marR="90153" marT="45075" marB="45075"/>
                </a:tc>
                <a:tc>
                  <a:txBody>
                    <a:bodyPr/>
                    <a:lstStyle/>
                    <a:p>
                      <a:pPr algn="ctr" rtl="1"/>
                      <a:r>
                        <a:rPr lang="en-US" sz="1800" dirty="0"/>
                        <a:t>B2</a:t>
                      </a:r>
                      <a:endParaRPr lang="ar-IQ" sz="1800" dirty="0"/>
                    </a:p>
                  </a:txBody>
                  <a:tcPr marL="90153" marR="90153" marT="45075" marB="45075"/>
                </a:tc>
                <a:tc>
                  <a:txBody>
                    <a:bodyPr/>
                    <a:lstStyle/>
                    <a:p>
                      <a:pPr algn="ctr" rtl="1"/>
                      <a:r>
                        <a:rPr lang="en-US" sz="1800" dirty="0"/>
                        <a:t>B3</a:t>
                      </a:r>
                      <a:endParaRPr lang="ar-IQ" sz="1800" dirty="0"/>
                    </a:p>
                  </a:txBody>
                  <a:tcPr marL="90153" marR="90153" marT="45075" marB="45075"/>
                </a:tc>
                <a:tc>
                  <a:txBody>
                    <a:bodyPr/>
                    <a:lstStyle/>
                    <a:p>
                      <a:pPr algn="ctr" rtl="1"/>
                      <a:r>
                        <a:rPr lang="en-US" sz="1800" dirty="0"/>
                        <a:t>G0</a:t>
                      </a:r>
                      <a:endParaRPr lang="ar-IQ" sz="1800" dirty="0"/>
                    </a:p>
                  </a:txBody>
                  <a:tcPr marL="90153" marR="90153" marT="45075" marB="45075"/>
                </a:tc>
                <a:tc>
                  <a:txBody>
                    <a:bodyPr/>
                    <a:lstStyle/>
                    <a:p>
                      <a:pPr algn="ctr" rtl="1"/>
                      <a:r>
                        <a:rPr lang="en-US" sz="1800" dirty="0"/>
                        <a:t>G1</a:t>
                      </a:r>
                      <a:endParaRPr lang="ar-IQ" sz="1800" dirty="0"/>
                    </a:p>
                  </a:txBody>
                  <a:tcPr marL="90153" marR="90153" marT="45075" marB="45075"/>
                </a:tc>
                <a:tc>
                  <a:txBody>
                    <a:bodyPr/>
                    <a:lstStyle/>
                    <a:p>
                      <a:pPr algn="ctr" rtl="1"/>
                      <a:r>
                        <a:rPr lang="en-US" sz="1800" dirty="0"/>
                        <a:t>G2</a:t>
                      </a:r>
                      <a:endParaRPr lang="ar-IQ" sz="1800" dirty="0"/>
                    </a:p>
                  </a:txBody>
                  <a:tcPr marL="90153" marR="90153" marT="45075" marB="45075"/>
                </a:tc>
                <a:tc>
                  <a:txBody>
                    <a:bodyPr/>
                    <a:lstStyle/>
                    <a:p>
                      <a:pPr algn="ctr" rtl="1"/>
                      <a:r>
                        <a:rPr lang="en-US" sz="1800" dirty="0"/>
                        <a:t>G3</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1"/>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0</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2"/>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3"/>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2</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4"/>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3</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5"/>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0000FF"/>
                          </a:solidFill>
                        </a:rPr>
                        <a:t>0</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4</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6"/>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0000FF"/>
                          </a:solidFill>
                        </a:rPr>
                        <a:t>1</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5</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7"/>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0000FF"/>
                          </a:solidFill>
                        </a:rPr>
                        <a:t>1</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6</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8"/>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solidFill>
                            <a:srgbClr val="0000FF"/>
                          </a:solidFill>
                        </a:rPr>
                        <a:t>0</a:t>
                      </a:r>
                      <a:endParaRPr lang="ar-IQ" sz="1800" dirty="0">
                        <a:solidFill>
                          <a:srgbClr val="0000FF"/>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7</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09"/>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00B050"/>
                          </a:solidFill>
                        </a:rPr>
                        <a:t>0</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8</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0"/>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00B050"/>
                          </a:solidFill>
                        </a:rPr>
                        <a:t>1</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9</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1"/>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00B050"/>
                          </a:solidFill>
                        </a:rPr>
                        <a:t>1</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10</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2"/>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00B050"/>
                          </a:solidFill>
                        </a:rPr>
                        <a:t>0</a:t>
                      </a:r>
                      <a:endParaRPr lang="ar-IQ" sz="1800" dirty="0">
                        <a:solidFill>
                          <a:srgbClr val="00B050"/>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1</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11</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3"/>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FF66FF"/>
                          </a:solidFill>
                        </a:rPr>
                        <a:t>0</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12</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4"/>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FF66FF"/>
                          </a:solidFill>
                        </a:rPr>
                        <a:t>1</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1</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13</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5"/>
                  </a:ext>
                </a:extLst>
              </a:tr>
              <a:tr h="362118">
                <a:tc>
                  <a:txBody>
                    <a:bodyPr/>
                    <a:lstStyle/>
                    <a:p>
                      <a:pPr algn="ctr" rtl="1"/>
                      <a:r>
                        <a:rPr lang="en-US" sz="1800" dirty="0"/>
                        <a:t>0</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FF66FF"/>
                          </a:solidFill>
                        </a:rPr>
                        <a:t>1</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14</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6"/>
                  </a:ext>
                </a:extLst>
              </a:tr>
              <a:tr h="362118">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t>1</a:t>
                      </a:r>
                      <a:endParaRPr lang="ar-IQ" sz="1800" dirty="0"/>
                    </a:p>
                  </a:txBody>
                  <a:tcPr marL="90153" marR="90153" marT="45075" marB="45075"/>
                </a:tc>
                <a:tc>
                  <a:txBody>
                    <a:bodyPr/>
                    <a:lstStyle/>
                    <a:p>
                      <a:pPr algn="ctr" rtl="1"/>
                      <a:r>
                        <a:rPr lang="en-US" sz="1800" dirty="0">
                          <a:solidFill>
                            <a:srgbClr val="FF66FF"/>
                          </a:solidFill>
                        </a:rPr>
                        <a:t>0</a:t>
                      </a:r>
                      <a:endParaRPr lang="ar-IQ" sz="1800" dirty="0">
                        <a:solidFill>
                          <a:srgbClr val="FF66FF"/>
                        </a:solidFill>
                      </a:endParaRPr>
                    </a:p>
                  </a:txBody>
                  <a:tcPr marL="90153" marR="90153" marT="45075" marB="45075"/>
                </a:tc>
                <a:tc>
                  <a:txBody>
                    <a:bodyPr/>
                    <a:lstStyle/>
                    <a:p>
                      <a:pPr algn="ctr" rtl="1"/>
                      <a:r>
                        <a:rPr lang="en-US" sz="1800" dirty="0">
                          <a:solidFill>
                            <a:srgbClr val="00B0F0"/>
                          </a:solidFill>
                        </a:rPr>
                        <a:t>0</a:t>
                      </a:r>
                      <a:endParaRPr lang="ar-IQ" sz="1800" dirty="0">
                        <a:solidFill>
                          <a:srgbClr val="00B0F0"/>
                        </a:solidFill>
                      </a:endParaRPr>
                    </a:p>
                  </a:txBody>
                  <a:tcPr marL="90153" marR="90153" marT="45075" marB="45075"/>
                </a:tc>
                <a:tc>
                  <a:txBody>
                    <a:bodyPr/>
                    <a:lstStyle/>
                    <a:p>
                      <a:pPr algn="ctr" rtl="1"/>
                      <a:r>
                        <a:rPr lang="en-US" sz="1800" dirty="0">
                          <a:solidFill>
                            <a:srgbClr val="FF0000"/>
                          </a:solidFill>
                        </a:rPr>
                        <a:t>0</a:t>
                      </a:r>
                      <a:endParaRPr lang="ar-IQ" sz="1800" dirty="0">
                        <a:solidFill>
                          <a:srgbClr val="FF0000"/>
                        </a:solidFill>
                      </a:endParaRPr>
                    </a:p>
                  </a:txBody>
                  <a:tcPr marL="90153" marR="90153" marT="45075" marB="45075"/>
                </a:tc>
                <a:tc>
                  <a:txBody>
                    <a:bodyPr/>
                    <a:lstStyle/>
                    <a:p>
                      <a:pPr algn="ctr" rtl="1"/>
                      <a:r>
                        <a:rPr lang="en-US" sz="1800" dirty="0"/>
                        <a:t>1</a:t>
                      </a:r>
                      <a:endParaRPr lang="ar-IQ" sz="1800" dirty="0"/>
                    </a:p>
                  </a:txBody>
                  <a:tcPr marL="90153" marR="90153" marT="45075" marB="45075">
                    <a:lnR w="76200" cap="flat" cmpd="sng" algn="ctr">
                      <a:solidFill>
                        <a:srgbClr val="008000"/>
                      </a:solidFill>
                      <a:prstDash val="solid"/>
                      <a:round/>
                      <a:headEnd type="none" w="med" len="med"/>
                      <a:tailEnd type="none" w="med" len="med"/>
                    </a:lnR>
                  </a:tcPr>
                </a:tc>
                <a:tc>
                  <a:txBody>
                    <a:bodyPr/>
                    <a:lstStyle/>
                    <a:p>
                      <a:pPr algn="ctr" rtl="1"/>
                      <a:r>
                        <a:rPr lang="en-US" sz="1800" dirty="0"/>
                        <a:t>15</a:t>
                      </a:r>
                      <a:endParaRPr lang="ar-IQ" sz="1800" dirty="0"/>
                    </a:p>
                  </a:txBody>
                  <a:tcPr marL="90153" marR="90153" marT="45075" marB="45075">
                    <a:lnL w="76200" cap="flat" cmpd="sng" algn="ctr">
                      <a:solidFill>
                        <a:srgbClr val="008000"/>
                      </a:solidFill>
                      <a:prstDash val="solid"/>
                      <a:round/>
                      <a:headEnd type="none" w="med" len="med"/>
                      <a:tailEnd type="none" w="med" len="med"/>
                    </a:ln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35899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046"/>
            <a:ext cx="9143042" cy="681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3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65" t="7586" r="34581" b="13334"/>
          <a:stretch/>
        </p:blipFill>
        <p:spPr bwMode="auto">
          <a:xfrm>
            <a:off x="539552" y="620688"/>
            <a:ext cx="806489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48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2776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30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77" y="3384376"/>
            <a:ext cx="79438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8" name="Rectangle 4"/>
          <p:cNvSpPr>
            <a:spLocks noChangeArrowheads="1"/>
          </p:cNvSpPr>
          <p:nvPr/>
        </p:nvSpPr>
        <p:spPr bwMode="auto">
          <a:xfrm>
            <a:off x="2699792" y="684158"/>
            <a:ext cx="2984252" cy="523220"/>
          </a:xfrm>
          <a:prstGeom prst="rect">
            <a:avLst/>
          </a:pr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2800" dirty="0">
                <a:solidFill>
                  <a:srgbClr val="FFFF99"/>
                </a:solidFill>
              </a:rPr>
              <a:t>Comparators</a:t>
            </a:r>
            <a:endParaRPr lang="en-US" dirty="0">
              <a:solidFill>
                <a:srgbClr val="FFFF99"/>
              </a:solidFill>
            </a:endParaRPr>
          </a:p>
        </p:txBody>
      </p:sp>
      <p:sp>
        <p:nvSpPr>
          <p:cNvPr id="118789" name="Text Box 5"/>
          <p:cNvSpPr txBox="1">
            <a:spLocks noChangeArrowheads="1"/>
          </p:cNvSpPr>
          <p:nvPr/>
        </p:nvSpPr>
        <p:spPr bwMode="auto">
          <a:xfrm>
            <a:off x="755576" y="1399132"/>
            <a:ext cx="74740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The function of a comparator is to compare the magnitudes of two binary numbers to determine the relationship between them.  There are three  state to compare two numbers A and B</a:t>
            </a:r>
          </a:p>
          <a:p>
            <a:pPr>
              <a:spcBef>
                <a:spcPct val="50000"/>
              </a:spcBef>
            </a:pPr>
            <a:r>
              <a:rPr lang="en-US" sz="2000" dirty="0"/>
              <a:t>1) A=B                                     2)A</a:t>
            </a:r>
            <a:r>
              <a:rPr lang="ar-IQ" sz="2000" dirty="0"/>
              <a:t>&gt;</a:t>
            </a:r>
            <a:r>
              <a:rPr lang="en-US" sz="2000" dirty="0"/>
              <a:t> B                    3)A  </a:t>
            </a:r>
            <a:r>
              <a:rPr lang="ar-IQ" sz="2000" dirty="0"/>
              <a:t>&lt;</a:t>
            </a:r>
            <a:r>
              <a:rPr lang="en-US" sz="2000" dirty="0"/>
              <a:t> B</a:t>
            </a:r>
          </a:p>
        </p:txBody>
      </p:sp>
      <p:sp>
        <p:nvSpPr>
          <p:cNvPr id="118804" name="WordArt 20"/>
          <p:cNvSpPr>
            <a:spLocks noChangeArrowheads="1" noChangeShapeType="1" noTextEdit="1"/>
          </p:cNvSpPr>
          <p:nvPr/>
        </p:nvSpPr>
        <p:spPr bwMode="auto">
          <a:xfrm>
            <a:off x="771858" y="29035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Example</a:t>
            </a:r>
            <a:endParaRPr lang="ar-IQ" sz="28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
        <p:nvSpPr>
          <p:cNvPr id="118806" name="Text Box 22"/>
          <p:cNvSpPr txBox="1">
            <a:spLocks noChangeArrowheads="1"/>
          </p:cNvSpPr>
          <p:nvPr/>
        </p:nvSpPr>
        <p:spPr bwMode="auto">
          <a:xfrm>
            <a:off x="2438400" y="2743200"/>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Design compartor that compare between two number each one consist of (2-bits)?</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132" y="3486688"/>
            <a:ext cx="1224136" cy="77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1564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06489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55755" cy="586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8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7848"/>
            <a:ext cx="7992888" cy="584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32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22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وسيلة شرح بيضاوية 2"/>
          <p:cNvSpPr/>
          <p:nvPr/>
        </p:nvSpPr>
        <p:spPr>
          <a:xfrm>
            <a:off x="611560" y="2132856"/>
            <a:ext cx="1728192" cy="1728192"/>
          </a:xfrm>
          <a:prstGeom prst="wedgeEllipseCallout">
            <a:avLst>
              <a:gd name="adj1" fmla="val 73143"/>
              <a:gd name="adj2" fmla="val -29897"/>
            </a:avLst>
          </a:prstGeom>
          <a:solidFill>
            <a:schemeClr val="accent2">
              <a:lumMod val="40000"/>
              <a:lumOff val="60000"/>
            </a:schemeClr>
          </a:solidFill>
          <a:ln>
            <a:solidFill>
              <a:srgbClr val="FF0000"/>
            </a:solidFill>
          </a:ln>
        </p:spPr>
        <p:style>
          <a:lnRef idx="2">
            <a:schemeClr val="accent6"/>
          </a:lnRef>
          <a:fillRef idx="1002">
            <a:schemeClr val="lt1"/>
          </a:fillRef>
          <a:effectRef idx="0">
            <a:schemeClr val="accent6"/>
          </a:effectRef>
          <a:fontRef idx="minor">
            <a:schemeClr val="dk1"/>
          </a:fontRef>
        </p:style>
        <p:txBody>
          <a:bodyPr rtlCol="1" anchor="ctr"/>
          <a:lstStyle/>
          <a:p>
            <a:pPr algn="ctr"/>
            <a:endParaRPr lang="ar-IQ"/>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693716"/>
            <a:ext cx="1224136" cy="77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742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6"/>
</p:tagLst>
</file>

<file path=ppt/tags/tag2.xml><?xml version="1.0" encoding="utf-8"?>
<p:tagLst xmlns:a="http://schemas.openxmlformats.org/drawingml/2006/main" xmlns:r="http://schemas.openxmlformats.org/officeDocument/2006/relationships" xmlns:p="http://schemas.openxmlformats.org/presentationml/2006/main">
  <p:tag name="TIMING" val="|1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2821</TotalTime>
  <Words>1339</Words>
  <Application>Microsoft Office PowerPoint</Application>
  <PresentationFormat>On-screen Show (4:3)</PresentationFormat>
  <Paragraphs>546</Paragraphs>
  <Slides>33</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BatangChe</vt:lpstr>
      <vt:lpstr>Arial</vt:lpstr>
      <vt:lpstr>Calibri</vt:lpstr>
      <vt:lpstr>Cambria Math</vt:lpstr>
      <vt:lpstr>Courier</vt:lpstr>
      <vt:lpstr>Georgia</vt:lpstr>
      <vt:lpstr>Impact</vt:lpstr>
      <vt:lpstr>Times New Roman</vt:lpstr>
      <vt:lpstr>Verdana</vt:lpstr>
      <vt:lpstr>Wingdings</vt:lpstr>
      <vt:lpstr>Wingdings 2</vt:lpstr>
      <vt:lpstr>Civic</vt:lpstr>
      <vt:lpstr>CorelDRAW</vt:lpstr>
      <vt:lpstr>محاضرة بمادة التقنيات الرقمية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Fawal</dc:creator>
  <cp:lastModifiedBy>V22361</cp:lastModifiedBy>
  <cp:revision>376</cp:revision>
  <dcterms:created xsi:type="dcterms:W3CDTF">2010-03-01T11:51:25Z</dcterms:created>
  <dcterms:modified xsi:type="dcterms:W3CDTF">2022-04-04T06:14:19Z</dcterms:modified>
</cp:coreProperties>
</file>