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7" r:id="rId11"/>
    <p:sldId id="280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9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4EA-39D9-4335-BDD5-05BCEEC9A84C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94F0-CDA1-4BE9-8FAC-EB593BD2B87F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2BE-B153-4E36-B39C-F373211B6FC3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0152-537D-4F87-9EAE-4B87D05774F7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F0E5-C290-4067-8175-9269E41A25B7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1E6D-5F8B-408D-A4F5-B9A302665821}" type="datetime1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A920-48E6-4D35-BF67-800DF9D3AE4D}" type="datetime1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E250-7CAA-48F9-98B2-BB6B4DC036F4}" type="datetime1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F1A6-8AB8-45BF-94FB-693305278C6E}" type="datetime1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3C7-9D02-4B90-9213-125723627F6D}" type="datetime1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0F9-2F73-4470-B1CD-600F0D644867}" type="datetime1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C27E-1F42-46E9-B343-9609FC645223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Arrays and loops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02" y="218940"/>
            <a:ext cx="10041960" cy="58912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70" y="347730"/>
            <a:ext cx="11017029" cy="53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97" y="98803"/>
            <a:ext cx="8663880" cy="598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Two Dimensional Arrays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528" y="8286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One-dimensional arrays are suitable for data provided in a 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897" y="1940555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Two-dimensional arrays are suitable for data provided in a 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11200" y="2522263"/>
          <a:ext cx="72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CS1301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CS1111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PHY1040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CE1111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Fahd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A+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B-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Ahmed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A+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B+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</a:rPr>
                        <a:t>Faisal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C+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D+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7449" y="415644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above example, you need to know:</a:t>
            </a:r>
          </a:p>
          <a:p>
            <a:pPr marL="800080" lvl="1" indent="-34289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rows in the table (3 in the example)</a:t>
            </a:r>
          </a:p>
          <a:p>
            <a:pPr marL="800080" lvl="1" indent="-34289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columns in the table (4 in the example)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0897" y="52683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Also, in order to access an array element, you need to know:</a:t>
            </a:r>
          </a:p>
          <a:p>
            <a:pPr marL="800080" lvl="1" indent="-34289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element lies in which row and in which column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6045165"/>
            <a:ext cx="86409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Fahd grade in CE1111 lies in the intersection of the first row with the fourth column.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35200" y="1410547"/>
          <a:ext cx="8128002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135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145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190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210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7449" y="1410253"/>
            <a:ext cx="170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Student_IDs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7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76200"/>
            <a:ext cx="8663880" cy="598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DECLARATION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528" y="148059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rows 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indicates the number of rows.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41600" y="832520"/>
            <a:ext cx="9042400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</a:rPr>
              <a:t>dataType</a:t>
            </a:r>
            <a:r>
              <a:rPr lang="en-US" sz="2400" dirty="0">
                <a:solidFill>
                  <a:srgbClr val="00B0F0"/>
                </a:solidFill>
              </a:rPr>
              <a:t>[][] </a:t>
            </a:r>
            <a:r>
              <a:rPr lang="en-US" sz="2400" dirty="0" err="1">
                <a:solidFill>
                  <a:srgbClr val="00B0F0"/>
                </a:solidFill>
              </a:rPr>
              <a:t>arrayName</a:t>
            </a:r>
            <a:r>
              <a:rPr lang="en-US" sz="2400" dirty="0">
                <a:solidFill>
                  <a:srgbClr val="00B0F0"/>
                </a:solidFill>
              </a:rPr>
              <a:t> = new </a:t>
            </a:r>
            <a:r>
              <a:rPr lang="en-US" sz="2400" dirty="0" err="1">
                <a:solidFill>
                  <a:srgbClr val="00B0F0"/>
                </a:solidFill>
              </a:rPr>
              <a:t>dataType</a:t>
            </a:r>
            <a:r>
              <a:rPr lang="en-US" sz="2400" dirty="0">
                <a:solidFill>
                  <a:srgbClr val="00B0F0"/>
                </a:solidFill>
              </a:rPr>
              <a:t>[rows][cols];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1552" y="832520"/>
            <a:ext cx="232844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SYNTAX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1551" y="194679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indicates the number of columns.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528" y="2413000"/>
            <a:ext cx="1118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example declares a two-dimensional array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4 rows and 6 columns: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100" y="3345409"/>
            <a:ext cx="8462592" cy="461665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double[][]</a:t>
            </a:r>
            <a:r>
              <a:rPr lang="en-US" sz="2400" dirty="0">
                <a:solidFill>
                  <a:srgbClr val="0000FF"/>
                </a:solidFill>
              </a:rPr>
              <a:t> marks = </a:t>
            </a:r>
            <a:r>
              <a:rPr lang="en-US" sz="2400" dirty="0">
                <a:solidFill>
                  <a:srgbClr val="00B0F0"/>
                </a:solidFill>
              </a:rPr>
              <a:t>new double</a:t>
            </a:r>
            <a:r>
              <a:rPr lang="en-US" sz="2400" dirty="0">
                <a:solidFill>
                  <a:srgbClr val="0000FF"/>
                </a:solidFill>
              </a:rPr>
              <a:t>[4][6];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6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3261" y="189844"/>
            <a:ext cx="8663880" cy="598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ACCESSING ARRAY ELEMENTS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16653" y="3700476"/>
          <a:ext cx="73684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sales[][0]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sales[][1]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sales[][2]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sales[][3]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sales[][4]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sales[0][]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15.0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sales[0][1]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sales[0][2]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sales[0][3]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sales[0][4]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sales[1][]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sales[1][0]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sales[1][1]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12.0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sales[1][3]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sales[1][4]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sales[2][]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sales[2][0]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21.0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sales[2][2]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430.0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sales[2][4]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sales[3][]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sales[3][0]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sales[3][1]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sales[3][2]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sales[3][3]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sales[3][4]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3407" y="1890517"/>
            <a:ext cx="8784976" cy="1077218"/>
            <a:chOff x="323529" y="1236822"/>
            <a:chExt cx="7848872" cy="1012931"/>
          </a:xfrm>
        </p:grpSpPr>
        <p:sp>
          <p:nvSpPr>
            <p:cNvPr id="26" name="TextBox 25"/>
            <p:cNvSpPr txBox="1"/>
            <p:nvPr/>
          </p:nvSpPr>
          <p:spPr>
            <a:xfrm>
              <a:off x="611561" y="1236822"/>
              <a:ext cx="7560840" cy="1012750"/>
            </a:xfrm>
            <a:prstGeom prst="rect">
              <a:avLst/>
            </a:prstGeom>
            <a:noFill/>
            <a:ln w="28575" cap="rnd" cmpd="thickThin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solidFill>
                    <a:srgbClr val="0000FF"/>
                  </a:solidFill>
                </a:rPr>
                <a:t>sales[0][0] = 15.0;</a:t>
              </a:r>
            </a:p>
            <a:p>
              <a:r>
                <a:rPr lang="en-US" sz="2133" dirty="0">
                  <a:solidFill>
                    <a:srgbClr val="0000FF"/>
                  </a:solidFill>
                </a:rPr>
                <a:t>sales[1][2] = 12.0;</a:t>
              </a:r>
            </a:p>
            <a:p>
              <a:r>
                <a:rPr lang="en-US" sz="2133" dirty="0">
                  <a:solidFill>
                    <a:srgbClr val="0000FF"/>
                  </a:solidFill>
                </a:rPr>
                <a:t>sales[2][1] = 21.0;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9" y="1236822"/>
              <a:ext cx="288032" cy="101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  <a:p>
              <a:pPr algn="r"/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636461" y="932348"/>
            <a:ext cx="5775211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</a:rPr>
              <a:t>arrayName</a:t>
            </a:r>
            <a:r>
              <a:rPr lang="en-US" sz="2400" dirty="0">
                <a:solidFill>
                  <a:srgbClr val="00B0F0"/>
                </a:solidFill>
              </a:rPr>
              <a:t>[Row][Col]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1611" y="946164"/>
            <a:ext cx="21335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SYNTAX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Lec.10: OOP With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72" y="103088"/>
            <a:ext cx="8663880" cy="598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>
                <a:solidFill>
                  <a:srgbClr val="00B0F0"/>
                </a:solidFill>
                <a:latin typeface="Tahoma" charset="0"/>
                <a:cs typeface="Arial" charset="0"/>
              </a:rPr>
              <a:t>length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200" y="7874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following code segment: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885" y="1338660"/>
            <a:ext cx="10219500" cy="1200329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int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[ ][ ]</a:t>
            </a:r>
            <a:r>
              <a:rPr lang="en-US" sz="2400" dirty="0">
                <a:solidFill>
                  <a:srgbClr val="0000FF"/>
                </a:solidFill>
              </a:rPr>
              <a:t> matrix = </a:t>
            </a:r>
            <a:r>
              <a:rPr lang="en-US" sz="2400" dirty="0">
                <a:solidFill>
                  <a:srgbClr val="00B0F0"/>
                </a:solidFill>
              </a:rPr>
              <a:t>new </a:t>
            </a:r>
            <a:r>
              <a:rPr lang="en-US" sz="2400" dirty="0" err="1">
                <a:solidFill>
                  <a:srgbClr val="00B0F0"/>
                </a:solidFill>
              </a:rPr>
              <a:t>int</a:t>
            </a:r>
            <a:r>
              <a:rPr lang="en-US" sz="2400" dirty="0">
                <a:solidFill>
                  <a:srgbClr val="0000FF"/>
                </a:solidFill>
              </a:rPr>
              <a:t>[20][15];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System.out.printf</a:t>
            </a:r>
            <a:r>
              <a:rPr lang="en-US" sz="2400" dirty="0">
                <a:solidFill>
                  <a:srgbClr val="0000FF"/>
                </a:solidFill>
              </a:rPr>
              <a:t> (“Number of rows = %d”, </a:t>
            </a:r>
            <a:r>
              <a:rPr lang="en-US" sz="2400" dirty="0" err="1">
                <a:solidFill>
                  <a:srgbClr val="CC00CC"/>
                </a:solidFill>
              </a:rPr>
              <a:t>matrix</a:t>
            </a:r>
            <a:r>
              <a:rPr lang="en-US" sz="2400" dirty="0" err="1">
                <a:solidFill>
                  <a:srgbClr val="0000FF"/>
                </a:solidFill>
              </a:rPr>
              <a:t>.</a:t>
            </a:r>
            <a:r>
              <a:rPr lang="en-US" sz="2400" dirty="0" err="1">
                <a:solidFill>
                  <a:srgbClr val="00B0F0"/>
                </a:solidFill>
              </a:rPr>
              <a:t>length</a:t>
            </a:r>
            <a:r>
              <a:rPr lang="en-US" sz="2400" dirty="0">
                <a:solidFill>
                  <a:srgbClr val="0000FF"/>
                </a:solidFill>
              </a:rPr>
              <a:t>);	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System.out.printf</a:t>
            </a:r>
            <a:r>
              <a:rPr lang="en-US" sz="2400" dirty="0">
                <a:solidFill>
                  <a:srgbClr val="0000FF"/>
                </a:solidFill>
              </a:rPr>
              <a:t> (“Number of columns = %d”, </a:t>
            </a:r>
            <a:r>
              <a:rPr lang="en-US" sz="2400" dirty="0">
                <a:solidFill>
                  <a:srgbClr val="CC00CC"/>
                </a:solidFill>
              </a:rPr>
              <a:t>matrix[0]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r>
              <a:rPr lang="en-US" sz="2400" dirty="0">
                <a:solidFill>
                  <a:srgbClr val="00B0F0"/>
                </a:solidFill>
              </a:rPr>
              <a:t>length</a:t>
            </a:r>
            <a:r>
              <a:rPr lang="en-US" sz="2400" dirty="0">
                <a:solidFill>
                  <a:srgbClr val="0000FF"/>
                </a:solidFill>
              </a:rPr>
              <a:t>);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347" y="5156200"/>
            <a:ext cx="3801669" cy="523220"/>
          </a:xfrm>
          <a:prstGeom prst="rect">
            <a:avLst/>
          </a:prstGeom>
          <a:solidFill>
            <a:srgbClr val="0000FF"/>
          </a:solidFill>
          <a:ln w="28575" cap="rnd" cmpd="thickThin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Number of rows = 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Number of columns = 15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1500" y="4520819"/>
            <a:ext cx="1296144" cy="331479"/>
          </a:xfrm>
          <a:prstGeom prst="round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560" y="290777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arrayName.length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gives the number of rows.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560" y="367667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arrayName</a:t>
            </a:r>
            <a:r>
              <a:rPr lang="en-US" sz="20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[0].length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columns.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5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6944"/>
            <a:ext cx="8663880" cy="5984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>
                <a:solidFill>
                  <a:schemeClr val="accent2"/>
                </a:solidFill>
                <a:latin typeface="Tahoma" charset="0"/>
                <a:cs typeface="Arial" charset="0"/>
              </a:rPr>
              <a:t>INITIALIZATION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128" y="91326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two-dimensional array may be initialized as follows: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0176" y="1669445"/>
            <a:ext cx="8280921" cy="830997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//Initialize and declare</a:t>
            </a:r>
          </a:p>
          <a:p>
            <a:r>
              <a:rPr lang="en-US" sz="2400" dirty="0" err="1">
                <a:solidFill>
                  <a:srgbClr val="00B0F0"/>
                </a:solidFill>
              </a:rPr>
              <a:t>int</a:t>
            </a:r>
            <a:r>
              <a:rPr lang="en-US" sz="2400" dirty="0">
                <a:solidFill>
                  <a:srgbClr val="00B0F0"/>
                </a:solidFill>
              </a:rPr>
              <a:t>[ ][ ]</a:t>
            </a:r>
            <a:r>
              <a:rPr lang="en-US" sz="2400" dirty="0">
                <a:solidFill>
                  <a:srgbClr val="0000FF"/>
                </a:solidFill>
              </a:rPr>
              <a:t> array2 = </a:t>
            </a:r>
            <a:r>
              <a:rPr lang="en-US" sz="2400" b="1" dirty="0">
                <a:solidFill>
                  <a:srgbClr val="FF0000"/>
                </a:solidFill>
              </a:rPr>
              <a:t>{</a:t>
            </a:r>
            <a:r>
              <a:rPr lang="en-US" sz="2400" dirty="0">
                <a:solidFill>
                  <a:srgbClr val="0000FF"/>
                </a:solidFill>
              </a:rPr>
              <a:t> {2, 1, 3}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0000FF"/>
                </a:solidFill>
              </a:rPr>
              <a:t> {3, 5, 2}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0000FF"/>
                </a:solidFill>
              </a:rPr>
              <a:t> {4, 2, 2}</a:t>
            </a:r>
            <a:r>
              <a:rPr lang="en-US" sz="2400" b="1" dirty="0">
                <a:solidFill>
                  <a:srgbClr val="FF0000"/>
                </a:solidFill>
              </a:rPr>
              <a:t>}</a:t>
            </a:r>
            <a:r>
              <a:rPr lang="en-US" sz="2400" dirty="0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947" y="282943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above example may be depicted as follows: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6237" y="3445231"/>
            <a:ext cx="2160240" cy="2178772"/>
            <a:chOff x="1691680" y="4130548"/>
            <a:chExt cx="2160240" cy="2178772"/>
          </a:xfrm>
        </p:grpSpPr>
        <p:grpSp>
          <p:nvGrpSpPr>
            <p:cNvPr id="3" name="Group 2"/>
            <p:cNvGrpSpPr/>
            <p:nvPr/>
          </p:nvGrpSpPr>
          <p:grpSpPr>
            <a:xfrm>
              <a:off x="1691680" y="4130548"/>
              <a:ext cx="2160240" cy="720080"/>
              <a:chOff x="1691680" y="4130548"/>
              <a:chExt cx="2160240" cy="7200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69168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1176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3184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691680" y="4869160"/>
              <a:ext cx="2160240" cy="720080"/>
              <a:chOff x="1691680" y="4130548"/>
              <a:chExt cx="2160240" cy="72008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9168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1176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13184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691680" y="5589240"/>
              <a:ext cx="2160240" cy="720080"/>
              <a:chOff x="1691680" y="4130548"/>
              <a:chExt cx="2160240" cy="7200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9168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1176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31840" y="4130548"/>
                <a:ext cx="720080" cy="7200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3248" y="280773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initialize the elements of row #2 to 7: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296" y="966257"/>
            <a:ext cx="8280921" cy="1200329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int</a:t>
            </a:r>
            <a:r>
              <a:rPr lang="en-US" sz="2400" dirty="0">
                <a:solidFill>
                  <a:srgbClr val="0000FF"/>
                </a:solidFill>
              </a:rPr>
              <a:t> col;</a:t>
            </a:r>
          </a:p>
          <a:p>
            <a:r>
              <a:rPr lang="en-US" sz="2400" dirty="0">
                <a:solidFill>
                  <a:srgbClr val="00B0F0"/>
                </a:solidFill>
              </a:rPr>
              <a:t>for</a:t>
            </a:r>
            <a:r>
              <a:rPr lang="en-US" sz="2400" dirty="0">
                <a:solidFill>
                  <a:srgbClr val="0000FF"/>
                </a:solidFill>
              </a:rPr>
              <a:t> (col = 0; col &lt; matrix[2].</a:t>
            </a:r>
            <a:r>
              <a:rPr lang="en-US" sz="2400" dirty="0">
                <a:solidFill>
                  <a:srgbClr val="00B0F0"/>
                </a:solidFill>
              </a:rPr>
              <a:t>length</a:t>
            </a:r>
            <a:r>
              <a:rPr lang="en-US" sz="2400" dirty="0">
                <a:solidFill>
                  <a:srgbClr val="0000FF"/>
                </a:solidFill>
              </a:rPr>
              <a:t>; col++)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matrix[2][col] = 7;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9254" y="2419193"/>
            <a:ext cx="1110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processing a row using a loop, the condition is “the number of </a:t>
            </a:r>
            <a:r>
              <a:rPr lang="en-US" sz="2000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which is </a:t>
            </a:r>
            <a:r>
              <a:rPr lang="en-US" sz="2000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matrix[2].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this example.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92" y="3165395"/>
            <a:ext cx="1032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the row is fixed, and the </a:t>
            </a:r>
            <a:r>
              <a:rPr lang="en-US" sz="2000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the column varies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0 to </a:t>
            </a:r>
            <a:r>
              <a:rPr lang="en-US" sz="2000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matrix[2].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col is the loop counter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371" y="4150995"/>
            <a:ext cx="115212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initialize the elements of col #1 to 5: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839" y="4886289"/>
            <a:ext cx="7998763" cy="1200329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int</a:t>
            </a:r>
            <a:r>
              <a:rPr lang="en-US" sz="2400" dirty="0">
                <a:solidFill>
                  <a:srgbClr val="0000FF"/>
                </a:solidFill>
              </a:rPr>
              <a:t> row;</a:t>
            </a:r>
          </a:p>
          <a:p>
            <a:r>
              <a:rPr lang="en-US" sz="2400" dirty="0">
                <a:solidFill>
                  <a:srgbClr val="00B0F0"/>
                </a:solidFill>
              </a:rPr>
              <a:t>for</a:t>
            </a:r>
            <a:r>
              <a:rPr lang="en-US" sz="2400" dirty="0">
                <a:solidFill>
                  <a:srgbClr val="0000FF"/>
                </a:solidFill>
              </a:rPr>
              <a:t> (row = 0; row &lt; </a:t>
            </a:r>
            <a:r>
              <a:rPr lang="en-US" sz="2400" dirty="0" err="1">
                <a:solidFill>
                  <a:srgbClr val="0000FF"/>
                </a:solidFill>
              </a:rPr>
              <a:t>matrix.</a:t>
            </a:r>
            <a:r>
              <a:rPr lang="en-US" sz="2400" dirty="0" err="1">
                <a:solidFill>
                  <a:srgbClr val="00B0F0"/>
                </a:solidFill>
              </a:rPr>
              <a:t>length</a:t>
            </a:r>
            <a:r>
              <a:rPr lang="en-US" sz="2400" dirty="0">
                <a:solidFill>
                  <a:srgbClr val="0000FF"/>
                </a:solidFill>
              </a:rPr>
              <a:t>; row++)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matrix[row][1] = 5;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951076" y="6356350"/>
            <a:ext cx="2240924" cy="365125"/>
          </a:xfrm>
        </p:spPr>
        <p:txBody>
          <a:bodyPr/>
          <a:lstStyle/>
          <a:p>
            <a:pPr algn="ctr">
              <a:defRPr/>
            </a:pPr>
            <a:fld id="{3AEB2C7F-764F-44A0-AE7B-6F77FB322FE6}" type="slidenum">
              <a:rPr lang="en-US" smtClean="0"/>
              <a:pPr algn="ctr"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1600" y="76200"/>
            <a:ext cx="1188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82" indent="-342882" algn="just" defTabSz="914354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Example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000" b="1" dirty="0">
                <a:solidFill>
                  <a:srgbClr val="000066"/>
                </a:solidFill>
              </a:rPr>
              <a:t>Write a program that build a matrix of 5 rows and 3 columns . Ask the use to enter the values for all the matrix items , print out the </a:t>
            </a:r>
            <a:r>
              <a:rPr lang="en-US" sz="2000" b="1" u="sng" dirty="0">
                <a:solidFill>
                  <a:srgbClr val="FF0000"/>
                </a:solidFill>
              </a:rPr>
              <a:t>sum of all matrix items.</a:t>
            </a:r>
            <a:endParaRPr lang="ar-SA" sz="2000" b="1" u="sng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868" y="1078263"/>
            <a:ext cx="8263944" cy="48492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dirty="0" smtClean="0"/>
              <a:t>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printMatrix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[][] array)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{</a:t>
            </a:r>
            <a:endParaRPr lang="ar-SA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row,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for (row = 0; row &lt;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array.length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row++)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{</a:t>
            </a:r>
            <a:endParaRPr lang="ar-SA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for (col = 0; col &lt; array[0].length; col++)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(array [row] [col]) 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}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() ;</a:t>
            </a:r>
            <a:endParaRPr lang="ar-SA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}</a:t>
            </a:r>
            <a:endParaRPr lang="ar-SA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940344" y="6389173"/>
            <a:ext cx="2743200" cy="365125"/>
          </a:xfrm>
        </p:spPr>
        <p:txBody>
          <a:bodyPr/>
          <a:lstStyle/>
          <a:p>
            <a:pPr algn="ctr">
              <a:defRPr/>
            </a:pPr>
            <a:fld id="{3AEB2C7F-764F-44A0-AE7B-6F77FB322FE6}" type="slidenum">
              <a:rPr lang="en-US" smtClean="0"/>
              <a:pPr algn="ctr">
                <a:defRPr/>
              </a:pPr>
              <a:t>19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1674" y="76200"/>
            <a:ext cx="10320270" cy="8498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Two dimensional Array as a Parameter to 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563" y="1189222"/>
            <a:ext cx="10899237" cy="4479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3320" y="0"/>
            <a:ext cx="5466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One Dimensional Arrays</a:t>
            </a:r>
            <a:endParaRPr lang="en-US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065" y="2516429"/>
            <a:ext cx="857846" cy="211996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507" y="309093"/>
            <a:ext cx="9452558" cy="46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10" y="257578"/>
            <a:ext cx="9374384" cy="58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11" y="386367"/>
            <a:ext cx="9556090" cy="46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84" y="347730"/>
            <a:ext cx="9615715" cy="56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6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19" y="193185"/>
            <a:ext cx="11170881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30" y="182137"/>
            <a:ext cx="7845274" cy="57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Lec.10: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359" y="2007870"/>
            <a:ext cx="11681663" cy="986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Example 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0066"/>
                </a:solidFill>
              </a:rPr>
              <a:t>Write a program that ask the user to enter 10 Employee salaries and store them , then add a bonus of 10 % for each employee and print out the average salary value. </a:t>
            </a:r>
            <a:endParaRPr lang="ar-SA" b="1" dirty="0">
              <a:solidFill>
                <a:srgbClr val="000066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415290"/>
            <a:ext cx="11742622" cy="1002030"/>
          </a:xfrm>
          <a:prstGeom prst="roundRect">
            <a:avLst>
              <a:gd name="adj" fmla="val 4976"/>
            </a:avLst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Example</a:t>
            </a:r>
            <a:r>
              <a:rPr lang="en-US" sz="1600" b="1" u="sng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- Write a program that finds the sum and the average of positive integers stored in an array of integers.</a:t>
            </a:r>
            <a:endParaRPr 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842</TotalTime>
  <Words>846</Words>
  <Application>Microsoft Office PowerPoint</Application>
  <PresentationFormat>Widescreen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Bookman Old Style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OOP With JAVA Lecture (10)  Arrays and loops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Dimensional Arrays </vt:lpstr>
      <vt:lpstr>DECLARATION</vt:lpstr>
      <vt:lpstr>ACCESSING ARRAY ELEMENTS</vt:lpstr>
      <vt:lpstr>length</vt:lpstr>
      <vt:lpstr>INITIALIZATION</vt:lpstr>
      <vt:lpstr>PowerPoint Presentation</vt:lpstr>
      <vt:lpstr>PowerPoint Presentation</vt:lpstr>
      <vt:lpstr>Two dimensional Array as a Parameter to Function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85</cp:revision>
  <dcterms:created xsi:type="dcterms:W3CDTF">2019-02-23T07:22:35Z</dcterms:created>
  <dcterms:modified xsi:type="dcterms:W3CDTF">2019-05-22T13:04:16Z</dcterms:modified>
</cp:coreProperties>
</file>