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5" r:id="rId3"/>
    <p:sldId id="288" r:id="rId4"/>
    <p:sldId id="273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2" r:id="rId18"/>
    <p:sldId id="274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47"/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310" autoAdjust="0"/>
    <p:restoredTop sz="94660"/>
  </p:normalViewPr>
  <p:slideViewPr>
    <p:cSldViewPr snapToGrid="0">
      <p:cViewPr varScale="1">
        <p:scale>
          <a:sx n="45" d="100"/>
          <a:sy n="45" d="100"/>
        </p:scale>
        <p:origin x="6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00479-FE26-464E-B878-0710134F787D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7AE77-C336-4C25-93FB-992E8BE6A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737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1BAE-E528-47E8-AFCE-B0BB3ADCE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85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 sz="3200">
                <a:solidFill>
                  <a:srgbClr val="33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95401"/>
            <a:ext cx="11785600" cy="4525963"/>
          </a:xfrm>
        </p:spPr>
        <p:txBody>
          <a:bodyPr/>
          <a:lstStyle>
            <a:lvl1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165600" y="6356352"/>
            <a:ext cx="2844800" cy="365125"/>
          </a:xfrm>
        </p:spPr>
        <p:txBody>
          <a:bodyPr/>
          <a:lstStyle>
            <a:lvl1pPr algn="ctr"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3AEB2C7F-764F-44A0-AE7B-6F77FB322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52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6ECC-ECE6-41B0-A439-B68581259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5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52F9-E1DA-4BA8-B74E-03424B3F1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A48E-25BB-485A-838A-5C105D5CF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8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FDA9-1921-4D2F-8B64-05E57F872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7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E7D0-5ACF-4E3F-A789-7BA8610B5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1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2044-5F95-45B3-8D40-13F25DB26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1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31DE-5472-4F9E-B095-AE85EC9F4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15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5D90-4EE1-405E-B0E8-3C2CC2B94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29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4282-3A37-45A9-AC65-FFB6CDE34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049ED4F-DDC3-4F10-9AB5-6751EE900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2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ava/java_strings.asp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w3schools.com/java/java_classes.asp" TargetMode="External"/><Relationship Id="rId4" Type="http://schemas.openxmlformats.org/officeDocument/2006/relationships/hyperlink" Target="https://www.w3schools.com/java/java_arrays.a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smtClean="0">
                <a:latin typeface="Arial Rounded MT Bold" panose="020F0704030504030204" pitchFamily="34" charset="0"/>
              </a:rPr>
              <a:t/>
            </a:r>
            <a:br>
              <a:rPr lang="en-US" sz="8800" b="1" i="1" smtClean="0">
                <a:latin typeface="Arial Rounded MT Bold" panose="020F0704030504030204" pitchFamily="34" charset="0"/>
              </a:rPr>
            </a:b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(07)</a:t>
            </a:r>
            <a:b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variables,</a:t>
            </a:r>
            <a:r>
              <a:rPr lang="en-US" b="1" smtClean="0"/>
              <a:t> </a:t>
            </a: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operators, types </a:t>
            </a:r>
            <a:b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(Enumerated Types)</a:t>
            </a:r>
            <a:br>
              <a:rPr lang="en-US" sz="7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373987"/>
            <a:ext cx="6197600" cy="520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1" y="85228"/>
            <a:ext cx="9182099" cy="6721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Precedence of arithmetic operations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81583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10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57413"/>
            <a:ext cx="3200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</a:rPr>
              <a:t>Example :</a:t>
            </a:r>
            <a:endParaRPr lang="ar-SA" sz="20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7389" y="6492875"/>
            <a:ext cx="4114800" cy="365125"/>
          </a:xfrm>
        </p:spPr>
        <p:txBody>
          <a:bodyPr/>
          <a:lstStyle/>
          <a:p>
            <a:r>
              <a:rPr lang="en-US" dirty="0" smtClean="0"/>
              <a:t>Lec.07: OOP With 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94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70104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Precedence of arithmetic operations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? = </a:t>
            </a:r>
            <a:r>
              <a:rPr lang="en-US" b="1" dirty="0" smtClean="0">
                <a:solidFill>
                  <a:srgbClr val="0070C0"/>
                </a:solidFill>
              </a:rPr>
              <a:t>1 + 2 * (3 + 4)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Evaluated as </a:t>
            </a:r>
            <a:r>
              <a:rPr lang="en-US" sz="3600" b="1" dirty="0" smtClean="0">
                <a:solidFill>
                  <a:srgbClr val="0070C0"/>
                </a:solidFill>
              </a:rPr>
              <a:t>1 +</a:t>
            </a:r>
            <a:r>
              <a:rPr lang="en-US" dirty="0" smtClean="0"/>
              <a:t> </a:t>
            </a:r>
            <a:r>
              <a:rPr lang="en-US" sz="3400" b="1" dirty="0" smtClean="0">
                <a:solidFill>
                  <a:srgbClr val="7030A0"/>
                </a:solidFill>
              </a:rPr>
              <a:t>(2 * </a:t>
            </a:r>
            <a:r>
              <a:rPr lang="en-US" sz="3400" b="1" dirty="0" smtClean="0">
                <a:solidFill>
                  <a:srgbClr val="FF0000"/>
                </a:solidFill>
              </a:rPr>
              <a:t>(3+4)</a:t>
            </a:r>
            <a:r>
              <a:rPr lang="en-US" sz="3400" b="1" dirty="0" smtClean="0"/>
              <a:t>)</a:t>
            </a:r>
            <a:r>
              <a:rPr lang="en-US" dirty="0" smtClean="0"/>
              <a:t> and the result is </a:t>
            </a:r>
            <a:r>
              <a:rPr lang="en-US" sz="3600" b="1" dirty="0" smtClean="0">
                <a:solidFill>
                  <a:srgbClr val="0070C0"/>
                </a:solidFill>
              </a:rPr>
              <a:t>15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? = </a:t>
            </a:r>
            <a:r>
              <a:rPr lang="en-US" b="1" dirty="0" smtClean="0">
                <a:solidFill>
                  <a:srgbClr val="0070C0"/>
                </a:solidFill>
              </a:rPr>
              <a:t>5 * 2 + 9 % 4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Evaluated as  </a:t>
            </a:r>
            <a:r>
              <a:rPr lang="en-US" sz="3400" b="1" dirty="0" smtClean="0">
                <a:solidFill>
                  <a:srgbClr val="FF0000"/>
                </a:solidFill>
              </a:rPr>
              <a:t>(5*2) </a:t>
            </a:r>
            <a:r>
              <a:rPr lang="en-US" sz="3600" b="1" dirty="0" smtClean="0">
                <a:solidFill>
                  <a:srgbClr val="0070C0"/>
                </a:solidFill>
              </a:rPr>
              <a:t>+ </a:t>
            </a:r>
            <a:r>
              <a:rPr lang="en-US" sz="3800" b="1" dirty="0" smtClean="0">
                <a:solidFill>
                  <a:srgbClr val="7030A0"/>
                </a:solidFill>
              </a:rPr>
              <a:t>(9 % 4) </a:t>
            </a:r>
            <a:r>
              <a:rPr lang="en-US" dirty="0" smtClean="0"/>
              <a:t>and the result is </a:t>
            </a:r>
            <a:r>
              <a:rPr lang="en-US" sz="3600" b="1" dirty="0" smtClean="0">
                <a:solidFill>
                  <a:srgbClr val="0070C0"/>
                </a:solidFill>
              </a:rPr>
              <a:t>11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? = </a:t>
            </a:r>
            <a:r>
              <a:rPr lang="en-US" b="1" dirty="0" smtClean="0">
                <a:solidFill>
                  <a:srgbClr val="0070C0"/>
                </a:solidFill>
              </a:rPr>
              <a:t>5 * 2 % ( 7 – 4)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Evaluated as  </a:t>
            </a:r>
            <a:r>
              <a:rPr lang="en-US" sz="3800" b="1" dirty="0" smtClean="0">
                <a:solidFill>
                  <a:srgbClr val="FF0000"/>
                </a:solidFill>
              </a:rPr>
              <a:t>(5 * 2)</a:t>
            </a: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%</a:t>
            </a:r>
            <a:r>
              <a:rPr lang="en-US" dirty="0" smtClean="0"/>
              <a:t> </a:t>
            </a:r>
            <a:r>
              <a:rPr lang="en-US" sz="3800" b="1" dirty="0" smtClean="0">
                <a:solidFill>
                  <a:srgbClr val="7030A0"/>
                </a:solidFill>
              </a:rPr>
              <a:t>(7 – 4)</a:t>
            </a:r>
            <a:r>
              <a:rPr lang="en-US" dirty="0" smtClean="0"/>
              <a:t> and the result is </a:t>
            </a:r>
            <a:r>
              <a:rPr lang="en-US" sz="3600" b="1" dirty="0" smtClean="0">
                <a:solidFill>
                  <a:srgbClr val="0070C0"/>
                </a:solidFill>
              </a:rPr>
              <a:t>1</a:t>
            </a:r>
          </a:p>
          <a:p>
            <a:endParaRPr lang="ar-S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11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8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1601" y="142880"/>
            <a:ext cx="8286751" cy="5429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Type of an Arithmetic Expression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92805"/>
            <a:ext cx="8229600" cy="528637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Data type of an expression depends on the type of its operands </a:t>
            </a:r>
          </a:p>
          <a:p>
            <a:pPr lvl="1"/>
            <a:r>
              <a:rPr lang="en-US" smtClean="0"/>
              <a:t>Data type conversion is done by the compiler</a:t>
            </a:r>
          </a:p>
          <a:p>
            <a:endParaRPr lang="en-US" smtClean="0"/>
          </a:p>
          <a:p>
            <a:r>
              <a:rPr lang="en-US" smtClean="0"/>
              <a:t>If operators are *, /, +, or –  , then the type of the result will be:</a:t>
            </a:r>
          </a:p>
          <a:p>
            <a:pPr lvl="1"/>
            <a:r>
              <a:rPr lang="en-US" smtClean="0"/>
              <a:t>integer, if all operands are integer.</a:t>
            </a:r>
          </a:p>
          <a:p>
            <a:pPr lvl="4"/>
            <a:r>
              <a:rPr lang="en-US" smtClean="0">
                <a:solidFill>
                  <a:srgbClr val="FF0000"/>
                </a:solidFill>
              </a:rPr>
              <a:t>Int  A , B;</a:t>
            </a:r>
          </a:p>
          <a:p>
            <a:pPr lvl="4"/>
            <a:r>
              <a:rPr lang="en-US" smtClean="0">
                <a:solidFill>
                  <a:srgbClr val="FF0000"/>
                </a:solidFill>
              </a:rPr>
              <a:t>A+ B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Integer.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float, If at least one operand is float and there is no double</a:t>
            </a:r>
          </a:p>
          <a:p>
            <a:pPr lvl="4"/>
            <a:r>
              <a:rPr lang="en-US" smtClean="0">
                <a:solidFill>
                  <a:srgbClr val="FF0000"/>
                </a:solidFill>
              </a:rPr>
              <a:t>Int  A ;             Float B;</a:t>
            </a:r>
          </a:p>
          <a:p>
            <a:pPr lvl="4"/>
            <a:r>
              <a:rPr lang="en-US" smtClean="0">
                <a:solidFill>
                  <a:srgbClr val="FF0000"/>
                </a:solidFill>
              </a:rPr>
              <a:t> A + B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Float.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r>
              <a:rPr lang="en-US" smtClean="0"/>
              <a:t>double, if at least one operand is double</a:t>
            </a:r>
          </a:p>
          <a:p>
            <a:pPr lvl="2"/>
            <a:r>
              <a:rPr lang="en-US" smtClean="0">
                <a:solidFill>
                  <a:srgbClr val="FF0000"/>
                </a:solidFill>
              </a:rPr>
              <a:t>Int  A ;      Float B;     Double C;</a:t>
            </a:r>
          </a:p>
          <a:p>
            <a:pPr lvl="4"/>
            <a:r>
              <a:rPr lang="en-US" smtClean="0">
                <a:solidFill>
                  <a:srgbClr val="FF0000"/>
                </a:solidFill>
              </a:rPr>
              <a:t> A + B + C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double.</a:t>
            </a:r>
            <a:endParaRPr lang="en-US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12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70774" y="-131763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Increment and Decrement Operators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203200" y="1193800"/>
            <a:ext cx="8839200" cy="48768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Increment operator: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increment variable by 1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Pre-increment:      ++variable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Post-increment:          variable++ </a:t>
            </a:r>
          </a:p>
          <a:p>
            <a:pPr eaLnBrk="1" hangingPunct="1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Decrement operator: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decrement variable by 1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Pre-decrement:         --variable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Post-decrement:        variable --</a:t>
            </a:r>
          </a:p>
          <a:p>
            <a:pPr marL="342882" lvl="1" indent="-342882"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82" lvl="1" indent="-342882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 :</a:t>
            </a:r>
          </a:p>
          <a:p>
            <a:pPr lvl="3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++K  ,  K++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k= K+1</a:t>
            </a:r>
          </a:p>
          <a:p>
            <a:pPr lvl="3" eaLnBrk="1" hangingPunct="1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--K    ,  K--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K= K-1</a:t>
            </a:r>
          </a:p>
          <a:p>
            <a:pPr eaLnBrk="1" hangingPunct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13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6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45" y="-9697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Increment and Decrement Operators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5691"/>
            <a:ext cx="11658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If the value produced by ++ or – – </a:t>
            </a:r>
            <a:r>
              <a:rPr lang="en-US" dirty="0" smtClean="0">
                <a:solidFill>
                  <a:srgbClr val="FF0000"/>
                </a:solidFill>
              </a:rPr>
              <a:t>is not used in an expression</a:t>
            </a:r>
            <a:r>
              <a:rPr lang="en-US" dirty="0" smtClean="0">
                <a:solidFill>
                  <a:srgbClr val="0070C0"/>
                </a:solidFill>
              </a:rPr>
              <a:t>, it does not matter whether it is a pre or a post increment (or decrement).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When ++ (or  – –) is used before the variable name, </a:t>
            </a:r>
            <a:r>
              <a:rPr lang="en-US" dirty="0" smtClean="0">
                <a:solidFill>
                  <a:srgbClr val="FF0000"/>
                </a:solidFill>
              </a:rPr>
              <a:t>the computer first increments (or decrements) the value of the variable </a:t>
            </a:r>
            <a:r>
              <a:rPr lang="en-US" dirty="0" smtClean="0">
                <a:solidFill>
                  <a:srgbClr val="0070C0"/>
                </a:solidFill>
              </a:rPr>
              <a:t>and then uses its new value to evaluate the expression.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 When ++ (or  – –) is used after the variable name, </a:t>
            </a:r>
            <a:r>
              <a:rPr lang="en-US" dirty="0" smtClean="0">
                <a:solidFill>
                  <a:srgbClr val="FF0000"/>
                </a:solidFill>
              </a:rPr>
              <a:t>the computer uses the current value of the variable</a:t>
            </a:r>
            <a:r>
              <a:rPr lang="en-US" dirty="0" smtClean="0">
                <a:solidFill>
                  <a:srgbClr val="0070C0"/>
                </a:solidFill>
              </a:rPr>
              <a:t> to evaluate the expression, and then it increments (or decrements) the value of the variable.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There is a difference between the following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14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00100" y="5049227"/>
            <a:ext cx="2514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x = 5;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Print(++x);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0100" y="5973617"/>
            <a:ext cx="25146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</a:rPr>
              <a:t>x = 5;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Print (x++);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3699"/>
            <a:ext cx="10972800" cy="889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assignment statements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397000"/>
            <a:ext cx="11305954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Java has special assignment statements called </a:t>
            </a:r>
            <a:r>
              <a:rPr lang="en-US" smtClean="0"/>
              <a:t>compound </a:t>
            </a:r>
            <a:r>
              <a:rPr lang="en-US" smtClean="0"/>
              <a:t>assignments</a:t>
            </a:r>
            <a:endParaRPr lang="en-US" dirty="0" smtClean="0"/>
          </a:p>
          <a:p>
            <a:pPr lvl="1" algn="ctr" eaLnBrk="1" hangingPunct="1">
              <a:buFont typeface="Arial" pitchFamily="34" charset="0"/>
              <a:buNone/>
            </a:pPr>
            <a:r>
              <a:rPr lang="en-US" sz="3600" b="1" dirty="0" smtClean="0">
                <a:latin typeface="Courier New" pitchFamily="49" charset="0"/>
              </a:rPr>
              <a:t>+= </a:t>
            </a:r>
            <a:r>
              <a:rPr lang="en-US" sz="3600" b="1" dirty="0" smtClean="0">
                <a:solidFill>
                  <a:srgbClr val="FF0000"/>
                </a:solidFill>
              </a:rPr>
              <a:t>,</a:t>
            </a:r>
            <a:r>
              <a:rPr lang="en-US" sz="3600" b="1" dirty="0" smtClean="0"/>
              <a:t>  </a:t>
            </a:r>
            <a:r>
              <a:rPr lang="en-US" sz="3600" b="1" dirty="0" smtClean="0">
                <a:latin typeface="Courier New" pitchFamily="49" charset="0"/>
              </a:rPr>
              <a:t>-= </a:t>
            </a:r>
            <a:r>
              <a:rPr lang="en-US" sz="3600" b="1" dirty="0" smtClean="0">
                <a:solidFill>
                  <a:srgbClr val="FF0000"/>
                </a:solidFill>
              </a:rPr>
              <a:t>,</a:t>
            </a:r>
            <a:r>
              <a:rPr lang="en-US" sz="3600" b="1" dirty="0" smtClean="0"/>
              <a:t>  </a:t>
            </a:r>
            <a:r>
              <a:rPr lang="en-US" sz="3600" b="1" dirty="0" smtClean="0">
                <a:latin typeface="Courier New" pitchFamily="49" charset="0"/>
              </a:rPr>
              <a:t>*= </a:t>
            </a:r>
            <a:r>
              <a:rPr lang="en-US" sz="3600" b="1" dirty="0" smtClean="0">
                <a:solidFill>
                  <a:srgbClr val="FF0000"/>
                </a:solidFill>
              </a:rPr>
              <a:t>,</a:t>
            </a:r>
            <a:r>
              <a:rPr lang="en-US" sz="3600" b="1" dirty="0" smtClean="0"/>
              <a:t>  </a:t>
            </a:r>
            <a:r>
              <a:rPr lang="en-US" sz="3600" b="1" dirty="0" smtClean="0">
                <a:latin typeface="Courier New" pitchFamily="49" charset="0"/>
              </a:rPr>
              <a:t>/= 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smtClean="0">
                <a:latin typeface="Courier New" pitchFamily="49" charset="0"/>
              </a:rPr>
              <a:t>%=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</a:rPr>
              <a:t>X +=5 ;  </a:t>
            </a:r>
            <a:r>
              <a:rPr lang="en-US" sz="2600" dirty="0" smtClean="0">
                <a:latin typeface="Courier New" pitchFamily="49" charset="0"/>
              </a:rPr>
              <a:t>means  </a:t>
            </a:r>
            <a:r>
              <a:rPr lang="en-US" sz="2600" b="1" dirty="0" smtClean="0">
                <a:solidFill>
                  <a:srgbClr val="FF0000"/>
                </a:solidFill>
                <a:latin typeface="Courier New" pitchFamily="49" charset="0"/>
              </a:rPr>
              <a:t>x = x + 5;</a:t>
            </a:r>
            <a:r>
              <a:rPr lang="en-US" sz="2600" dirty="0" smtClean="0">
                <a:latin typeface="Courier New" pitchFamily="49" charset="0"/>
              </a:rPr>
              <a:t>	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</a:rPr>
              <a:t>x *=10;  </a:t>
            </a:r>
            <a:r>
              <a:rPr lang="en-US" sz="2600" dirty="0" smtClean="0">
                <a:latin typeface="Courier New" pitchFamily="49" charset="0"/>
              </a:rPr>
              <a:t>means  </a:t>
            </a:r>
            <a:r>
              <a:rPr lang="en-US" sz="2600" b="1" dirty="0" smtClean="0">
                <a:solidFill>
                  <a:srgbClr val="FF0000"/>
                </a:solidFill>
                <a:latin typeface="Courier New" pitchFamily="49" charset="0"/>
              </a:rPr>
              <a:t>x = x * 10;</a:t>
            </a:r>
          </a:p>
          <a:p>
            <a:pPr eaLnBrk="1" hangingPunct="1">
              <a:buNone/>
            </a:pPr>
            <a:r>
              <a:rPr lang="en-US" sz="2600" dirty="0" smtClean="0">
                <a:latin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</a:rPr>
              <a:t>x /=5;   </a:t>
            </a:r>
            <a:r>
              <a:rPr lang="en-US" sz="2600" dirty="0" smtClean="0">
                <a:latin typeface="Courier New" pitchFamily="49" charset="0"/>
              </a:rPr>
              <a:t>means  </a:t>
            </a:r>
            <a:r>
              <a:rPr lang="en-US" sz="2600" b="1" dirty="0" smtClean="0">
                <a:solidFill>
                  <a:srgbClr val="FF0000"/>
                </a:solidFill>
                <a:latin typeface="Courier New" pitchFamily="49" charset="0"/>
              </a:rPr>
              <a:t>x = x / 5;</a:t>
            </a:r>
            <a:endParaRPr lang="en-US" sz="2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1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1" y="22425"/>
            <a:ext cx="10454640" cy="640007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9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105" y="334851"/>
            <a:ext cx="9518807" cy="584211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2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912" y="309093"/>
            <a:ext cx="12041750" cy="520306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87062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2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7337" y="1403798"/>
            <a:ext cx="5388218" cy="390879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2890" y="386367"/>
            <a:ext cx="209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Example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3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8984"/>
            <a:ext cx="11629623" cy="60285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487062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1867" y="295072"/>
            <a:ext cx="481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Data types are divided into two groups: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1867" y="664404"/>
            <a:ext cx="8703024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Primitive data types - includes byte, short, </a:t>
            </a:r>
            <a:r>
              <a:rPr lang="en-US" altLang="en-US" dirty="0" err="1">
                <a:latin typeface="Arial" panose="020B0604020202020204" pitchFamily="34" charset="0"/>
              </a:rPr>
              <a:t>int</a:t>
            </a:r>
            <a:r>
              <a:rPr lang="en-US" altLang="en-US" dirty="0">
                <a:latin typeface="Arial" panose="020B0604020202020204" pitchFamily="34" charset="0"/>
              </a:rPr>
              <a:t>, long, float, double, </a:t>
            </a:r>
            <a:r>
              <a:rPr lang="en-US" altLang="en-US" dirty="0" err="1">
                <a:latin typeface="Arial" panose="020B0604020202020204" pitchFamily="34" charset="0"/>
              </a:rPr>
              <a:t>boolean</a:t>
            </a:r>
            <a:r>
              <a:rPr lang="en-US" altLang="en-US" dirty="0">
                <a:latin typeface="Arial" panose="020B0604020202020204" pitchFamily="34" charset="0"/>
              </a:rPr>
              <a:t> and char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Non-primitive data types - such as </a:t>
            </a:r>
            <a:r>
              <a:rPr lang="en-US" altLang="en-US" dirty="0">
                <a:latin typeface="Arial" panose="020B0604020202020204" pitchFamily="34" charset="0"/>
                <a:hlinkClick r:id="rId3"/>
              </a:rPr>
              <a:t>String</a:t>
            </a:r>
            <a:r>
              <a:rPr lang="en-US" altLang="en-US" dirty="0">
                <a:latin typeface="Arial" panose="020B0604020202020204" pitchFamily="34" charset="0"/>
              </a:rPr>
              <a:t>, </a:t>
            </a:r>
            <a:r>
              <a:rPr lang="en-US" altLang="en-US" dirty="0">
                <a:latin typeface="Arial" panose="020B0604020202020204" pitchFamily="34" charset="0"/>
                <a:hlinkClick r:id="rId4"/>
              </a:rPr>
              <a:t>Arrays</a:t>
            </a:r>
            <a:r>
              <a:rPr lang="en-US" altLang="en-US" dirty="0">
                <a:latin typeface="Arial" panose="020B0604020202020204" pitchFamily="34" charset="0"/>
              </a:rPr>
              <a:t> and </a:t>
            </a:r>
            <a:r>
              <a:rPr lang="en-US" altLang="en-US" dirty="0">
                <a:latin typeface="Arial" panose="020B0604020202020204" pitchFamily="34" charset="0"/>
                <a:hlinkClick r:id="rId5"/>
              </a:rPr>
              <a:t>Classes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84525"/>
              </p:ext>
            </p:extLst>
          </p:nvPr>
        </p:nvGraphicFramePr>
        <p:xfrm>
          <a:off x="1068946" y="1764406"/>
          <a:ext cx="9182636" cy="464611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79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13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char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Character or small integer.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1byte</a:t>
                      </a:r>
                      <a:endParaRPr lang="en-US" sz="1600" b="1" dirty="0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signed: -128 to 127</a:t>
                      </a:r>
                      <a:br>
                        <a:rPr lang="en-US" sz="1600"/>
                      </a:br>
                      <a:r>
                        <a:rPr lang="en-US" sz="1600"/>
                        <a:t>unsigned: 0 to 255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int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Integer.</a:t>
                      </a:r>
                      <a:endParaRPr lang="en-US" sz="1600" b="1" dirty="0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signed: -2147483648 to 2147483647</a:t>
                      </a:r>
                      <a:br>
                        <a:rPr lang="en-US" sz="1600"/>
                      </a:br>
                      <a:r>
                        <a:rPr lang="en-US" sz="1600"/>
                        <a:t>unsigned: 0 to 4294967295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short int (short)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Short Integer.</a:t>
                      </a:r>
                      <a:endParaRPr lang="en-US" sz="1600" b="1" dirty="0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2bytes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signed: -32768 to 32767</a:t>
                      </a:r>
                      <a:br>
                        <a:rPr lang="en-US" sz="1600"/>
                      </a:br>
                      <a:r>
                        <a:rPr lang="en-US" sz="1600"/>
                        <a:t>unsigned: 0 to 65535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long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int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(long)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Long integer.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signed: -2147483648 to 2147483647</a:t>
                      </a:r>
                      <a:br>
                        <a:rPr lang="en-US" sz="1600"/>
                      </a:br>
                      <a:r>
                        <a:rPr lang="en-US" sz="1600"/>
                        <a:t>unsigned: 0 to 4294967295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</a:rPr>
                        <a:t>boolean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Boolean value. It can take one of two values: true or false.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1byte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true or false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3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float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Floating point number.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+/- 3.4e +/- 38 (~7 digits)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double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Double precision floating point number.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+/- 1.7e +/- 308 (~15 digits)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13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long double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Long double precision floating point number.</a:t>
                      </a:r>
                      <a:endParaRPr lang="en-US" sz="1600" b="1" dirty="0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8bytes</a:t>
                      </a:r>
                      <a:endParaRPr lang="en-US" sz="1600" b="1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+/- 1.7e +/- 308 (~15 digits)</a:t>
                      </a:r>
                      <a:endParaRPr lang="en-US" sz="1600" b="1" dirty="0">
                        <a:latin typeface="Times New Roman" pitchFamily="18" charset="0"/>
                        <a:ea typeface="Adobe Fangsong Std R" pitchFamily="18" charset="-128"/>
                        <a:cs typeface="Times New Roman" pitchFamily="18" charset="0"/>
                      </a:endParaRPr>
                    </a:p>
                  </a:txBody>
                  <a:tcPr marL="7144" marR="7144" marT="7144" marB="714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9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1697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</a:rPr>
              <a:t>Interacting With User: </a:t>
            </a:r>
            <a:r>
              <a:rPr lang="en-US" sz="2800" b="1" u="sng" dirty="0" smtClean="0">
                <a:solidFill>
                  <a:srgbClr val="C00000"/>
                </a:solidFill>
              </a:rPr>
              <a:t>Accept Input From User</a:t>
            </a:r>
            <a:endParaRPr lang="ar-SA" sz="2800" b="1" u="sng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3200" y="889000"/>
            <a:ext cx="11074400" cy="123824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variable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 location in the computer’s memory where a value can be stored for use by a program.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variables must be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declared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with a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name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a </a:t>
            </a:r>
            <a:r>
              <a:rPr lang="en-US" b="1" u="sng" dirty="0" smtClean="0">
                <a:solidFill>
                  <a:srgbClr val="000000"/>
                </a:solidFill>
                <a:latin typeface="Times New Roman" pitchFamily="18" charset="0"/>
              </a:rPr>
              <a:t>data type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before they can be used in a program.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Declaration  :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DataType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 Identifier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							</a:t>
            </a:r>
          </a:p>
          <a:p>
            <a:pPr lvl="2">
              <a:buNone/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endParaRPr lang="ar-S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7418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/>
              <a:t>4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127247"/>
            <a:ext cx="10693142" cy="20367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2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88900"/>
            <a:ext cx="4038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Example 1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850900"/>
            <a:ext cx="9018954" cy="535295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 pitchFamily="18" charset="0"/>
              </a:rPr>
              <a:t>Write a program to find the Area of a rectangle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latin typeface="Adobe Caslon Pro Bold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Adobe Caslon Pro Bold" pitchFamily="18" charset="0"/>
              </a:rPr>
              <a:t>The area of the Rectangle are given by the following formula: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latin typeface="Adobe Caslon Pro Bold" pitchFamily="18" charset="0"/>
              </a:rPr>
              <a:t>Area </a:t>
            </a:r>
            <a:r>
              <a:rPr lang="en-US" dirty="0" smtClean="0">
                <a:latin typeface="Adobe Caslon Pro Bold" pitchFamily="18" charset="0"/>
              </a:rPr>
              <a:t>= </a:t>
            </a:r>
            <a:r>
              <a:rPr lang="en-US" dirty="0" err="1" smtClean="0">
                <a:latin typeface="Adobe Caslon Pro Bold" pitchFamily="18" charset="0"/>
              </a:rPr>
              <a:t>Rect</a:t>
            </a:r>
            <a:r>
              <a:rPr lang="en-US" dirty="0" smtClean="0">
                <a:latin typeface="Adobe Caslon Pro Bold" pitchFamily="18" charset="0"/>
              </a:rPr>
              <a:t> Length * </a:t>
            </a:r>
            <a:r>
              <a:rPr lang="en-US" dirty="0" err="1" smtClean="0">
                <a:latin typeface="Adobe Caslon Pro Bold" pitchFamily="18" charset="0"/>
              </a:rPr>
              <a:t>Rect</a:t>
            </a:r>
            <a:r>
              <a:rPr lang="en-US" dirty="0" smtClean="0">
                <a:latin typeface="Adobe Caslon Pro Bold" pitchFamily="18" charset="0"/>
              </a:rPr>
              <a:t> Width.</a:t>
            </a:r>
          </a:p>
          <a:p>
            <a:pPr eaLnBrk="1" hangingPunct="1">
              <a:buNone/>
              <a:defRPr/>
            </a:pPr>
            <a:endParaRPr lang="en-US" dirty="0" smtClean="0">
              <a:latin typeface="Adobe Caslon Pro Bold" pitchFamily="18" charset="0"/>
            </a:endParaRPr>
          </a:p>
          <a:p>
            <a:pPr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Input :</a:t>
            </a:r>
          </a:p>
          <a:p>
            <a:pPr lvl="4" eaLnBrk="1" hangingPunct="1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Rectangle Length , Rectangle Width.</a:t>
            </a:r>
          </a:p>
          <a:p>
            <a:pPr eaLnBrk="1" hangingPunct="1">
              <a:buNone/>
              <a:defRPr/>
            </a:pPr>
            <a:endParaRPr lang="en-US" dirty="0" smtClean="0">
              <a:latin typeface="Adobe Caslon Pro Bold" pitchFamily="18" charset="0"/>
            </a:endParaRPr>
          </a:p>
          <a:p>
            <a:pPr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Processing :</a:t>
            </a:r>
          </a:p>
          <a:p>
            <a:pPr lvl="4" eaLnBrk="1" hangingPunct="1">
              <a:buNone/>
              <a:defRPr/>
            </a:pPr>
            <a:r>
              <a:rPr lang="en-US" b="1" dirty="0" smtClean="0">
                <a:latin typeface="Adobe Caslon Pro Bold" pitchFamily="18" charset="0"/>
              </a:rPr>
              <a:t>Area </a:t>
            </a:r>
            <a:r>
              <a:rPr lang="en-US" dirty="0" smtClean="0">
                <a:latin typeface="Adobe Caslon Pro Bold" pitchFamily="18" charset="0"/>
              </a:rPr>
              <a:t>= </a:t>
            </a:r>
            <a:r>
              <a:rPr lang="en-US" dirty="0" err="1" smtClean="0">
                <a:latin typeface="Adobe Caslon Pro Bold" pitchFamily="18" charset="0"/>
              </a:rPr>
              <a:t>Rect</a:t>
            </a:r>
            <a:r>
              <a:rPr lang="en-US" dirty="0" smtClean="0">
                <a:latin typeface="Adobe Caslon Pro Bold" pitchFamily="18" charset="0"/>
              </a:rPr>
              <a:t> Length * </a:t>
            </a:r>
            <a:r>
              <a:rPr lang="en-US" dirty="0" err="1" smtClean="0">
                <a:latin typeface="Adobe Caslon Pro Bold" pitchFamily="18" charset="0"/>
              </a:rPr>
              <a:t>Rect</a:t>
            </a:r>
            <a:r>
              <a:rPr lang="en-US" dirty="0" smtClean="0">
                <a:latin typeface="Adobe Caslon Pro Bold" pitchFamily="18" charset="0"/>
              </a:rPr>
              <a:t> Width.</a:t>
            </a:r>
          </a:p>
          <a:p>
            <a:pPr eaLnBrk="1" hangingPunct="1">
              <a:buNone/>
              <a:defRPr/>
            </a:pPr>
            <a:endParaRPr lang="en-US" dirty="0" smtClean="0">
              <a:latin typeface="Adobe Caslon Pro Bold" pitchFamily="18" charset="0"/>
            </a:endParaRPr>
          </a:p>
          <a:p>
            <a:pPr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Output :</a:t>
            </a:r>
          </a:p>
          <a:p>
            <a:pPr lvl="5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Print Out The area.</a:t>
            </a:r>
          </a:p>
          <a:p>
            <a:pPr eaLnBrk="1" hangingPunct="1">
              <a:buNone/>
              <a:defRPr/>
            </a:pPr>
            <a:endParaRPr lang="en-US" dirty="0" smtClean="0">
              <a:latin typeface="Adobe Caslon Pro Bol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81583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5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855200" y="685800"/>
            <a:ext cx="17526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prstClr val="white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8886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Working With Variable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81583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6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2649" y="990600"/>
            <a:ext cx="1447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2649" y="1752600"/>
            <a:ext cx="1447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02649" y="2590800"/>
            <a:ext cx="14478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ar-SA" sz="240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99" y="1143001"/>
            <a:ext cx="788385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 length 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 width;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  area;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Scanner input = new Scanner(System.in);</a:t>
            </a:r>
          </a:p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Length =  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input.nextInt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();</a:t>
            </a:r>
          </a:p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Width =     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</a:rPr>
              <a:t>input.nextInt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();</a:t>
            </a:r>
          </a:p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Area =  Length * width ;</a:t>
            </a:r>
            <a:endParaRPr lang="ar-SA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1058" y="1107170"/>
            <a:ext cx="12997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Length</a:t>
            </a:r>
            <a:endParaRPr lang="ar-SA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2049" y="1828802"/>
            <a:ext cx="1164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Width</a:t>
            </a:r>
            <a:endParaRPr lang="ar-SA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81919" y="2690793"/>
            <a:ext cx="963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area</a:t>
            </a:r>
            <a:endParaRPr lang="ar-SA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36050" y="106680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5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59850" y="18243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10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6050" y="26625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</a:rPr>
              <a:t>50</a:t>
            </a:r>
            <a:endParaRPr lang="ar-SA" sz="24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Example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762001"/>
            <a:ext cx="88392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Adobe Caslon Pro Bold" pitchFamily="18" charset="0"/>
              </a:rPr>
              <a:t>Write a program to find the perimeter and area of a square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perimeter and area of the square are given by the following formulas: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	</a:t>
            </a:r>
            <a:r>
              <a:rPr lang="en-US" b="1" dirty="0" smtClean="0">
                <a:latin typeface="Courier New" pitchFamily="49" charset="0"/>
              </a:rPr>
              <a:t>perimeter</a:t>
            </a:r>
            <a:r>
              <a:rPr lang="en-US" dirty="0" smtClean="0">
                <a:latin typeface="Courier New" pitchFamily="49" charset="0"/>
              </a:rPr>
              <a:t> = Side Length * 4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Courier New" pitchFamily="49" charset="0"/>
              </a:rPr>
              <a:t>			</a:t>
            </a:r>
            <a:r>
              <a:rPr lang="en-US" b="1" dirty="0" smtClean="0">
                <a:latin typeface="Courier New" pitchFamily="49" charset="0"/>
              </a:rPr>
              <a:t>area</a:t>
            </a:r>
            <a:r>
              <a:rPr lang="en-US" dirty="0" smtClean="0">
                <a:latin typeface="Courier New" pitchFamily="49" charset="0"/>
              </a:rPr>
              <a:t> = Side Length * Side Length </a:t>
            </a:r>
          </a:p>
          <a:p>
            <a:pPr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Input:</a:t>
            </a:r>
          </a:p>
          <a:p>
            <a:pPr lvl="4" eaLnBrk="1" hangingPunct="1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Square Side Length</a:t>
            </a:r>
          </a:p>
          <a:p>
            <a:pPr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Processing:</a:t>
            </a:r>
          </a:p>
          <a:p>
            <a:pPr lvl="4" eaLnBrk="1" hangingPunct="1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perimeter = Side Length * 4</a:t>
            </a:r>
          </a:p>
          <a:p>
            <a:pPr lvl="4" eaLnBrk="1" hangingPunct="1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area = Side Length * Side Length</a:t>
            </a:r>
          </a:p>
          <a:p>
            <a:pPr marL="342882" lvl="1" indent="-342882" eaLnBrk="1" hangingPunct="1">
              <a:buNone/>
              <a:defRPr/>
            </a:pPr>
            <a:r>
              <a:rPr lang="en-US" b="1" u="sng" dirty="0" smtClean="0">
                <a:solidFill>
                  <a:srgbClr val="336699"/>
                </a:solidFill>
                <a:latin typeface="Adobe Caslon Pro Bold" pitchFamily="18" charset="0"/>
              </a:rPr>
              <a:t>Output:</a:t>
            </a:r>
          </a:p>
          <a:p>
            <a:pPr lvl="4" eaLnBrk="1" hangingPunct="1">
              <a:buNone/>
              <a:defRPr/>
            </a:pPr>
            <a:r>
              <a:rPr lang="en-US" dirty="0" smtClean="0">
                <a:latin typeface="Adobe Caslon Pro Bold" pitchFamily="18" charset="0"/>
              </a:rPr>
              <a:t>Print Out The Perimeter and Area.</a:t>
            </a:r>
          </a:p>
          <a:p>
            <a:pPr lvl="1" eaLnBrk="1" hangingPunct="1">
              <a:spcBef>
                <a:spcPct val="40000"/>
              </a:spcBef>
              <a:buNone/>
              <a:defRPr/>
            </a:pPr>
            <a:endParaRPr lang="en-US" dirty="0" smtClean="0"/>
          </a:p>
          <a:p>
            <a:pPr eaLnBrk="1" hangingPunct="1">
              <a:spcBef>
                <a:spcPct val="40000"/>
              </a:spcBef>
              <a:buFontTx/>
              <a:buNone/>
              <a:defRPr/>
            </a:pPr>
            <a:r>
              <a:rPr lang="en-US" sz="2400" dirty="0" smtClean="0"/>
              <a:t>		</a:t>
            </a:r>
            <a:endParaRPr lang="en-US" dirty="0" smtClean="0"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7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Operations</a:t>
            </a:r>
            <a:endParaRPr lang="ar-S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347200" y="6492875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8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52216"/>
              </p:ext>
            </p:extLst>
          </p:nvPr>
        </p:nvGraphicFramePr>
        <p:xfrm>
          <a:off x="304801" y="914400"/>
          <a:ext cx="11258551" cy="498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icture" r:id="rId4" imgW="3416400" imgH="1511280" progId="Word.Picture.8">
                  <p:embed/>
                </p:oleObj>
              </mc:Choice>
              <mc:Fallback>
                <p:oleObj name="Picture" r:id="rId4" imgW="3416400" imgH="1511280" progId="Word.Picture.8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914400"/>
                        <a:ext cx="11258551" cy="49889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Lec.07: OOP With JAVA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60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8001000" cy="787397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Precedence of arithmetic operations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57276"/>
            <a:ext cx="7518400" cy="4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5255" y="4798629"/>
            <a:ext cx="7525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ar-SA" sz="24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For example, 	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2 + 3 * 5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and  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</a:rPr>
              <a:t>(2 + 3) * 5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both have different meanings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47200" y="6499001"/>
            <a:ext cx="2844800" cy="365125"/>
          </a:xfrm>
        </p:spPr>
        <p:txBody>
          <a:bodyPr vert="horz" lIns="91440" tIns="45720" rIns="91440" bIns="45720" rtlCol="0" anchor="ctr"/>
          <a:lstStyle/>
          <a:p>
            <a:pPr algn="r"/>
            <a:fld id="{3AEB2C7F-764F-44A0-AE7B-6F77FB322FE6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</a:rPr>
              <a:pPr algn="r"/>
              <a:t>9</a:t>
            </a:fld>
            <a:endParaRPr lang="en-US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5232400" y="648612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Lec.07: OOP With JAVA</a:t>
            </a:r>
          </a:p>
        </p:txBody>
      </p:sp>
    </p:spTree>
    <p:extLst>
      <p:ext uri="{BB962C8B-B14F-4D97-AF65-F5344CB8AC3E}">
        <p14:creationId xmlns:p14="http://schemas.microsoft.com/office/powerpoint/2010/main" val="25347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728</TotalTime>
  <Words>753</Words>
  <Application>Microsoft Office PowerPoint</Application>
  <PresentationFormat>Widescreen</PresentationFormat>
  <Paragraphs>184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Adobe Caslon Pro Bold</vt:lpstr>
      <vt:lpstr>Adobe Fangsong Std R</vt:lpstr>
      <vt:lpstr>Arial</vt:lpstr>
      <vt:lpstr>Arial Rounded MT Bold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1_Office Theme</vt:lpstr>
      <vt:lpstr>Microsoft Word Picture</vt:lpstr>
      <vt:lpstr>OOP With JAVA Lecture (07) variables, operators, types  (Enumerated Types) </vt:lpstr>
      <vt:lpstr>PowerPoint Presentation</vt:lpstr>
      <vt:lpstr>PowerPoint Presentation</vt:lpstr>
      <vt:lpstr>Interacting With User: Accept Input From User</vt:lpstr>
      <vt:lpstr>Example 1 </vt:lpstr>
      <vt:lpstr>Working With Variable</vt:lpstr>
      <vt:lpstr>Example 2</vt:lpstr>
      <vt:lpstr>Arithmetic Operations</vt:lpstr>
      <vt:lpstr>Precedence of arithmetic operations</vt:lpstr>
      <vt:lpstr>Precedence of arithmetic operations</vt:lpstr>
      <vt:lpstr>Precedence of arithmetic operations</vt:lpstr>
      <vt:lpstr>Data Type of an Arithmetic Expression</vt:lpstr>
      <vt:lpstr>Increment and Decrement Operators</vt:lpstr>
      <vt:lpstr>Increment and Decrement Operators </vt:lpstr>
      <vt:lpstr>special assignment statements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81</cp:revision>
  <dcterms:created xsi:type="dcterms:W3CDTF">2019-02-23T07:22:35Z</dcterms:created>
  <dcterms:modified xsi:type="dcterms:W3CDTF">2019-04-28T18:54:43Z</dcterms:modified>
</cp:coreProperties>
</file>