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26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8A8"/>
    <a:srgbClr val="CC0000"/>
    <a:srgbClr val="FF99FF"/>
    <a:srgbClr val="FF00FF"/>
    <a:srgbClr val="109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1444-96E5-4338-A5A4-DFDA8421D856}" type="datetimeFigureOut">
              <a:rPr lang="en-US" smtClean="0"/>
              <a:t>5/22/2019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3F869-56EE-414D-93B8-C3AEAD452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1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4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37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2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A6F0-9097-46E6-B23D-0F6BE5EACE8F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4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D53A-AB74-41FD-A6CF-F24A1BB7DF90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420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F704-AB0B-44F8-85F3-F87F7BF17906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5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35586-5CA8-4B4D-A427-CE82C20577EB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46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CFF6-D0E7-4609-9283-AA94A7F35EE8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2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05CA-C5D6-4768-AFA5-D8D89F9CA6E9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74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C81A3-57DD-4C91-9A33-65E9DB137997}" type="datetime1">
              <a:rPr lang="en-US" smtClean="0"/>
              <a:t>5/22/2019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30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2A9D-5B3D-4454-A770-0CE88600AC78}" type="datetime1">
              <a:rPr lang="en-US" smtClean="0"/>
              <a:t>5/22/2019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07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3146-A737-4E4F-8296-BB8E29AD2550}" type="datetime1">
              <a:rPr lang="en-US" smtClean="0"/>
              <a:t>5/22/2019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4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29813-81E9-4500-965B-182A12F8D43B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67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C22C-9CEE-4914-97A5-C1C779E454EF}" type="datetime1">
              <a:rPr lang="en-US" smtClean="0"/>
              <a:t>5/22/2019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1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3609-E375-4520-AAE4-8A36E175D333}" type="datetime1">
              <a:rPr lang="en-US" smtClean="0"/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EA2D-F4C6-4748-8871-7ADEF5198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70C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OOP With JAVA</a:t>
            </a:r>
            <a:r>
              <a:rPr lang="en-US" sz="8800" b="1" i="1" dirty="0" smtClean="0">
                <a:latin typeface="Arial Rounded MT Bold" panose="020F0704030504030204" pitchFamily="34" charset="0"/>
              </a:rPr>
              <a:t/>
            </a:r>
            <a:br>
              <a:rPr lang="en-US" sz="8800" b="1" i="1" dirty="0" smtClean="0">
                <a:latin typeface="Arial Rounded MT Bold" panose="020F0704030504030204" pitchFamily="34" charset="0"/>
              </a:rPr>
            </a:br>
            <a:r>
              <a:rPr lang="en-US" sz="7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7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(09)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i="1" dirty="0" smtClean="0">
                <a:latin typeface="Arial Rounded MT Bold" panose="020F0704030504030204" pitchFamily="34" charset="0"/>
              </a:rPr>
              <a:t/>
            </a:r>
            <a:br>
              <a:rPr lang="en-US" sz="8800" b="1" i="1" dirty="0" smtClean="0">
                <a:latin typeface="Arial Rounded MT Bold" panose="020F0704030504030204" pitchFamily="34" charset="0"/>
              </a:rPr>
            </a:br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7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conditionals</a:t>
            </a:r>
            <a:b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47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77800"/>
            <a:ext cx="11785600" cy="6178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public class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methodOneParameter</a:t>
            </a:r>
            <a:endParaRPr lang="en-US" sz="1867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67" dirty="0"/>
              <a:t>    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 public static void main(String[] </a:t>
            </a:r>
            <a:r>
              <a:rPr lang="en-US" sz="1867" dirty="0" err="1">
                <a:solidFill>
                  <a:srgbClr val="00B0F0"/>
                </a:solidFill>
              </a:rPr>
              <a:t>args</a:t>
            </a:r>
            <a:r>
              <a:rPr lang="en-US" sz="1867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{</a:t>
            </a:r>
          </a:p>
          <a:p>
            <a:pPr marL="0" indent="0">
              <a:buNone/>
            </a:pPr>
            <a:r>
              <a:rPr lang="en-US" sz="1867" dirty="0"/>
              <a:t>         </a:t>
            </a:r>
            <a:r>
              <a:rPr lang="en-US" sz="1867" dirty="0" err="1"/>
              <a:t>System.out.println</a:t>
            </a:r>
            <a:r>
              <a:rPr lang="en-US" sz="1867" dirty="0"/>
              <a:t> (“Start of Program”); </a:t>
            </a:r>
            <a:r>
              <a:rPr lang="en-US" sz="1867" dirty="0">
                <a:solidFill>
                  <a:srgbClr val="00B050"/>
                </a:solidFill>
              </a:rPr>
              <a:t>//output line #1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(‘*’);     </a:t>
            </a:r>
            <a:r>
              <a:rPr lang="en-US" sz="1867" dirty="0">
                <a:solidFill>
                  <a:srgbClr val="00B050"/>
                </a:solidFill>
              </a:rPr>
              <a:t>//method calling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00FF"/>
                </a:solidFill>
              </a:rPr>
              <a:t>Sysetm.out.println</a:t>
            </a:r>
            <a:r>
              <a:rPr lang="en-US" sz="1867" dirty="0">
                <a:solidFill>
                  <a:srgbClr val="0000FF"/>
                </a:solidFill>
              </a:rPr>
              <a:t>(“Welcome to the First lecture in Functions”);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(‘#’);</a:t>
            </a:r>
            <a:r>
              <a:rPr lang="en-US" sz="1867" dirty="0">
                <a:solidFill>
                  <a:srgbClr val="00B050"/>
                </a:solidFill>
              </a:rPr>
              <a:t>     //method calling</a:t>
            </a:r>
          </a:p>
          <a:p>
            <a:pPr marL="0" indent="0">
              <a:buNone/>
            </a:pPr>
            <a:r>
              <a:rPr lang="en-US" sz="1867" dirty="0"/>
              <a:t>        </a:t>
            </a:r>
            <a:r>
              <a:rPr lang="en-US" sz="1867" dirty="0" err="1"/>
              <a:t>System.out.println</a:t>
            </a:r>
            <a:r>
              <a:rPr lang="en-US" sz="1867" dirty="0"/>
              <a:t> (“End of Program”);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} </a:t>
            </a:r>
            <a:r>
              <a:rPr lang="en-US" sz="1867" dirty="0">
                <a:solidFill>
                  <a:srgbClr val="00B050"/>
                </a:solidFill>
              </a:rPr>
              <a:t>//end of main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50"/>
                </a:solidFill>
              </a:rPr>
              <a:t>      //method definition: This method draws a line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public static void</a:t>
            </a:r>
            <a:r>
              <a:rPr lang="en-US" sz="1867" dirty="0">
                <a:solidFill>
                  <a:srgbClr val="FF0000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</a:t>
            </a:r>
            <a:r>
              <a:rPr lang="en-US" sz="1867" dirty="0">
                <a:solidFill>
                  <a:srgbClr val="00B0F0"/>
                </a:solidFill>
              </a:rPr>
              <a:t> char </a:t>
            </a:r>
            <a:r>
              <a:rPr lang="en-US" sz="1867" dirty="0" err="1">
                <a:solidFill>
                  <a:srgbClr val="00B0F0"/>
                </a:solidFill>
              </a:rPr>
              <a:t>ch</a:t>
            </a:r>
            <a:r>
              <a:rPr lang="en-US" sz="1867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</a:t>
            </a:r>
            <a:r>
              <a:rPr lang="en-US" sz="1867" b="1" dirty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B0F0"/>
                </a:solidFill>
              </a:rPr>
              <a:t>int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>
                <a:solidFill>
                  <a:srgbClr val="00B0F0"/>
                </a:solidFill>
              </a:rPr>
              <a:t>for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=0;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 &lt; 10;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++)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 err="1">
                <a:solidFill>
                  <a:srgbClr val="FF33CC"/>
                </a:solidFill>
              </a:rPr>
              <a:t>ch</a:t>
            </a:r>
            <a:r>
              <a:rPr lang="en-US" sz="1867" dirty="0">
                <a:solidFill>
                  <a:srgbClr val="0000FF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System.out.println</a:t>
            </a:r>
            <a:r>
              <a:rPr lang="en-US" sz="1867" dirty="0">
                <a:solidFill>
                  <a:srgbClr val="0000FF"/>
                </a:solidFill>
              </a:rPr>
              <a:t>();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</a:t>
            </a:r>
            <a:r>
              <a:rPr lang="en-US" sz="1867" b="1" dirty="0">
                <a:solidFill>
                  <a:srgbClr val="0000FF"/>
                </a:solidFill>
              </a:rPr>
              <a:t>}</a:t>
            </a:r>
            <a:r>
              <a:rPr lang="en-US" sz="1867" b="1" dirty="0">
                <a:solidFill>
                  <a:srgbClr val="FF0000"/>
                </a:solidFill>
              </a:rPr>
              <a:t> </a:t>
            </a:r>
            <a:r>
              <a:rPr lang="en-US" sz="1867" dirty="0">
                <a:solidFill>
                  <a:srgbClr val="00B050"/>
                </a:solidFill>
              </a:rPr>
              <a:t>//end of </a:t>
            </a:r>
            <a:r>
              <a:rPr lang="en-US" sz="1867" dirty="0" err="1">
                <a:solidFill>
                  <a:srgbClr val="00B050"/>
                </a:solidFill>
              </a:rPr>
              <a:t>drawLine</a:t>
            </a:r>
            <a:endParaRPr lang="en-US" sz="1867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67" dirty="0"/>
              <a:t>  } </a:t>
            </a:r>
            <a:r>
              <a:rPr lang="en-US" sz="1867" dirty="0">
                <a:solidFill>
                  <a:srgbClr val="00B050"/>
                </a:solidFill>
              </a:rPr>
              <a:t>//end of class</a:t>
            </a:r>
            <a:endParaRPr lang="en-US" sz="1867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55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77800"/>
            <a:ext cx="11785600" cy="6178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public class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methodOneParameter</a:t>
            </a:r>
            <a:endParaRPr lang="en-US" sz="1867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67" dirty="0"/>
              <a:t>    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 public static void main(String[] </a:t>
            </a:r>
            <a:r>
              <a:rPr lang="en-US" sz="1867" dirty="0" err="1">
                <a:solidFill>
                  <a:srgbClr val="00B0F0"/>
                </a:solidFill>
              </a:rPr>
              <a:t>args</a:t>
            </a:r>
            <a:r>
              <a:rPr lang="en-US" sz="1867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{</a:t>
            </a:r>
          </a:p>
          <a:p>
            <a:pPr marL="0" indent="0">
              <a:buNone/>
            </a:pPr>
            <a:r>
              <a:rPr lang="en-US" sz="1867" dirty="0"/>
              <a:t>         </a:t>
            </a:r>
            <a:r>
              <a:rPr lang="en-US" sz="1867" dirty="0" err="1"/>
              <a:t>System.out.println</a:t>
            </a:r>
            <a:r>
              <a:rPr lang="en-US" sz="1867" dirty="0"/>
              <a:t> (“Start of Program”); </a:t>
            </a:r>
            <a:r>
              <a:rPr lang="en-US" sz="1867" dirty="0">
                <a:solidFill>
                  <a:srgbClr val="00B050"/>
                </a:solidFill>
              </a:rPr>
              <a:t>//output line #1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(‘*’,15);     </a:t>
            </a:r>
            <a:r>
              <a:rPr lang="en-US" sz="1867" dirty="0">
                <a:solidFill>
                  <a:srgbClr val="00B050"/>
                </a:solidFill>
              </a:rPr>
              <a:t>//method calling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00FF"/>
                </a:solidFill>
              </a:rPr>
              <a:t>Sysetm.out.println</a:t>
            </a:r>
            <a:r>
              <a:rPr lang="en-US" sz="1867" dirty="0">
                <a:solidFill>
                  <a:srgbClr val="0000FF"/>
                </a:solidFill>
              </a:rPr>
              <a:t>(“Welcome to the First lecture in Functions”);      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(‘#’,20);</a:t>
            </a:r>
            <a:r>
              <a:rPr lang="en-US" sz="1867" dirty="0">
                <a:solidFill>
                  <a:srgbClr val="00B050"/>
                </a:solidFill>
              </a:rPr>
              <a:t>     //method calling</a:t>
            </a:r>
          </a:p>
          <a:p>
            <a:pPr marL="0" indent="0">
              <a:buNone/>
            </a:pPr>
            <a:r>
              <a:rPr lang="en-US" sz="1867" dirty="0"/>
              <a:t>        </a:t>
            </a:r>
            <a:r>
              <a:rPr lang="en-US" sz="1867" dirty="0" err="1"/>
              <a:t>System.out.println</a:t>
            </a:r>
            <a:r>
              <a:rPr lang="en-US" sz="1867" dirty="0"/>
              <a:t> (“End of Program”);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} </a:t>
            </a:r>
            <a:r>
              <a:rPr lang="en-US" sz="1867" dirty="0">
                <a:solidFill>
                  <a:srgbClr val="00B050"/>
                </a:solidFill>
              </a:rPr>
              <a:t>//end of main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50"/>
                </a:solidFill>
              </a:rPr>
              <a:t>      //method definition: This method draws a line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public static void</a:t>
            </a:r>
            <a:r>
              <a:rPr lang="en-US" sz="1867" dirty="0">
                <a:solidFill>
                  <a:srgbClr val="FF0000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(char </a:t>
            </a:r>
            <a:r>
              <a:rPr lang="en-US" sz="1867" dirty="0" err="1">
                <a:solidFill>
                  <a:srgbClr val="0000FF"/>
                </a:solidFill>
              </a:rPr>
              <a:t>ch</a:t>
            </a:r>
            <a:r>
              <a:rPr lang="en-US" sz="1867" dirty="0">
                <a:solidFill>
                  <a:srgbClr val="0000FF"/>
                </a:solidFill>
              </a:rPr>
              <a:t> , integer length</a:t>
            </a:r>
            <a:r>
              <a:rPr lang="en-US" sz="1867" dirty="0">
                <a:solidFill>
                  <a:srgbClr val="00B0F0"/>
                </a:solidFill>
              </a:rPr>
              <a:t> </a:t>
            </a:r>
            <a:r>
              <a:rPr lang="en-US" sz="1867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</a:t>
            </a:r>
            <a:r>
              <a:rPr lang="en-US" sz="1867" b="1" dirty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B0F0"/>
                </a:solidFill>
              </a:rPr>
              <a:t>int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>
                <a:solidFill>
                  <a:srgbClr val="00B0F0"/>
                </a:solidFill>
              </a:rPr>
              <a:t>for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=0;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 &lt; length;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++)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 err="1">
                <a:solidFill>
                  <a:srgbClr val="FF33CC"/>
                </a:solidFill>
              </a:rPr>
              <a:t>ch</a:t>
            </a:r>
            <a:r>
              <a:rPr lang="en-US" sz="1867" dirty="0">
                <a:solidFill>
                  <a:srgbClr val="0000FF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System.out.println</a:t>
            </a:r>
            <a:r>
              <a:rPr lang="en-US" sz="1867" dirty="0">
                <a:solidFill>
                  <a:srgbClr val="0000FF"/>
                </a:solidFill>
              </a:rPr>
              <a:t>();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</a:t>
            </a:r>
            <a:r>
              <a:rPr lang="en-US" sz="1867" b="1" dirty="0">
                <a:solidFill>
                  <a:srgbClr val="0000FF"/>
                </a:solidFill>
              </a:rPr>
              <a:t>}</a:t>
            </a:r>
            <a:r>
              <a:rPr lang="en-US" sz="1867" b="1" dirty="0">
                <a:solidFill>
                  <a:srgbClr val="FF0000"/>
                </a:solidFill>
              </a:rPr>
              <a:t> </a:t>
            </a:r>
            <a:r>
              <a:rPr lang="en-US" sz="1867" dirty="0">
                <a:solidFill>
                  <a:srgbClr val="00B050"/>
                </a:solidFill>
              </a:rPr>
              <a:t>//end of </a:t>
            </a:r>
            <a:r>
              <a:rPr lang="en-US" sz="1867" dirty="0" err="1">
                <a:solidFill>
                  <a:srgbClr val="00B050"/>
                </a:solidFill>
              </a:rPr>
              <a:t>drawLine</a:t>
            </a:r>
            <a:endParaRPr lang="en-US" sz="1867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67" dirty="0"/>
              <a:t>  } </a:t>
            </a:r>
            <a:r>
              <a:rPr lang="en-US" sz="1867" dirty="0">
                <a:solidFill>
                  <a:srgbClr val="00B050"/>
                </a:solidFill>
              </a:rPr>
              <a:t>//end of class</a:t>
            </a:r>
            <a:endParaRPr lang="en-US" sz="1867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7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77800"/>
            <a:ext cx="1168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882" indent="-342882" defTabSz="914354" eaLnBrk="0" hangingPunct="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For Example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000" dirty="0">
                <a:solidFill>
                  <a:srgbClr val="1B08A8"/>
                </a:solidFill>
              </a:rPr>
              <a:t>write a program that ask the user to Enter 3 integer numbers and print out their sum and Average.</a:t>
            </a:r>
            <a:endParaRPr lang="ar-SA" sz="2000" dirty="0">
              <a:solidFill>
                <a:srgbClr val="1B08A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033768"/>
            <a:ext cx="10769600" cy="565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 ()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n1 , n2 , n3 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("Please Enter 3 integer numbers “ );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n1=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input.nextInt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n2=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input.nextInt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n3=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input.nextInt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(" The sum of the 3 number is “ ||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sum (n1, n2,n3) )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(" The average of the 3 number is " || </a:t>
            </a: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average (n1, n2,n3) )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pt-B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 static int sum (int num1 , int num2, int num3)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ar-S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return num1+num2+num3;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endParaRPr lang="ar-SA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Public static double average (</a:t>
            </a:r>
            <a:r>
              <a:rPr lang="en-US" sz="16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num1, </a:t>
            </a:r>
            <a:r>
              <a:rPr lang="en-US" sz="16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num2, </a:t>
            </a:r>
            <a:r>
              <a:rPr lang="en-US" sz="16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num3 )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pt-BR" sz="1600" b="1" dirty="0">
                <a:latin typeface="Times New Roman" pitchFamily="18" charset="0"/>
                <a:cs typeface="Times New Roman" pitchFamily="18" charset="0"/>
              </a:rPr>
              <a:t>return sum (num1 , num2 , num3)/3 ;</a:t>
            </a:r>
            <a:endParaRPr lang="ar-SA" sz="1600" b="1" dirty="0"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1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35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a variable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52403" y="792388"/>
            <a:ext cx="11633196" cy="2620963"/>
          </a:xfrm>
        </p:spPr>
        <p:txBody>
          <a:bodyPr rtlCol="0">
            <a:noAutofit/>
          </a:bodyPr>
          <a:lstStyle/>
          <a:p>
            <a:pPr>
              <a:buNone/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scope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is the context within a program in which a variable is valid and can be used.</a:t>
            </a:r>
            <a:endParaRPr lang="en-US" sz="1800" b="1" i="1" u="sng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US" sz="1800" b="1" i="1" u="sng" dirty="0">
                <a:solidFill>
                  <a:srgbClr val="002060"/>
                </a:solidFill>
              </a:rPr>
              <a:t>Local variable</a:t>
            </a:r>
            <a:r>
              <a:rPr lang="en-US" sz="1800" dirty="0"/>
              <a:t>: declared within a function (or block) </a:t>
            </a:r>
          </a:p>
          <a:p>
            <a:pPr lvl="1">
              <a:defRPr/>
            </a:pPr>
            <a:r>
              <a:rPr lang="en-US" sz="1800" dirty="0"/>
              <a:t>can be accessible only within the function or from declaration to the end of the block.</a:t>
            </a:r>
          </a:p>
          <a:p>
            <a:pPr lvl="1">
              <a:defRPr/>
            </a:pPr>
            <a:r>
              <a:rPr lang="en-US" sz="1800" dirty="0"/>
              <a:t>Within nested blocks if no variable with same name exists.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3339" y="2637400"/>
            <a:ext cx="2696077" cy="40072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 (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x 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285737" indent="-285737" eaLnBrk="0" hangingPunct="0">
              <a:spcBef>
                <a:spcPct val="20000"/>
              </a:spcBef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877" y="2671945"/>
            <a:ext cx="2953017" cy="40072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sum (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,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result 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37" indent="-285737" eaLnBrk="0" hangingPunct="0">
              <a:spcBef>
                <a:spcPct val="20000"/>
              </a:spcBef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result = x + y;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return result;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2099724" y="3495628"/>
            <a:ext cx="457200" cy="6976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6774" y="3629509"/>
            <a:ext cx="114328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1" dirty="0">
                <a:ln w="11430"/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2975020" y="4307332"/>
            <a:ext cx="690073" cy="2049017"/>
          </a:xfrm>
          <a:prstGeom prst="rightBracket">
            <a:avLst>
              <a:gd name="adj" fmla="val 6775"/>
            </a:avLst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1" name="Down Arrow 10"/>
          <p:cNvSpPr/>
          <p:nvPr/>
        </p:nvSpPr>
        <p:spPr>
          <a:xfrm rot="16200000">
            <a:off x="6619220" y="3878255"/>
            <a:ext cx="457200" cy="6976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89104" y="3998492"/>
            <a:ext cx="137511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1" dirty="0">
                <a:ln w="11430"/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</a:p>
        </p:txBody>
      </p:sp>
      <p:sp>
        <p:nvSpPr>
          <p:cNvPr id="13" name="Right Bracket 12"/>
          <p:cNvSpPr/>
          <p:nvPr/>
        </p:nvSpPr>
        <p:spPr>
          <a:xfrm>
            <a:off x="7196658" y="4546242"/>
            <a:ext cx="765529" cy="1352282"/>
          </a:xfrm>
          <a:prstGeom prst="rightBracket">
            <a:avLst>
              <a:gd name="adj" fmla="val 6775"/>
            </a:avLst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0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1" y="35932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 of a variable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14301" y="828645"/>
            <a:ext cx="11887200" cy="1005372"/>
          </a:xfrm>
        </p:spPr>
        <p:txBody>
          <a:bodyPr rtlCol="0">
            <a:noAutofit/>
          </a:bodyPr>
          <a:lstStyle/>
          <a:p>
            <a:pPr lvl="1">
              <a:buNone/>
              <a:defRPr/>
            </a:pPr>
            <a:r>
              <a:rPr lang="en-US" sz="1867" b="1" i="1" u="sng" dirty="0">
                <a:solidFill>
                  <a:srgbClr val="002060"/>
                </a:solidFill>
              </a:rPr>
              <a:t>Global variable</a:t>
            </a:r>
            <a:r>
              <a:rPr lang="en-US" sz="1867" dirty="0"/>
              <a:t>: declared outside of every function definition. </a:t>
            </a:r>
          </a:p>
          <a:p>
            <a:pPr lvl="1">
              <a:defRPr/>
            </a:pPr>
            <a:r>
              <a:rPr lang="en-US" sz="1867" dirty="0"/>
              <a:t>Can be accessed from any function that has no local variables with the same name. In case the function has a local variable with the same name as the global variable , </a:t>
            </a:r>
          </a:p>
          <a:p>
            <a:pPr lvl="1">
              <a:buNone/>
              <a:defRPr/>
            </a:pPr>
            <a:r>
              <a:rPr lang="en-US" sz="1867" dirty="0"/>
              <a:t>    </a:t>
            </a:r>
            <a:endParaRPr lang="en-US" sz="1867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1867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defRPr/>
            </a:pPr>
            <a:endParaRPr lang="en-US" sz="1867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1867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1867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867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699" y="1870555"/>
            <a:ext cx="4724400" cy="417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z 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 (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sum (</a:t>
            </a: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, </a:t>
            </a: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y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endParaRPr lang="en-US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endParaRPr lang="en-US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6"/>
          <p:cNvSpPr/>
          <p:nvPr/>
        </p:nvSpPr>
        <p:spPr>
          <a:xfrm rot="16200000">
            <a:off x="3252853" y="1299552"/>
            <a:ext cx="457200" cy="16764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06509" y="1940896"/>
            <a:ext cx="172683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Global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5055888" y="2446775"/>
            <a:ext cx="990600" cy="3625956"/>
          </a:xfrm>
          <a:prstGeom prst="rightBracket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0" name="Down Arrow 9"/>
          <p:cNvSpPr/>
          <p:nvPr/>
        </p:nvSpPr>
        <p:spPr>
          <a:xfrm rot="5400000">
            <a:off x="4065289" y="1773923"/>
            <a:ext cx="342900" cy="361950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1" name="Down Arrow 10"/>
          <p:cNvSpPr/>
          <p:nvPr/>
        </p:nvSpPr>
        <p:spPr>
          <a:xfrm rot="5400000">
            <a:off x="4049091" y="3670637"/>
            <a:ext cx="342900" cy="3587107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41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4003" y="764747"/>
            <a:ext cx="7391400" cy="4516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Static </a:t>
            </a: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100 ;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main ( )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10;</a:t>
            </a:r>
          </a:p>
          <a:p>
            <a:pPr marL="285737" indent="-285737" eaLnBrk="0" hangingPunct="0">
              <a:spcBef>
                <a:spcPct val="20000"/>
              </a:spcBef>
            </a:pPr>
            <a:endParaRPr lang="fr-FR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13" lvl="2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endParaRPr lang="ar-SA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091" lvl="3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z , 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200091" lvl="3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z=100;</a:t>
            </a:r>
          </a:p>
          <a:p>
            <a:pPr marL="1200091" lvl="3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y=100;</a:t>
            </a:r>
          </a:p>
          <a:p>
            <a:pPr marL="1200091" lvl="3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x= 250;</a:t>
            </a:r>
          </a:p>
          <a:p>
            <a:pPr marL="1200091" lvl="3" indent="-285737" eaLnBrk="0" hangingPunct="0">
              <a:spcBef>
                <a:spcPct val="20000"/>
              </a:spcBef>
            </a:pPr>
            <a:r>
              <a:rPr lang="en-US" sz="1867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System.out.println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(" inner block " &lt;&lt;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742913" lvl="2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285737" indent="-285737" eaLnBrk="0" hangingPunct="0">
              <a:spcBef>
                <a:spcPct val="20000"/>
              </a:spcBef>
            </a:pPr>
            <a:r>
              <a:rPr lang="en-US" sz="1867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ar-SA" sz="1867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28800" y="152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354">
              <a:defRPr/>
            </a:pPr>
            <a:r>
              <a:rPr lang="en-US" sz="3200" b="1" dirty="0">
                <a:solidFill>
                  <a:srgbClr val="336699"/>
                </a:solidFill>
                <a:latin typeface="+mj-lt"/>
                <a:ea typeface="+mj-ea"/>
                <a:cs typeface="+mj-cs"/>
              </a:rPr>
              <a:t>Scope of a variable</a:t>
            </a:r>
          </a:p>
        </p:txBody>
      </p:sp>
      <p:sp>
        <p:nvSpPr>
          <p:cNvPr id="9" name="Down Arrow 8"/>
          <p:cNvSpPr/>
          <p:nvPr/>
        </p:nvSpPr>
        <p:spPr>
          <a:xfrm rot="16200000">
            <a:off x="3767292" y="197580"/>
            <a:ext cx="457200" cy="16764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8765" y="811370"/>
            <a:ext cx="172683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Global</a:t>
            </a:r>
          </a:p>
        </p:txBody>
      </p:sp>
      <p:sp>
        <p:nvSpPr>
          <p:cNvPr id="11" name="Down Arrow 10"/>
          <p:cNvSpPr/>
          <p:nvPr/>
        </p:nvSpPr>
        <p:spPr>
          <a:xfrm rot="16200000">
            <a:off x="3722897" y="1159652"/>
            <a:ext cx="457200" cy="1676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23844" y="1769251"/>
            <a:ext cx="172683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1" dirty="0">
                <a:ln w="11430"/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</a:p>
        </p:txBody>
      </p:sp>
      <p:sp>
        <p:nvSpPr>
          <p:cNvPr id="13" name="Down Arrow 12"/>
          <p:cNvSpPr/>
          <p:nvPr/>
        </p:nvSpPr>
        <p:spPr>
          <a:xfrm rot="16200000">
            <a:off x="3641103" y="2236445"/>
            <a:ext cx="457200" cy="1676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29017" y="2813971"/>
            <a:ext cx="172683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1" dirty="0">
                <a:ln w="11430"/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45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03956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Method Overloading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111" y="190342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 Signature:</a:t>
            </a:r>
          </a:p>
          <a:p>
            <a:pPr lvl="1" algn="just">
              <a:buClr>
                <a:srgbClr val="FF0000"/>
              </a:buClr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signature of a method consists of the following:</a:t>
            </a:r>
          </a:p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 name</a:t>
            </a:r>
          </a:p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Formal parameter list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2111" y="4136607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1533" y="4443037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x,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y)</a:t>
            </a:r>
          </a:p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x,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,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z)</a:t>
            </a:r>
          </a:p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double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(double x,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y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double z)</a:t>
            </a:r>
          </a:p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x, double y)</a:t>
            </a:r>
          </a:p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y, </a:t>
            </a:r>
            <a:r>
              <a:rPr lang="en-US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x)</a:t>
            </a:r>
          </a:p>
          <a:p>
            <a:pPr lvl="1" algn="just">
              <a:lnSpc>
                <a:spcPct val="150000"/>
              </a:lnSpc>
              <a:buClr>
                <a:srgbClr val="FF0000"/>
              </a:buClr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080" lvl="1" indent="-342891" algn="just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8000" y="3419452"/>
            <a:ext cx="8640960" cy="400110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method type is not part of its signature.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651" y="913608"/>
            <a:ext cx="11688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 Overloading:</a:t>
            </a:r>
          </a:p>
          <a:p>
            <a:pPr lvl="1" algn="just">
              <a:buClr>
                <a:srgbClr val="FF0000"/>
              </a:buClr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Defining several methods within a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the same name. As long as </a:t>
            </a:r>
            <a:r>
              <a:rPr lang="en-US" sz="20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Method has 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different signature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78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6120" y="372596"/>
            <a:ext cx="1054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methods are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incorrectly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overloaded; the compiler generates an error: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0707" y="187596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void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y)</a:t>
            </a:r>
          </a:p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6120" y="356882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void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y)</a:t>
            </a:r>
          </a:p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num1,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num2)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6120" y="974873"/>
            <a:ext cx="1135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(1):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methods are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incorrectly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overloaded because they have the same method name and same formal parameter lists: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6120" y="2760515"/>
            <a:ext cx="1135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(2):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Changing the names of the formal parameters, does not allow overloading of the previous counter-example: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6120" y="500898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static void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y)</a:t>
            </a:r>
          </a:p>
          <a:p>
            <a:pPr marL="800080" lvl="1" indent="-34289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0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methodABC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num1,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120" y="4360912"/>
            <a:ext cx="8714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891" indent="-342891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Counter-example (3):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the modifier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static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allow overloading of the previous example:</a:t>
            </a:r>
          </a:p>
        </p:txBody>
      </p:sp>
      <p:sp>
        <p:nvSpPr>
          <p:cNvPr id="16" name="Multiply 15"/>
          <p:cNvSpPr/>
          <p:nvPr/>
        </p:nvSpPr>
        <p:spPr>
          <a:xfrm>
            <a:off x="5554712" y="1785545"/>
            <a:ext cx="1152128" cy="88210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14352" y="3658807"/>
            <a:ext cx="3312368" cy="31997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4352" y="3988677"/>
            <a:ext cx="4392488" cy="31997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706840" y="3538622"/>
            <a:ext cx="1152128" cy="88210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34432" y="5080992"/>
            <a:ext cx="3312368" cy="31997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14352" y="5423057"/>
            <a:ext cx="4392488" cy="319971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6634832" y="4978782"/>
            <a:ext cx="1152128" cy="882105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6120" y="5988055"/>
            <a:ext cx="9121080" cy="40011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method type and modifiers are not part of the overloading rules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22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09800" y="198437"/>
            <a:ext cx="7162800" cy="639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3380E6"/>
                </a:solidFill>
                <a:latin typeface="Arial"/>
              </a:rPr>
              <a:t>Control Statements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04800" y="939800"/>
            <a:ext cx="115824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Normally, statements in a program are executed one after the other in the order in which they’re written.</a:t>
            </a: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sequential execution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There  are control statements enable you to specify that the next statement to be executed may be other than the next one in sequence.</a:t>
            </a: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transfer of control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882" indent="-342882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control statements are categorized in almost two groups:</a:t>
            </a:r>
          </a:p>
          <a:p>
            <a:pPr marL="1257238" lvl="2" indent="-342882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Selection control statements</a:t>
            </a:r>
          </a:p>
          <a:p>
            <a:pPr marL="1257238" lvl="2" indent="-342882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Repetition  control statements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88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609600" y="1397000"/>
            <a:ext cx="4572000" cy="4263579"/>
            <a:chOff x="1539240" y="1676400"/>
            <a:chExt cx="4023360" cy="3505200"/>
          </a:xfrm>
        </p:grpSpPr>
        <p:grpSp>
          <p:nvGrpSpPr>
            <p:cNvPr id="16" name="Group 15"/>
            <p:cNvGrpSpPr/>
            <p:nvPr/>
          </p:nvGrpSpPr>
          <p:grpSpPr>
            <a:xfrm>
              <a:off x="1539240" y="1676400"/>
              <a:ext cx="4023360" cy="3505200"/>
              <a:chOff x="1615440" y="1828800"/>
              <a:chExt cx="4023360" cy="35052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15440" y="1828800"/>
                <a:ext cx="4023360" cy="35052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 sz="2400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971800" y="22860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971800" y="25908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971800" y="29718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971800" y="33528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971800" y="37338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971800" y="41148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971800" y="44196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971800" y="48006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971800" y="5181600"/>
                <a:ext cx="21336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2590800" y="1981199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1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800" y="22860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2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90800" y="26670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90800" y="38100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6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90800" y="30480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4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90800" y="34290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5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0" y="41148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7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4876801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9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90800" y="4495800"/>
              <a:ext cx="228601" cy="2530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8</a:t>
              </a:r>
              <a:endParaRPr lang="ar-SA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7" name="Down Arrow 26"/>
          <p:cNvSpPr/>
          <p:nvPr/>
        </p:nvSpPr>
        <p:spPr>
          <a:xfrm>
            <a:off x="1295400" y="1549396"/>
            <a:ext cx="533400" cy="403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9" name="TextBox 28"/>
          <p:cNvSpPr txBox="1"/>
          <p:nvPr/>
        </p:nvSpPr>
        <p:spPr>
          <a:xfrm>
            <a:off x="1524000" y="802958"/>
            <a:ext cx="31496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dirty="0"/>
              <a:t>Sequential Execution</a:t>
            </a:r>
            <a:endParaRPr lang="ar-SA" sz="2400" dirty="0"/>
          </a:p>
        </p:txBody>
      </p:sp>
      <p:sp>
        <p:nvSpPr>
          <p:cNvPr id="30" name="Down Arrow 29"/>
          <p:cNvSpPr/>
          <p:nvPr/>
        </p:nvSpPr>
        <p:spPr>
          <a:xfrm>
            <a:off x="1295400" y="1549396"/>
            <a:ext cx="533400" cy="1905000"/>
          </a:xfrm>
          <a:prstGeom prst="downArrow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grpSp>
        <p:nvGrpSpPr>
          <p:cNvPr id="33" name="Group 32"/>
          <p:cNvGrpSpPr/>
          <p:nvPr/>
        </p:nvGrpSpPr>
        <p:grpSpPr>
          <a:xfrm>
            <a:off x="938151" y="3459348"/>
            <a:ext cx="914400" cy="1290451"/>
            <a:chOff x="861950" y="3510150"/>
            <a:chExt cx="914400" cy="1290450"/>
          </a:xfrm>
        </p:grpSpPr>
        <p:sp>
          <p:nvSpPr>
            <p:cNvPr id="31" name="L-Shape 30"/>
            <p:cNvSpPr/>
            <p:nvPr/>
          </p:nvSpPr>
          <p:spPr>
            <a:xfrm flipV="1">
              <a:off x="861950" y="3510150"/>
              <a:ext cx="762000" cy="985650"/>
            </a:xfrm>
            <a:prstGeom prst="corner">
              <a:avLst>
                <a:gd name="adj1" fmla="val 34416"/>
                <a:gd name="adj2" fmla="val 34416"/>
              </a:avLst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861950" y="4343400"/>
              <a:ext cx="914400" cy="4572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0" y="802958"/>
            <a:ext cx="31496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dirty="0"/>
              <a:t>Transfer  of  Control</a:t>
            </a:r>
            <a:endParaRPr lang="ar-SA" sz="2400" dirty="0"/>
          </a:p>
        </p:txBody>
      </p:sp>
      <p:sp>
        <p:nvSpPr>
          <p:cNvPr id="35" name="Circular Arrow 34"/>
          <p:cNvSpPr/>
          <p:nvPr/>
        </p:nvSpPr>
        <p:spPr>
          <a:xfrm rot="5400000" flipV="1">
            <a:off x="628651" y="3435347"/>
            <a:ext cx="1828800" cy="1562100"/>
          </a:xfrm>
          <a:prstGeom prst="circularArrow">
            <a:avLst>
              <a:gd name="adj1" fmla="val 12500"/>
              <a:gd name="adj2" fmla="val 1359148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>
              <a:solidFill>
                <a:schemeClr val="tx1"/>
              </a:solidFill>
            </a:endParaRPr>
          </a:p>
        </p:txBody>
      </p:sp>
      <p:sp>
        <p:nvSpPr>
          <p:cNvPr id="37" name="Curved Left Arrow 36"/>
          <p:cNvSpPr/>
          <p:nvPr/>
        </p:nvSpPr>
        <p:spPr>
          <a:xfrm flipV="1">
            <a:off x="1524000" y="3254496"/>
            <a:ext cx="990600" cy="17526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2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0" grpId="0" animBg="1"/>
      <p:bldP spid="34" grpId="0" animBg="1"/>
      <p:bldP spid="35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467600" cy="762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- Methods</a:t>
            </a:r>
            <a:endParaRPr lang="ar-S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92200"/>
            <a:ext cx="11684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Most computer programs that solve real-world problems include hundreds and even thousands of lines. 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Experience has shown that the best way to develop and maintain a large program is to construct it from smaller pieces or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modules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each of which is more manageable than the original program.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 Function : </a:t>
            </a:r>
            <a:r>
              <a:rPr lang="en-US" dirty="0" smtClean="0">
                <a:solidFill>
                  <a:srgbClr val="1B08A8"/>
                </a:solidFill>
              </a:rPr>
              <a:t>is a self-contained block of statements that perform a specific task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Using a </a:t>
            </a:r>
            <a:r>
              <a:rPr lang="en-US" b="1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>
                <a:solidFill>
                  <a:schemeClr val="tx1"/>
                </a:solidFill>
              </a:rPr>
              <a:t> is something like hiring a person to do a </a:t>
            </a:r>
            <a:r>
              <a:rPr lang="en-US" dirty="0" smtClean="0">
                <a:solidFill>
                  <a:srgbClr val="FF0000"/>
                </a:solidFill>
              </a:rPr>
              <a:t>specific job </a:t>
            </a:r>
            <a:r>
              <a:rPr lang="en-US" dirty="0" smtClean="0">
                <a:solidFill>
                  <a:schemeClr val="tx1"/>
                </a:solidFill>
              </a:rPr>
              <a:t>for you.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3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200" y="919163"/>
            <a:ext cx="11582400" cy="2057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Selection statements are used to choose among alternative courses of action.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For example, suppose the passing mark on an exam is 60. The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statement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If student’s marks is greater than or equal to 60  Then </a:t>
            </a:r>
            <a:b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Print “Passed”</a:t>
            </a:r>
            <a:endParaRPr lang="ar-SA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060" y="165101"/>
            <a:ext cx="9623200" cy="639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Selection Statements :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If Statement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5" y="3205162"/>
            <a:ext cx="5156196" cy="348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41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863601"/>
            <a:ext cx="388620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if (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Expression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)   </a:t>
            </a:r>
            <a:br>
              <a:rPr lang="en-US" sz="2000" b="1" dirty="0">
                <a:latin typeface="Courier New" pitchFamily="49" charset="0"/>
                <a:cs typeface="Times New Roman" pitchFamily="18" charset="0"/>
              </a:rPr>
            </a:b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action statement ;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2271458"/>
            <a:ext cx="388620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if ( Expression)   </a:t>
            </a:r>
            <a:br>
              <a:rPr lang="en-US" sz="2000" b="1" dirty="0">
                <a:latin typeface="Courier New" pitchFamily="49" charset="0"/>
                <a:cs typeface="Times New Roman" pitchFamily="18" charset="0"/>
              </a:rPr>
            </a:b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{       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action statement 1 ; 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action statement 2 ; 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.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.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  action statement n ; </a:t>
            </a:r>
          </a:p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285" y="169942"/>
            <a:ext cx="6553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/>
              <a:t>In Java, The syntax for the If  statement</a:t>
            </a:r>
            <a:endParaRPr lang="ar-SA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5207002"/>
            <a:ext cx="50800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if ( grade &gt;= 60 ) </a:t>
            </a:r>
            <a:br>
              <a:rPr lang="en-US" sz="2000" b="1" dirty="0">
                <a:latin typeface="Courier New" pitchFamily="49" charset="0"/>
                <a:cs typeface="Times New Roman" pitchFamily="18" charset="0"/>
              </a:rPr>
            </a:b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(“Passed”);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43400" y="870527"/>
            <a:ext cx="744220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The </a:t>
            </a:r>
            <a:r>
              <a:rPr lang="en-US" sz="2400" u="sng" dirty="0">
                <a:solidFill>
                  <a:srgbClr val="FF0000"/>
                </a:solidFill>
              </a:rPr>
              <a:t>E</a:t>
            </a:r>
            <a:r>
              <a:rPr lang="en-US" sz="2000" b="1" u="sng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xpression</a:t>
            </a:r>
            <a:r>
              <a:rPr lang="en-US" sz="2400" dirty="0"/>
              <a:t> can be any valid expression including a relational expression and even arithmetic expression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In case of using arithmetic expressions , a </a:t>
            </a:r>
            <a:r>
              <a:rPr lang="en-US" sz="2400" u="sng" dirty="0">
                <a:solidFill>
                  <a:srgbClr val="FF0000"/>
                </a:solidFill>
              </a:rPr>
              <a:t>non-zero</a:t>
            </a:r>
            <a:r>
              <a:rPr lang="en-US" sz="2400" dirty="0"/>
              <a:t> value is considered to be </a:t>
            </a:r>
            <a:r>
              <a:rPr lang="en-US" sz="2400" u="sng" dirty="0">
                <a:solidFill>
                  <a:srgbClr val="FF0000"/>
                </a:solidFill>
              </a:rPr>
              <a:t>true</a:t>
            </a:r>
            <a:r>
              <a:rPr lang="en-US" sz="2400" dirty="0"/>
              <a:t>, whereas a </a:t>
            </a:r>
            <a:r>
              <a:rPr lang="en-US" sz="2400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 is considered to be </a:t>
            </a:r>
            <a:r>
              <a:rPr lang="en-US" sz="2400" u="sng" dirty="0">
                <a:solidFill>
                  <a:srgbClr val="FF0000"/>
                </a:solidFill>
              </a:rPr>
              <a:t>false</a:t>
            </a:r>
            <a:endParaRPr lang="ar-SA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5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292" y="0"/>
            <a:ext cx="9630508" cy="762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1B0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Expression and Relational Operators</a:t>
            </a:r>
            <a:endParaRPr lang="ar-SA" sz="3600" b="1" dirty="0">
              <a:solidFill>
                <a:srgbClr val="1B08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304800" y="3225801"/>
          <a:ext cx="3657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552"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Operator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Means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63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==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Equal</a:t>
                      </a:r>
                      <a:r>
                        <a:rPr lang="en-US" sz="1600" b="0" u="none" baseline="0" dirty="0" smtClean="0"/>
                        <a:t> To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63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!=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Not Equal To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63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&lt;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Less Than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760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&lt;=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Less Than or Equal To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163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&gt;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Greater Than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636"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&gt;=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Greater Than or Equal To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3200" y="893763"/>
            <a:ext cx="11887200" cy="202723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1800" b="1" dirty="0"/>
              <a:t>Relational expression is an expression which compares 2 operands and returns a TRUE or FALSE answer.</a:t>
            </a:r>
          </a:p>
          <a:p>
            <a:pPr>
              <a:buNone/>
              <a:defRPr/>
            </a:pPr>
            <a:r>
              <a:rPr lang="en-US" sz="1800" b="1" dirty="0"/>
              <a:t>	</a:t>
            </a:r>
          </a:p>
          <a:p>
            <a:pPr>
              <a:buNone/>
              <a:defRPr/>
            </a:pPr>
            <a:r>
              <a:rPr lang="en-US" sz="1800" b="1" dirty="0"/>
              <a:t>		</a:t>
            </a:r>
            <a:r>
              <a:rPr lang="en-US" sz="1800" b="1" dirty="0">
                <a:solidFill>
                  <a:srgbClr val="FF0000"/>
                </a:solidFill>
              </a:rPr>
              <a:t>Example :</a:t>
            </a:r>
            <a:r>
              <a:rPr lang="en-US" sz="1800" b="1" dirty="0"/>
              <a:t>   </a:t>
            </a:r>
            <a:r>
              <a:rPr lang="en-US" sz="1800" b="1" dirty="0">
                <a:solidFill>
                  <a:srgbClr val="1B08A8"/>
                </a:solidFill>
              </a:rPr>
              <a:t>a &gt;= b   ,       a  ==  c    ,    a &gt;= 99  ,     ‘A’ &gt;  ‘a’    </a:t>
            </a:r>
            <a:r>
              <a:rPr lang="en-US" sz="1800" b="1" dirty="0"/>
              <a:t> </a:t>
            </a:r>
          </a:p>
          <a:p>
            <a:pPr>
              <a:defRPr/>
            </a:pPr>
            <a:endParaRPr lang="en-US" sz="1800" b="1" dirty="0"/>
          </a:p>
          <a:p>
            <a:pPr>
              <a:defRPr/>
            </a:pPr>
            <a:r>
              <a:rPr lang="en-US" sz="1800" b="1" dirty="0"/>
              <a:t>Relational expressions are used to test the conditions in selection, and looping statements.</a:t>
            </a:r>
          </a:p>
          <a:p>
            <a:pPr>
              <a:defRPr/>
            </a:pPr>
            <a:endParaRPr lang="en-US" sz="1800" b="1" u="sng" dirty="0"/>
          </a:p>
          <a:p>
            <a:pPr>
              <a:defRPr/>
            </a:pPr>
            <a:endParaRPr lang="en-US" sz="18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9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1825625"/>
            <a:ext cx="11769969" cy="435133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write a program that accept an integer  from the user and in case    </a:t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this integer is even  print out  the following message </a:t>
            </a:r>
          </a:p>
          <a:p>
            <a:pPr lvl="2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“This number is even “ .</a:t>
            </a:r>
          </a:p>
          <a:p>
            <a:pPr lvl="2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Selection Statements :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If Statement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54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04800" y="900580"/>
            <a:ext cx="11582400" cy="327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882" indent="-342882" algn="just" defTabSz="914354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IF…Else selection statement allows you to specify that there is a course of  actions are to be performed when the condition is true and another course of actions will be executed when the condition is false.</a:t>
            </a:r>
          </a:p>
          <a:p>
            <a:pPr marL="342882" indent="-342882" algn="just" defTabSz="914354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882" indent="-342882" algn="just" defTabSz="914354" eaLnBrk="0" hangingPunct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example, the </a:t>
            </a:r>
            <a:r>
              <a:rPr lang="en-US" sz="1600" dirty="0" err="1">
                <a:solidFill>
                  <a:srgbClr val="000000"/>
                </a:solidFill>
                <a:latin typeface="Times New Roman" pitchFamily="18" charset="0"/>
              </a:rPr>
              <a:t>pseudocode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statement</a:t>
            </a:r>
          </a:p>
          <a:p>
            <a:pPr marL="742913" lvl="1" indent="-285737" defTabSz="914354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 student’s mark is greater than or equal to 60</a:t>
            </a:r>
            <a:b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Print “Passed”</a:t>
            </a:r>
            <a:b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Print “Failed”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8632" y="106761"/>
            <a:ext cx="10738447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Selection Statements :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If .. Else Statement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82" y="3946102"/>
            <a:ext cx="5572271" cy="291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01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685800"/>
            <a:ext cx="4038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if ( Expression)   </a:t>
            </a:r>
            <a:br>
              <a:rPr lang="en-US" sz="1600" b="1" dirty="0">
                <a:latin typeface="Courier New" pitchFamily="49" charset="0"/>
                <a:cs typeface="Times New Roman" pitchFamily="18" charset="0"/>
              </a:rPr>
            </a:b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action statement ;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Else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action statement ;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7202"/>
            <a:ext cx="4096675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if ( Expression)   </a:t>
            </a:r>
            <a:br>
              <a:rPr lang="en-US" sz="1600" b="1" dirty="0">
                <a:latin typeface="Courier New" pitchFamily="49" charset="0"/>
                <a:cs typeface="Times New Roman" pitchFamily="18" charset="0"/>
              </a:rPr>
            </a:b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{      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action statements 1 ;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.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action statement n ;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Else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action statements 1 ;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.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action statement n ;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79697"/>
            <a:ext cx="8280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/>
              <a:t>In Java, The syntax for the If…Else  statement</a:t>
            </a:r>
            <a:endParaRPr lang="ar-SA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04800" y="5654427"/>
            <a:ext cx="409667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if ( grade &gt;= 60 ) </a:t>
            </a:r>
            <a:br>
              <a:rPr lang="en-US" sz="1600" b="1" dirty="0">
                <a:latin typeface="Courier New" pitchFamily="49" charset="0"/>
                <a:cs typeface="Times New Roman" pitchFamily="18" charset="0"/>
              </a:rPr>
            </a:b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("Passed“);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Else </a:t>
            </a:r>
          </a:p>
          <a:p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Times New Roman" pitchFamily="18" charset="0"/>
              </a:rPr>
              <a:t>(“Failed“);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5200" y="755915"/>
            <a:ext cx="4976421" cy="336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87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1219204"/>
            <a:ext cx="1117854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program that accept an integer  from the user and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print out whether it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number.</a:t>
            </a:r>
            <a:endParaRPr lang="ar-SA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107186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Selection Statements :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If – else Statement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56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3380E6"/>
                </a:solidFill>
                <a:latin typeface="Arial"/>
              </a:rPr>
              <a:t>Nested</a:t>
            </a:r>
            <a:r>
              <a:rPr lang="en-US" dirty="0" smtClean="0"/>
              <a:t> 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If</a:t>
            </a:r>
            <a:endParaRPr lang="ar-SA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3199" y="739776"/>
            <a:ext cx="11777785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Nested If :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means to write an if statement within another if statement.</a:t>
            </a:r>
          </a:p>
          <a:p>
            <a:pPr>
              <a:buNone/>
            </a:pPr>
            <a:endParaRPr lang="en-US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program that accept an integer number from the user , in case the number is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check and print out whether it is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Odd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number.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400" y="2413001"/>
            <a:ext cx="7518400" cy="4031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33" dirty="0" err="1">
                <a:cs typeface="+mj-cs"/>
              </a:rPr>
              <a:t>int</a:t>
            </a:r>
            <a:r>
              <a:rPr lang="en-US" sz="2133" dirty="0">
                <a:cs typeface="+mj-cs"/>
              </a:rPr>
              <a:t> main()</a:t>
            </a:r>
          </a:p>
          <a:p>
            <a:r>
              <a:rPr lang="en-US" sz="2133" dirty="0">
                <a:cs typeface="+mj-cs"/>
              </a:rPr>
              <a:t>{</a:t>
            </a:r>
            <a:endParaRPr lang="ar-SA" sz="2133" dirty="0">
              <a:cs typeface="+mj-cs"/>
            </a:endParaRPr>
          </a:p>
          <a:p>
            <a:r>
              <a:rPr lang="en-US" sz="2133" dirty="0" err="1">
                <a:cs typeface="+mj-cs"/>
              </a:rPr>
              <a:t>int</a:t>
            </a:r>
            <a:r>
              <a:rPr lang="en-US" sz="2133" dirty="0">
                <a:cs typeface="+mj-cs"/>
              </a:rPr>
              <a:t> number;</a:t>
            </a:r>
          </a:p>
          <a:p>
            <a:r>
              <a:rPr lang="en-US" sz="2133" dirty="0" err="1">
                <a:cs typeface="+mj-cs"/>
              </a:rPr>
              <a:t>System.out.println</a:t>
            </a:r>
            <a:r>
              <a:rPr lang="en-US" sz="2133" dirty="0">
                <a:cs typeface="+mj-cs"/>
              </a:rPr>
              <a:t>("Please Enter any number “) ;</a:t>
            </a:r>
          </a:p>
          <a:p>
            <a:r>
              <a:rPr lang="en-US" sz="2133" dirty="0">
                <a:cs typeface="+mj-cs"/>
              </a:rPr>
              <a:t>Number = </a:t>
            </a:r>
            <a:r>
              <a:rPr lang="en-US" sz="2133" dirty="0" err="1">
                <a:cs typeface="+mj-cs"/>
              </a:rPr>
              <a:t>input.nextInt</a:t>
            </a:r>
            <a:r>
              <a:rPr lang="en-US" sz="2133" dirty="0">
                <a:cs typeface="+mj-cs"/>
              </a:rPr>
              <a:t>();</a:t>
            </a:r>
          </a:p>
          <a:p>
            <a:endParaRPr lang="ar-SA" sz="2133" dirty="0">
              <a:cs typeface="+mj-cs"/>
            </a:endParaRPr>
          </a:p>
          <a:p>
            <a:r>
              <a:rPr lang="en-US" sz="2133" dirty="0">
                <a:cs typeface="+mj-cs"/>
              </a:rPr>
              <a:t>if ( number &gt;=0)</a:t>
            </a:r>
          </a:p>
          <a:p>
            <a:pPr lvl="1"/>
            <a:r>
              <a:rPr lang="en-US" sz="2133" dirty="0">
                <a:cs typeface="+mj-cs"/>
              </a:rPr>
              <a:t>if (number % 2 == 0)</a:t>
            </a:r>
          </a:p>
          <a:p>
            <a:pPr lvl="1"/>
            <a:r>
              <a:rPr lang="en-US" sz="2133" dirty="0">
                <a:cs typeface="+mj-cs"/>
              </a:rPr>
              <a:t>	</a:t>
            </a:r>
            <a:r>
              <a:rPr lang="en-US" sz="2133" dirty="0" err="1"/>
              <a:t>System.out.println</a:t>
            </a:r>
            <a:r>
              <a:rPr lang="en-US" sz="2133" dirty="0"/>
              <a:t>(</a:t>
            </a:r>
            <a:r>
              <a:rPr lang="en-US" sz="2133" dirty="0">
                <a:cs typeface="+mj-cs"/>
              </a:rPr>
              <a:t>" This is an Even number “);</a:t>
            </a:r>
          </a:p>
          <a:p>
            <a:pPr lvl="1"/>
            <a:r>
              <a:rPr lang="en-US" sz="2133" dirty="0">
                <a:cs typeface="+mj-cs"/>
              </a:rPr>
              <a:t>else </a:t>
            </a:r>
          </a:p>
          <a:p>
            <a:pPr lvl="1"/>
            <a:r>
              <a:rPr lang="en-US" sz="2133" dirty="0">
                <a:cs typeface="+mj-cs"/>
              </a:rPr>
              <a:t>	</a:t>
            </a:r>
            <a:r>
              <a:rPr lang="en-US" sz="2133" dirty="0" err="1"/>
              <a:t>System.out.println</a:t>
            </a:r>
            <a:r>
              <a:rPr lang="en-US" sz="2133" dirty="0"/>
              <a:t>(</a:t>
            </a:r>
            <a:r>
              <a:rPr lang="en-US" sz="2133" dirty="0">
                <a:cs typeface="+mj-cs"/>
              </a:rPr>
              <a:t>"This is an Odd number“);</a:t>
            </a:r>
          </a:p>
          <a:p>
            <a:r>
              <a:rPr lang="en-US" sz="2133" dirty="0">
                <a:cs typeface="+mj-cs"/>
              </a:rPr>
              <a:t>}</a:t>
            </a:r>
            <a:endParaRPr lang="ar-SA" sz="2133" dirty="0">
              <a:cs typeface="+mj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67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3380E6"/>
                </a:solidFill>
                <a:latin typeface="Arial"/>
              </a:rPr>
              <a:t>IF – Else IF statement </a:t>
            </a:r>
            <a:endParaRPr lang="ar-SA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0" y="671515"/>
            <a:ext cx="11988800" cy="590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882" indent="-342882" defTabSz="914354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42882" indent="-342882" defTabSz="914354" eaLnBrk="0" hangingPunct="0">
              <a:lnSpc>
                <a:spcPct val="17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533" dirty="0">
                <a:solidFill>
                  <a:srgbClr val="000000"/>
                </a:solidFill>
                <a:latin typeface="Times New Roman" pitchFamily="18" charset="0"/>
              </a:rPr>
              <a:t>For example,  write a program that ask the user to Enter 2 numbers and print out whether they are equal or there is one which is greater than the other.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/>
            <a:r>
              <a:rPr lang="en-US" sz="2400" dirty="0"/>
              <a:t>main()</a:t>
            </a:r>
          </a:p>
          <a:p>
            <a:pPr lvl="1"/>
            <a:r>
              <a:rPr lang="en-US" sz="2400" dirty="0"/>
              <a:t>{</a:t>
            </a:r>
            <a:endParaRPr lang="ar-SA" sz="2400" dirty="0"/>
          </a:p>
          <a:p>
            <a:pPr lvl="2"/>
            <a:r>
              <a:rPr lang="en-US" sz="2400" dirty="0" err="1"/>
              <a:t>int</a:t>
            </a:r>
            <a:r>
              <a:rPr lang="en-US" sz="2400" dirty="0"/>
              <a:t> num1, num2;</a:t>
            </a:r>
          </a:p>
          <a:p>
            <a:pPr lvl="2"/>
            <a:r>
              <a:rPr lang="en-US" sz="2400" dirty="0" err="1"/>
              <a:t>System.out.println</a:t>
            </a:r>
            <a:r>
              <a:rPr lang="en-US" sz="2400" dirty="0"/>
              <a:t>("Enter Number 1 , Number2  “);</a:t>
            </a:r>
          </a:p>
          <a:p>
            <a:pPr lvl="2"/>
            <a:r>
              <a:rPr lang="en-US" sz="2400" dirty="0"/>
              <a:t>Num1= </a:t>
            </a:r>
            <a:r>
              <a:rPr lang="en-US" sz="2400" dirty="0" err="1"/>
              <a:t>input.nextInt</a:t>
            </a:r>
            <a:r>
              <a:rPr lang="en-US" sz="2400" dirty="0"/>
              <a:t>();</a:t>
            </a:r>
          </a:p>
          <a:p>
            <a:pPr lvl="2"/>
            <a:endParaRPr lang="en-US" sz="2400" dirty="0"/>
          </a:p>
          <a:p>
            <a:pPr lvl="2"/>
            <a:r>
              <a:rPr lang="en-US" sz="2400" dirty="0"/>
              <a:t>Num2= </a:t>
            </a:r>
            <a:r>
              <a:rPr lang="en-US" sz="2400" dirty="0" err="1"/>
              <a:t>input.nextInt</a:t>
            </a:r>
            <a:r>
              <a:rPr lang="en-US" sz="2400" dirty="0"/>
              <a:t>();</a:t>
            </a:r>
          </a:p>
          <a:p>
            <a:pPr lvl="2"/>
            <a:endParaRPr lang="ar-SA" sz="2400" dirty="0"/>
          </a:p>
          <a:p>
            <a:pPr lvl="2">
              <a:lnSpc>
                <a:spcPct val="150000"/>
              </a:lnSpc>
            </a:pPr>
            <a:r>
              <a:rPr lang="en-US" sz="2400" dirty="0"/>
              <a:t>if ( num1 == num2 )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	 </a:t>
            </a:r>
            <a:r>
              <a:rPr lang="en-US" sz="2400" dirty="0" err="1"/>
              <a:t>System.out.println</a:t>
            </a:r>
            <a:r>
              <a:rPr lang="en-US" sz="2400" dirty="0"/>
              <a:t> ("Both Are Equal “);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else if (num1 &gt; num2 )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 	</a:t>
            </a:r>
            <a:r>
              <a:rPr lang="en-US" sz="2400" dirty="0" err="1"/>
              <a:t>System.out.println</a:t>
            </a:r>
            <a:r>
              <a:rPr lang="en-US" sz="2400" dirty="0"/>
              <a:t>("Number 1 is greater than number 2 “);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else </a:t>
            </a:r>
          </a:p>
          <a:p>
            <a:pPr lvl="2">
              <a:lnSpc>
                <a:spcPct val="150000"/>
              </a:lnSpc>
            </a:pPr>
            <a:r>
              <a:rPr lang="en-US" sz="2400" dirty="0"/>
              <a:t>	 </a:t>
            </a:r>
            <a:r>
              <a:rPr lang="en-US" sz="2400" dirty="0" err="1"/>
              <a:t>System.out.println</a:t>
            </a:r>
            <a:r>
              <a:rPr lang="en-US" sz="2400" dirty="0"/>
              <a:t> ("Number 2 is greater than number 1 “);</a:t>
            </a:r>
          </a:p>
          <a:p>
            <a:pPr lvl="1"/>
            <a:endParaRPr lang="ar-SA" sz="2400" dirty="0"/>
          </a:p>
          <a:p>
            <a:pPr lvl="1"/>
            <a:r>
              <a:rPr lang="en-US" sz="2400" dirty="0"/>
              <a:t>}</a:t>
            </a:r>
            <a:endParaRPr lang="ar-SA" sz="2400" dirty="0"/>
          </a:p>
          <a:p>
            <a:pPr marL="742913" lvl="1" indent="-285737" defTabSz="914354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62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3380E6"/>
                </a:solidFill>
                <a:latin typeface="Arial"/>
              </a:rPr>
              <a:t>IF – Else IF </a:t>
            </a:r>
            <a:endParaRPr lang="ar-SA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03200" y="814724"/>
            <a:ext cx="9474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882" indent="-342882" defTabSz="914354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For example, the following code will print 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A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 grades greater than or equal to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90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B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grades greater than or equal to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80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C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grades greater than or equal to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70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D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grades greater than or equal to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60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, and </a:t>
            </a:r>
          </a:p>
          <a:p>
            <a:pPr marL="800060" lvl="1" indent="-342882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F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all other grades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742913" lvl="1" indent="-285737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en-US" sz="1600" b="1" dirty="0">
              <a:solidFill>
                <a:srgbClr val="0000FF"/>
              </a:solidFill>
              <a:latin typeface="Lucida Console" pitchFamily="49" charset="0"/>
            </a:endParaRPr>
          </a:p>
          <a:p>
            <a:pPr marL="742913" lvl="1" indent="-285737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90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ar-AE" sz="16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 smtClean="0"/>
              <a:t>System.out.println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"A“)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 grade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80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	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"B”)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 grade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70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	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"C”)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 grade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	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"D”)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b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 err="1"/>
              <a:t>System.out.println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"F“)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marL="742913" lvl="1" indent="-285737" defTabSz="914354" eaLnBrk="0" hangingPunct="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0" y="60328"/>
            <a:ext cx="1219200" cy="23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2879728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100" y="4343403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0700" y="2651128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100" y="4278871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Down Arrow 19"/>
          <p:cNvSpPr/>
          <p:nvPr/>
        </p:nvSpPr>
        <p:spPr>
          <a:xfrm rot="3289404">
            <a:off x="2316683" y="1264868"/>
            <a:ext cx="795544" cy="304122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2" name="Down Arrow 21"/>
          <p:cNvSpPr/>
          <p:nvPr/>
        </p:nvSpPr>
        <p:spPr>
          <a:xfrm rot="17732011">
            <a:off x="6207111" y="969697"/>
            <a:ext cx="795544" cy="355085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3" name="Down Arrow 22"/>
          <p:cNvSpPr/>
          <p:nvPr/>
        </p:nvSpPr>
        <p:spPr>
          <a:xfrm rot="1585148">
            <a:off x="3522999" y="2257494"/>
            <a:ext cx="795544" cy="217203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4" name="Down Arrow 23"/>
          <p:cNvSpPr/>
          <p:nvPr/>
        </p:nvSpPr>
        <p:spPr>
          <a:xfrm rot="19095559">
            <a:off x="4978056" y="2068185"/>
            <a:ext cx="795544" cy="24769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68300" y="4251326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4300" y="5715001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02300" y="5574269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59700" y="4022726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7800" y="4870061"/>
            <a:ext cx="1981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Function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70261" y="6238971"/>
            <a:ext cx="192563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Function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541" y="6136960"/>
            <a:ext cx="215392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Function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8400" y="4588754"/>
            <a:ext cx="1930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Function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01700" y="381001"/>
            <a:ext cx="2514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In Real Life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9351" y="1066802"/>
            <a:ext cx="3124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In Programming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260" y="-26916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1B0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more than one condition</a:t>
            </a:r>
            <a:endParaRPr lang="ar-SA" b="1" dirty="0">
              <a:solidFill>
                <a:srgbClr val="1B08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09805" y="1828800"/>
          <a:ext cx="7391401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Operator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Means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dirty="0" smtClean="0"/>
                        <a:t>Description</a:t>
                      </a:r>
                      <a:endParaRPr lang="en-US" sz="1600" b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dirty="0" smtClean="0"/>
                        <a:t>&amp;&amp;</a:t>
                      </a:r>
                      <a:endParaRPr lang="en-US" sz="2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And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The Expression Value Is true If and Only IF both Conditions are true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  <a:endParaRPr lang="en-US" sz="2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/>
                        <a:t>OR</a:t>
                      </a:r>
                      <a:endParaRPr lang="en-US" sz="16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u="none" dirty="0" smtClean="0"/>
                        <a:t>The Expression Value Is true If one Condition Is True</a:t>
                      </a:r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00203" y="1219201"/>
            <a:ext cx="9029697" cy="609600"/>
          </a:xfrm>
        </p:spPr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 combine more than one condition we use the logical operators.</a:t>
            </a:r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964" y="3647920"/>
            <a:ext cx="9754977" cy="2185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67" dirty="0">
                <a:solidFill>
                  <a:srgbClr val="FF0000"/>
                </a:solidFill>
              </a:rPr>
              <a:t>Example</a:t>
            </a:r>
            <a:r>
              <a:rPr lang="en-US" sz="1867" dirty="0"/>
              <a:t> 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check whether num1  is between 0 and 100 </a:t>
            </a:r>
          </a:p>
          <a:p>
            <a:pPr>
              <a:defRPr/>
            </a:pPr>
            <a:r>
              <a:rPr lang="en-US" sz="1867" dirty="0"/>
              <a:t>		</a:t>
            </a:r>
          </a:p>
          <a:p>
            <a:pPr>
              <a:defRPr/>
            </a:pPr>
            <a:r>
              <a:rPr lang="en-US" sz="1867" dirty="0"/>
              <a:t>	</a:t>
            </a:r>
            <a:r>
              <a:rPr lang="en-US" sz="1867" dirty="0" err="1"/>
              <a:t>i</a:t>
            </a:r>
            <a:r>
              <a:rPr lang="en-US" sz="1867" dirty="0" err="1" smtClean="0"/>
              <a:t>F</a:t>
            </a:r>
            <a:r>
              <a:rPr lang="en-US" sz="1867" dirty="0" smtClean="0"/>
              <a:t> </a:t>
            </a:r>
            <a:r>
              <a:rPr lang="en-US" sz="1867" dirty="0"/>
              <a:t>( num1 &gt;= 0 &amp;&amp; num1 &lt;=100 )</a:t>
            </a:r>
          </a:p>
          <a:p>
            <a:pPr>
              <a:defRPr/>
            </a:pPr>
            <a:r>
              <a:rPr lang="en-US" sz="1867" dirty="0"/>
              <a:t>	    </a:t>
            </a:r>
            <a:r>
              <a:rPr lang="en-US" sz="1867" dirty="0" err="1"/>
              <a:t>System.out.println</a:t>
            </a:r>
            <a:r>
              <a:rPr lang="en-US" sz="1867" dirty="0"/>
              <a:t> (“The Number Is between 1 and 100”) ;</a:t>
            </a:r>
          </a:p>
          <a:p>
            <a:pPr>
              <a:defRPr/>
            </a:pPr>
            <a:r>
              <a:rPr lang="en-US" sz="1867" dirty="0"/>
              <a:t>       </a:t>
            </a:r>
            <a:r>
              <a:rPr lang="ar-AE" sz="1867" dirty="0" smtClean="0"/>
              <a:t>       </a:t>
            </a:r>
            <a:r>
              <a:rPr lang="en-US" sz="1867" dirty="0" smtClean="0"/>
              <a:t> </a:t>
            </a:r>
            <a:r>
              <a:rPr lang="en-US" sz="1867" dirty="0"/>
              <a:t>e</a:t>
            </a:r>
            <a:r>
              <a:rPr lang="en-US" sz="1867" dirty="0" smtClean="0"/>
              <a:t>lse </a:t>
            </a:r>
            <a:endParaRPr lang="en-US" sz="1867" dirty="0"/>
          </a:p>
          <a:p>
            <a:pPr>
              <a:defRPr/>
            </a:pPr>
            <a:r>
              <a:rPr lang="en-US" sz="1867" dirty="0"/>
              <a:t>	     </a:t>
            </a:r>
            <a:r>
              <a:rPr lang="en-US" sz="1867" dirty="0" err="1"/>
              <a:t>System.out.println</a:t>
            </a:r>
            <a:r>
              <a:rPr lang="en-US" sz="1867" dirty="0"/>
              <a:t>( “ The Number Is Larger Than 100”);</a:t>
            </a:r>
          </a:p>
          <a:p>
            <a:pPr>
              <a:defRPr/>
            </a:pPr>
            <a:r>
              <a:rPr lang="en-US" sz="1867" dirty="0">
                <a:solidFill>
                  <a:srgbClr val="0070C0"/>
                </a:solidFill>
              </a:rPr>
              <a:t>		</a:t>
            </a:r>
            <a:endParaRPr lang="en-US" sz="1867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48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 noGrp="1"/>
          </p:cNvSpPr>
          <p:nvPr>
            <p:ph idx="1"/>
          </p:nvPr>
        </p:nvSpPr>
        <p:spPr bwMode="auto">
          <a:xfrm>
            <a:off x="1600200" y="9906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defTabSz="914354">
              <a:lnSpc>
                <a:spcPct val="80000"/>
              </a:lnSpc>
              <a:buNone/>
              <a:defRPr/>
            </a:pP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914354">
              <a:lnSpc>
                <a:spcPct val="80000"/>
              </a:lnSpc>
              <a:buNone/>
              <a:defRPr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Example,  print out the student grade according to the following formulas: </a:t>
            </a: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A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 marks greater than or equal 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90 </a:t>
            </a:r>
            <a:r>
              <a:rPr lang="en-US" sz="1500" dirty="0">
                <a:latin typeface="Lucida Console" pitchFamily="49" charset="0"/>
              </a:rPr>
              <a:t>and less than </a:t>
            </a:r>
            <a:r>
              <a:rPr lang="en-US" sz="1700" dirty="0">
                <a:latin typeface="Lucida Console" pitchFamily="49" charset="0"/>
              </a:rPr>
              <a:t>or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 equal 100 </a:t>
            </a:r>
            <a:r>
              <a:rPr lang="en-US" sz="1900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B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 marks greater than or equal 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80 </a:t>
            </a:r>
            <a:r>
              <a:rPr lang="en-US" sz="1500" dirty="0">
                <a:latin typeface="Lucida Console" pitchFamily="49" charset="0"/>
              </a:rPr>
              <a:t>and less than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90 , </a:t>
            </a:r>
            <a:endParaRPr lang="en-US" sz="19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C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 marks than or equal to      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70 </a:t>
            </a:r>
            <a:r>
              <a:rPr lang="en-US" sz="1500" dirty="0">
                <a:latin typeface="Lucida Console" pitchFamily="49" charset="0"/>
              </a:rPr>
              <a:t>and less than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80 </a:t>
            </a:r>
            <a:r>
              <a:rPr lang="en-US" sz="1900" b="1" dirty="0">
                <a:solidFill>
                  <a:srgbClr val="FF0000"/>
                </a:solidFill>
                <a:latin typeface="Times New Roman" pitchFamily="18" charset="0"/>
              </a:rPr>
              <a:t>,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D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exam marks than or equal to      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60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1500" dirty="0">
                <a:latin typeface="Lucida Console" pitchFamily="49" charset="0"/>
              </a:rPr>
              <a:t>and less than 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70 ,</a:t>
            </a:r>
          </a:p>
          <a:p>
            <a:pPr marL="800060" lvl="1" indent="-342882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sz="1900" dirty="0">
                <a:solidFill>
                  <a:srgbClr val="FF0000"/>
                </a:solidFill>
                <a:latin typeface="Lucida Console" pitchFamily="49" charset="0"/>
              </a:rPr>
              <a:t>F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</a:rPr>
              <a:t>for all other marks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>
              <a:lnSpc>
                <a:spcPct val="80000"/>
              </a:lnSpc>
            </a:pPr>
            <a:endParaRPr lang="en-US" sz="1600" b="1" dirty="0">
              <a:solidFill>
                <a:srgbClr val="0000FF"/>
              </a:solidFill>
              <a:latin typeface="Lucida Console" pitchFamily="49" charset="0"/>
            </a:endParaRPr>
          </a:p>
          <a:p>
            <a:pPr lvl="1"/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( marks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90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 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&amp;&amp;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marks &lt;= 100)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"A“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);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(marks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80 &amp;&amp;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marks &lt;90 )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/>
              <a:t> </a:t>
            </a:r>
            <a:r>
              <a:rPr lang="en-US" sz="1600" dirty="0" err="1"/>
              <a:t>System.out.println</a:t>
            </a:r>
            <a:r>
              <a:rPr lang="en-US" sz="1600" dirty="0"/>
              <a:t> (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"B”)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(marks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70 &amp;&amp;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marks &lt;80 )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/>
              <a:t> </a:t>
            </a:r>
            <a:r>
              <a:rPr lang="en-US" sz="1600" dirty="0" err="1"/>
              <a:t>System.out.println</a:t>
            </a:r>
            <a:r>
              <a:rPr lang="en-US" sz="1600" dirty="0"/>
              <a:t> (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"C”)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 if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(marks &gt;=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60 &amp;&amp; 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marks &lt;70 )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 err="1"/>
              <a:t>System.out.println</a:t>
            </a:r>
            <a:r>
              <a:rPr lang="en-US" sz="1600" dirty="0"/>
              <a:t> (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"D”)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>
                <a:solidFill>
                  <a:srgbClr val="0000FF"/>
                </a:solidFill>
                <a:latin typeface="Lucida Console" pitchFamily="49" charset="0"/>
              </a:rPr>
              <a:t>else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 </a:t>
            </a:r>
            <a:b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 err="1"/>
              <a:t>System.out.println</a:t>
            </a:r>
            <a:r>
              <a:rPr lang="en-US" sz="1600" dirty="0"/>
              <a:t> (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"F\n“)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 lvl="1" defTabSz="914354">
              <a:lnSpc>
                <a:spcPct val="80000"/>
              </a:lnSpc>
              <a:defRPr/>
            </a:pPr>
            <a:endParaRPr lang="en-US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B0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more than one condition</a:t>
            </a:r>
            <a:endParaRPr lang="ar-SA" b="1" dirty="0">
              <a:solidFill>
                <a:srgbClr val="1B08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77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427037"/>
            <a:ext cx="8839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/>
              <a:t> : A company insures its Employees in the following cases:</a:t>
            </a:r>
          </a:p>
          <a:p>
            <a:pPr lvl="1"/>
            <a:r>
              <a:rPr lang="en-US" dirty="0" smtClean="0"/>
              <a:t>Employee is married. </a:t>
            </a:r>
          </a:p>
          <a:p>
            <a:pPr lvl="1"/>
            <a:r>
              <a:rPr lang="en-US" dirty="0" smtClean="0"/>
              <a:t>Employee is an Single male above 30 years of age. </a:t>
            </a:r>
          </a:p>
          <a:p>
            <a:pPr lvl="1"/>
            <a:r>
              <a:rPr lang="en-US" dirty="0" smtClean="0"/>
              <a:t>Employee is an Single female above 25 years of age.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Conditions :</a:t>
            </a:r>
          </a:p>
          <a:p>
            <a:pPr marL="1371532" lvl="2" indent="-457178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Marital status = ‘M’;  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pPr marL="1371532" lvl="2" indent="-457178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Marital Status =‘S’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 smtClean="0"/>
              <a:t> Sex=‘M’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 smtClean="0"/>
              <a:t> Age &gt;30 </a:t>
            </a:r>
            <a:r>
              <a:rPr lang="en-US" b="1" dirty="0" smtClean="0">
                <a:solidFill>
                  <a:srgbClr val="FF0000"/>
                </a:solidFill>
              </a:rPr>
              <a:t>OR</a:t>
            </a:r>
          </a:p>
          <a:p>
            <a:pPr marL="1371532" lvl="2" indent="-457178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Marital Status =‘S’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 smtClean="0"/>
              <a:t> Sex=‘F’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 smtClean="0"/>
              <a:t> Age &gt;25</a:t>
            </a:r>
          </a:p>
          <a:p>
            <a:pPr lvl="1">
              <a:buNone/>
            </a:pPr>
            <a:endParaRPr lang="en-US" dirty="0" smtClean="0"/>
          </a:p>
          <a:p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79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62" y="79621"/>
            <a:ext cx="10856017" cy="602759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1B08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statements: Switch Statement.</a:t>
            </a:r>
            <a:endParaRPr lang="ar-SA" b="1" dirty="0">
              <a:solidFill>
                <a:srgbClr val="1B08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401" y="614403"/>
            <a:ext cx="11417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/>
              <a:t>The switch  </a:t>
            </a:r>
            <a:r>
              <a:rPr lang="en-US" sz="2400" dirty="0"/>
              <a:t>control statement allows us to make a decision from the number of choices </a:t>
            </a:r>
            <a:endParaRPr lang="ar-SA" sz="2400" dirty="0"/>
          </a:p>
        </p:txBody>
      </p:sp>
      <p:sp>
        <p:nvSpPr>
          <p:cNvPr id="6" name="Rectangle 5"/>
          <p:cNvSpPr/>
          <p:nvPr/>
        </p:nvSpPr>
        <p:spPr>
          <a:xfrm>
            <a:off x="204631" y="1622929"/>
            <a:ext cx="373380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Switch (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)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{</a:t>
            </a:r>
            <a:endParaRPr lang="ar-SA" sz="1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constant 1 :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statements;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constant 2 :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statements;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break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constant 3 :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statements;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break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;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default :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statements;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} </a:t>
            </a:r>
            <a:endParaRPr lang="ar-S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9977" y="1392118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could be an integer constant like 1, 2 or 3, or an expression that  evaluates to an </a:t>
            </a:r>
            <a:r>
              <a:rPr lang="en-US" sz="2400" dirty="0"/>
              <a:t>integer .</a:t>
            </a:r>
          </a:p>
          <a:p>
            <a:r>
              <a:rPr lang="en-US" sz="2400" b="1" dirty="0"/>
              <a:t>Constant</a:t>
            </a:r>
            <a:r>
              <a:rPr lang="en-US" sz="2400" dirty="0"/>
              <a:t> : is a specific value. </a:t>
            </a:r>
          </a:p>
          <a:p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5577446" y="1198205"/>
            <a:ext cx="1991754" cy="2633621"/>
          </a:xfrm>
          <a:prstGeom prst="wedgeRectCallout">
            <a:avLst>
              <a:gd name="adj1" fmla="val -234936"/>
              <a:gd name="adj2" fmla="val -24279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(10.0);</a:t>
            </a: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float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;</a:t>
            </a: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+ j * k ) </a:t>
            </a:r>
          </a:p>
          <a:p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( 23 + 45 % 4 * k ) </a:t>
            </a:r>
          </a:p>
        </p:txBody>
      </p:sp>
      <p:sp>
        <p:nvSpPr>
          <p:cNvPr id="14" name="Multiply 13"/>
          <p:cNvSpPr/>
          <p:nvPr/>
        </p:nvSpPr>
        <p:spPr>
          <a:xfrm>
            <a:off x="3193693" y="921989"/>
            <a:ext cx="1676400" cy="2057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6" name="Rectangular Callout 15"/>
          <p:cNvSpPr/>
          <p:nvPr/>
        </p:nvSpPr>
        <p:spPr>
          <a:xfrm>
            <a:off x="5286240" y="4791546"/>
            <a:ext cx="2209800" cy="1198092"/>
          </a:xfrm>
          <a:prstGeom prst="wedgeRectCallout">
            <a:avLst>
              <a:gd name="adj1" fmla="val -231011"/>
              <a:gd name="adj2" fmla="val -285031"/>
            </a:avLst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Case  &gt;= 50;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Case   a+ b;</a:t>
            </a:r>
          </a:p>
        </p:txBody>
      </p:sp>
      <p:sp>
        <p:nvSpPr>
          <p:cNvPr id="17" name="Multiply 16"/>
          <p:cNvSpPr/>
          <p:nvPr/>
        </p:nvSpPr>
        <p:spPr>
          <a:xfrm>
            <a:off x="3670658" y="2910409"/>
            <a:ext cx="1676400" cy="2057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1" name="Rectangular Callout 10"/>
          <p:cNvSpPr/>
          <p:nvPr/>
        </p:nvSpPr>
        <p:spPr>
          <a:xfrm>
            <a:off x="7826777" y="4103272"/>
            <a:ext cx="3357879" cy="2435640"/>
          </a:xfrm>
          <a:prstGeom prst="wedgeRectCallout">
            <a:avLst>
              <a:gd name="adj1" fmla="val -244377"/>
              <a:gd name="adj2" fmla="val -13794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(10);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;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);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switch ( 23 + 45 % 4 * k 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16100" y="6492875"/>
            <a:ext cx="4114800" cy="365125"/>
          </a:xfrm>
        </p:spPr>
        <p:txBody>
          <a:bodyPr/>
          <a:lstStyle/>
          <a:p>
            <a:r>
              <a:rPr lang="en-US" smtClean="0"/>
              <a:t>Lec.09: OOP With JAVA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64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4" grpId="2" animBg="1"/>
      <p:bldP spid="16" grpId="0" animBg="1"/>
      <p:bldP spid="17" grpId="0" animBg="1"/>
      <p:bldP spid="17" grpId="1" animBg="1"/>
      <p:bldP spid="11" grpId="0" animBg="1"/>
      <p:bldP spid="11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4053" y="304803"/>
            <a:ext cx="9038457" cy="605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28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9500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1. The </a:t>
            </a:r>
            <a:r>
              <a:rPr lang="en-US" sz="4000" dirty="0">
                <a:solidFill>
                  <a:srgbClr val="00B0F0"/>
                </a:solidFill>
                <a:latin typeface="Tahoma" charset="0"/>
                <a:cs typeface="Arial" charset="0"/>
              </a:rPr>
              <a:t>switch 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304800" y="990600"/>
            <a:ext cx="5283201" cy="5693866"/>
            <a:chOff x="323528" y="1236822"/>
            <a:chExt cx="4720236" cy="5509242"/>
          </a:xfrm>
        </p:grpSpPr>
        <p:sp>
          <p:nvSpPr>
            <p:cNvPr id="13" name="TextBox 12"/>
            <p:cNvSpPr txBox="1"/>
            <p:nvPr/>
          </p:nvSpPr>
          <p:spPr>
            <a:xfrm>
              <a:off x="971600" y="1236822"/>
              <a:ext cx="4072164" cy="5509242"/>
            </a:xfrm>
            <a:prstGeom prst="rect">
              <a:avLst/>
            </a:prstGeom>
            <a:noFill/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public static void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main (String[] </a:t>
              </a:r>
              <a:r>
                <a:rPr lang="en-US" sz="1400" dirty="0" err="1">
                  <a:solidFill>
                    <a:srgbClr val="0000FF"/>
                  </a:solidFill>
                  <a:cs typeface="Arial" panose="020B0604020202020204" pitchFamily="34" charset="0"/>
                </a:rPr>
                <a:t>args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{</a:t>
              </a:r>
            </a:p>
            <a:p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   //Declaration section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Scanner read =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new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Scanner (System.in);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char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grade;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String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message;</a:t>
              </a:r>
            </a:p>
            <a:p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   //input section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grade = </a:t>
              </a:r>
              <a:r>
                <a:rPr lang="en-US" sz="1400" dirty="0" err="1">
                  <a:solidFill>
                    <a:srgbClr val="0000FF"/>
                  </a:solidFill>
                  <a:cs typeface="Arial" panose="020B0604020202020204" pitchFamily="34" charset="0"/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next</a:t>
              </a:r>
              <a:r>
                <a:rPr lang="en-US" sz="1400" dirty="0">
                  <a:solidFill>
                    <a:srgbClr val="00B050"/>
                  </a:solidFill>
                  <a:cs typeface="Arial" panose="020B0604020202020204" pitchFamily="34" charset="0"/>
                </a:rPr>
                <a:t>().</a:t>
              </a:r>
              <a:r>
                <a:rPr lang="en-US" sz="1400" dirty="0" err="1">
                  <a:solidFill>
                    <a:srgbClr val="00B050"/>
                  </a:solidFill>
                  <a:cs typeface="Arial" panose="020B0604020202020204" pitchFamily="34" charset="0"/>
                </a:rPr>
                <a:t>charAt</a:t>
              </a:r>
              <a:r>
                <a:rPr lang="en-US" sz="1400" dirty="0">
                  <a:solidFill>
                    <a:srgbClr val="00B050"/>
                  </a:solidFill>
                  <a:cs typeface="Arial" panose="020B0604020202020204" pitchFamily="34" charset="0"/>
                </a:rPr>
                <a:t>(0)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   //processing section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switch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(grade)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{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case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‘A’: message = “Excellent”;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	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case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‘B’: message = “Very Good”;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	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case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‘C’: message = “Good”;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	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case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‘D’: message = “Fair”;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	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case 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‘F’: message = “Failed”;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	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break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   </a:t>
              </a:r>
              <a:r>
                <a:rPr lang="en-US" sz="1400" dirty="0">
                  <a:solidFill>
                    <a:srgbClr val="00B0F0"/>
                  </a:solidFill>
                  <a:cs typeface="Arial" panose="020B0604020202020204" pitchFamily="34" charset="0"/>
                </a:rPr>
                <a:t>default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: message =“The grade is invalid”;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} </a:t>
              </a:r>
              <a:r>
                <a:rPr lang="en-US" sz="1400" dirty="0">
                  <a:solidFill>
                    <a:srgbClr val="00B050"/>
                  </a:solidFill>
                  <a:cs typeface="Arial" panose="020B0604020202020204" pitchFamily="34" charset="0"/>
                </a:rPr>
                <a:t>//end switch</a:t>
              </a:r>
            </a:p>
            <a:p>
              <a:r>
                <a:rPr lang="en-US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   //output section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  </a:t>
              </a:r>
              <a:r>
                <a:rPr lang="en-US" sz="1400" dirty="0" err="1">
                  <a:solidFill>
                    <a:srgbClr val="0000FF"/>
                  </a:solidFill>
                  <a:cs typeface="Arial" panose="020B0604020202020204" pitchFamily="34" charset="0"/>
                </a:rPr>
                <a:t>System.out.println</a:t>
              </a:r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 (message);</a:t>
              </a:r>
            </a:p>
            <a:p>
              <a:r>
                <a:rPr lang="en-US" sz="1400" dirty="0">
                  <a:solidFill>
                    <a:srgbClr val="0000FF"/>
                  </a:solidFill>
                  <a:cs typeface="Arial" panose="020B0604020202020204" pitchFamily="34" charset="0"/>
                </a:rPr>
                <a:t>} </a:t>
              </a:r>
              <a:r>
                <a:rPr lang="en-US" sz="1400" dirty="0">
                  <a:solidFill>
                    <a:srgbClr val="00B050"/>
                  </a:solidFill>
                  <a:cs typeface="Arial" panose="020B0604020202020204" pitchFamily="34" charset="0"/>
                </a:rPr>
                <a:t>//end main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528" y="1236822"/>
              <a:ext cx="576064" cy="4734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3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4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5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6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7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8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9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10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11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12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13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14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15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16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17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18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19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20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21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22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23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24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25</a:t>
              </a:r>
            </a:p>
            <a:p>
              <a:pPr algn="r"/>
              <a:r>
                <a:rPr lang="en-US" sz="1200" dirty="0">
                  <a:solidFill>
                    <a:srgbClr val="FF0000"/>
                  </a:solidFill>
                  <a:latin typeface="Lucida Sans Unicode"/>
                </a:rPr>
                <a:t>26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5486400" y="992597"/>
            <a:ext cx="4267200" cy="4163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if (grade == ‘A’)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message = “Excellent”;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Else if (grade == ‘B’)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message = “Very Good”;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else if (grade == ‘C’)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    message = “Good”;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else if (grade == ‘D’)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        message = “Fair”;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else if (grade == ‘F’)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            message = “Fail”;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else   message = “The grade is invalid”;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prstClr val="white"/>
                </a:solidFill>
              </a:rPr>
              <a:t>      </a:t>
            </a:r>
            <a:r>
              <a:rPr lang="en-US" sz="1400" dirty="0" err="1">
                <a:solidFill>
                  <a:prstClr val="white"/>
                </a:solidFill>
              </a:rPr>
              <a:t>System.out.println</a:t>
            </a:r>
            <a:r>
              <a:rPr lang="en-US" sz="1400" dirty="0">
                <a:solidFill>
                  <a:prstClr val="white"/>
                </a:solidFill>
              </a:rPr>
              <a:t> (message);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8966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1600" y="177800"/>
            <a:ext cx="11915776" cy="3149600"/>
          </a:xfrm>
          <a:prstGeom prst="roundRect">
            <a:avLst>
              <a:gd name="adj" fmla="val 4976"/>
            </a:avLst>
          </a:prstGeom>
          <a:noFill/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Example: Write </a:t>
            </a:r>
            <a:r>
              <a:rPr lang="en-US" sz="2400" dirty="0">
                <a:solidFill>
                  <a:schemeClr val="tx1"/>
                </a:solidFill>
              </a:rPr>
              <a:t>a program that displays the following menu, then acts accordingly: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b="1" i="1" dirty="0">
                <a:solidFill>
                  <a:schemeClr val="tx1"/>
                </a:solidFill>
              </a:rPr>
              <a:t>Enter your choice:</a:t>
            </a:r>
          </a:p>
          <a:p>
            <a:pPr marL="342891" indent="-342891">
              <a:buAutoNum type="arabicPeriod"/>
            </a:pPr>
            <a:r>
              <a:rPr lang="en-US" sz="2400" b="1" i="1" dirty="0">
                <a:solidFill>
                  <a:schemeClr val="tx1"/>
                </a:solidFill>
              </a:rPr>
              <a:t>Add two numbers</a:t>
            </a:r>
          </a:p>
          <a:p>
            <a:pPr marL="342891" indent="-342891">
              <a:buAutoNum type="arabicPeriod"/>
            </a:pPr>
            <a:r>
              <a:rPr lang="en-US" sz="2400" b="1" i="1" dirty="0">
                <a:solidFill>
                  <a:schemeClr val="tx1"/>
                </a:solidFill>
              </a:rPr>
              <a:t>Get the Subtract of  two number</a:t>
            </a:r>
          </a:p>
          <a:p>
            <a:pPr marL="342891" indent="-342891">
              <a:buAutoNum type="arabicPeriod"/>
            </a:pPr>
            <a:r>
              <a:rPr lang="en-US" sz="2400" b="1" i="1" dirty="0">
                <a:solidFill>
                  <a:schemeClr val="tx1"/>
                </a:solidFill>
              </a:rPr>
              <a:t>Get the square of a number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program should give an error message for invalid inputs.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929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93088" y="279400"/>
            <a:ext cx="7025313" cy="6555641"/>
          </a:xfrm>
          <a:prstGeom prst="rect">
            <a:avLst/>
          </a:prstGeom>
          <a:noFill/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  <a:cs typeface="Arial" panose="020B0604020202020204" pitchFamily="34" charset="0"/>
              </a:rPr>
              <a:t>public static void 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main (String[]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args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{</a:t>
            </a:r>
          </a:p>
          <a:p>
            <a:endParaRPr lang="en-US" sz="14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 Scanner read = </a:t>
            </a:r>
            <a:r>
              <a:rPr lang="en-US" sz="1400" dirty="0">
                <a:solidFill>
                  <a:srgbClr val="00B0F0"/>
                </a:solidFill>
                <a:cs typeface="Arial" panose="020B0604020202020204" pitchFamily="34" charset="0"/>
              </a:rPr>
              <a:t>new 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Scanner (System.in);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 err="1">
                <a:solidFill>
                  <a:srgbClr val="00B0F0"/>
                </a:solidFill>
                <a:cs typeface="Arial" panose="020B0604020202020204" pitchFamily="34" charset="0"/>
              </a:rPr>
              <a:t>int</a:t>
            </a:r>
            <a:r>
              <a:rPr lang="en-US" sz="1400" dirty="0">
                <a:solidFill>
                  <a:srgbClr val="00B0F0"/>
                </a:solidFill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choice, num1, num2, result = -1;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>
                <a:solidFill>
                  <a:srgbClr val="00B0F0"/>
                </a:solidFill>
                <a:cs typeface="Arial" panose="020B0604020202020204" pitchFamily="34" charset="0"/>
              </a:rPr>
              <a:t>String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message = “Invalid input”;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(“Enter your choice:”);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(“1. Add two numbers”);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(“2. Get the double of a positive number”);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(“3. Get the square of a number”);</a:t>
            </a:r>
          </a:p>
          <a:p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   choice = </a:t>
            </a:r>
            <a:r>
              <a:rPr lang="en-US" sz="1400" dirty="0" err="1">
                <a:solidFill>
                  <a:srgbClr val="0000FF"/>
                </a:solidFill>
                <a:cs typeface="Arial" panose="020B0604020202020204" pitchFamily="34" charset="0"/>
              </a:rPr>
              <a:t>read.</a:t>
            </a:r>
            <a:r>
              <a:rPr lang="en-US" sz="1400" dirty="0" err="1">
                <a:solidFill>
                  <a:srgbClr val="00B050"/>
                </a:solidFill>
                <a:cs typeface="Arial" panose="020B0604020202020204" pitchFamily="34" charset="0"/>
              </a:rPr>
              <a:t>nextInt</a:t>
            </a: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()</a:t>
            </a:r>
            <a:r>
              <a:rPr lang="en-US" sz="1400" dirty="0">
                <a:solidFill>
                  <a:srgbClr val="0000FF"/>
                </a:solidFill>
                <a:cs typeface="Arial" panose="020B0604020202020204" pitchFamily="34" charset="0"/>
              </a:rPr>
              <a:t>;</a:t>
            </a:r>
          </a:p>
          <a:p>
            <a:r>
              <a:rPr lang="en-US" sz="1400" dirty="0">
                <a:cs typeface="Arial" panose="020B0604020202020204" pitchFamily="34" charset="0"/>
              </a:rPr>
              <a:t>   //processing section</a:t>
            </a:r>
          </a:p>
          <a:p>
            <a:r>
              <a:rPr lang="en-US" sz="1400" dirty="0">
                <a:solidFill>
                  <a:srgbClr val="00B0F0"/>
                </a:solidFill>
              </a:rPr>
              <a:t>switch </a:t>
            </a:r>
            <a:r>
              <a:rPr lang="en-US" sz="1400" dirty="0">
                <a:solidFill>
                  <a:srgbClr val="0000FF"/>
                </a:solidFill>
              </a:rPr>
              <a:t>(choice)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{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  </a:t>
            </a:r>
            <a:r>
              <a:rPr lang="en-US" sz="1400" dirty="0">
                <a:solidFill>
                  <a:srgbClr val="00B0F0"/>
                </a:solidFill>
              </a:rPr>
              <a:t>case </a:t>
            </a:r>
            <a:r>
              <a:rPr lang="en-US" sz="1400" dirty="0">
                <a:solidFill>
                  <a:srgbClr val="0000FF"/>
                </a:solidFill>
              </a:rPr>
              <a:t>1: </a:t>
            </a:r>
            <a:r>
              <a:rPr lang="en-US" sz="1400" dirty="0" err="1">
                <a:solidFill>
                  <a:srgbClr val="0000FF"/>
                </a:solidFill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</a:rPr>
              <a:t> (“Enter two positive integers”);	</a:t>
            </a:r>
            <a:r>
              <a:rPr lang="en-US" sz="1400" dirty="0">
                <a:solidFill>
                  <a:srgbClr val="00B050"/>
                </a:solidFill>
              </a:rPr>
              <a:t>//prompt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num1 = </a:t>
            </a:r>
            <a:r>
              <a:rPr lang="en-US" sz="1400" dirty="0" err="1">
                <a:solidFill>
                  <a:srgbClr val="0000FF"/>
                </a:solidFill>
              </a:rPr>
              <a:t>read.</a:t>
            </a:r>
            <a:r>
              <a:rPr lang="en-US" sz="1400" dirty="0" err="1">
                <a:solidFill>
                  <a:srgbClr val="00B050"/>
                </a:solidFill>
              </a:rPr>
              <a:t>nextInt</a:t>
            </a:r>
            <a:r>
              <a:rPr lang="en-US" sz="1400" dirty="0">
                <a:solidFill>
                  <a:srgbClr val="00B050"/>
                </a:solidFill>
              </a:rPr>
              <a:t>()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num2 = </a:t>
            </a:r>
            <a:r>
              <a:rPr lang="en-US" sz="1400" dirty="0" err="1">
                <a:solidFill>
                  <a:srgbClr val="0000FF"/>
                </a:solidFill>
              </a:rPr>
              <a:t>read.</a:t>
            </a:r>
            <a:r>
              <a:rPr lang="en-US" sz="1400" dirty="0" err="1">
                <a:solidFill>
                  <a:srgbClr val="00B050"/>
                </a:solidFill>
              </a:rPr>
              <a:t>nextInt</a:t>
            </a:r>
            <a:r>
              <a:rPr lang="en-US" sz="1400" dirty="0">
                <a:solidFill>
                  <a:srgbClr val="00B050"/>
                </a:solidFill>
              </a:rPr>
              <a:t>()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result = num1 + num2;  </a:t>
            </a:r>
            <a:r>
              <a:rPr lang="en-US" sz="1400" dirty="0">
                <a:solidFill>
                  <a:srgbClr val="00B050"/>
                </a:solidFill>
              </a:rPr>
              <a:t>// the value of result is no more equal to  -1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	 </a:t>
            </a:r>
            <a:r>
              <a:rPr lang="en-US" sz="1400" dirty="0">
                <a:solidFill>
                  <a:srgbClr val="00B0F0"/>
                </a:solidFill>
              </a:rPr>
              <a:t>break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B0F0"/>
                </a:solidFill>
              </a:rPr>
              <a:t>case </a:t>
            </a:r>
            <a:r>
              <a:rPr lang="en-US" sz="1400" dirty="0">
                <a:solidFill>
                  <a:srgbClr val="0000FF"/>
                </a:solidFill>
              </a:rPr>
              <a:t>2: </a:t>
            </a:r>
            <a:r>
              <a:rPr lang="en-US" sz="1400" dirty="0" err="1">
                <a:solidFill>
                  <a:srgbClr val="0000FF"/>
                </a:solidFill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</a:rPr>
              <a:t> (“Enter a positive integer”);	</a:t>
            </a:r>
            <a:r>
              <a:rPr lang="en-US" sz="1400" dirty="0">
                <a:solidFill>
                  <a:srgbClr val="00B050"/>
                </a:solidFill>
              </a:rPr>
              <a:t>//prompt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num1 = </a:t>
            </a:r>
            <a:r>
              <a:rPr lang="en-US" sz="1400" dirty="0" err="1">
                <a:solidFill>
                  <a:srgbClr val="0000FF"/>
                </a:solidFill>
              </a:rPr>
              <a:t>read.</a:t>
            </a:r>
            <a:r>
              <a:rPr lang="en-US" sz="1400" dirty="0" err="1">
                <a:solidFill>
                  <a:srgbClr val="00B050"/>
                </a:solidFill>
              </a:rPr>
              <a:t>nextInt</a:t>
            </a:r>
            <a:r>
              <a:rPr lang="en-US" sz="1400" dirty="0">
                <a:solidFill>
                  <a:srgbClr val="00B050"/>
                </a:solidFill>
              </a:rPr>
              <a:t>()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num2 = </a:t>
            </a:r>
            <a:r>
              <a:rPr lang="en-US" sz="1400" dirty="0" err="1">
                <a:solidFill>
                  <a:srgbClr val="0000FF"/>
                </a:solidFill>
              </a:rPr>
              <a:t>read.</a:t>
            </a:r>
            <a:r>
              <a:rPr lang="en-US" sz="1400" dirty="0" err="1">
                <a:solidFill>
                  <a:srgbClr val="00B050"/>
                </a:solidFill>
              </a:rPr>
              <a:t>nextInt</a:t>
            </a:r>
            <a:r>
              <a:rPr lang="en-US" sz="1400" dirty="0">
                <a:solidFill>
                  <a:srgbClr val="00B050"/>
                </a:solidFill>
              </a:rPr>
              <a:t>()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 result = num1 – num2;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 </a:t>
            </a:r>
            <a:r>
              <a:rPr lang="en-US" sz="1400" dirty="0">
                <a:solidFill>
                  <a:srgbClr val="00B0F0"/>
                </a:solidFill>
              </a:rPr>
              <a:t>break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  </a:t>
            </a:r>
            <a:r>
              <a:rPr lang="en-US" sz="1400" dirty="0">
                <a:solidFill>
                  <a:srgbClr val="00B0F0"/>
                </a:solidFill>
              </a:rPr>
              <a:t>case </a:t>
            </a:r>
            <a:r>
              <a:rPr lang="en-US" sz="1400" dirty="0">
                <a:solidFill>
                  <a:srgbClr val="0000FF"/>
                </a:solidFill>
              </a:rPr>
              <a:t>3:  </a:t>
            </a:r>
            <a:r>
              <a:rPr lang="en-US" sz="1400" dirty="0" err="1">
                <a:solidFill>
                  <a:srgbClr val="0000FF"/>
                </a:solidFill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</a:rPr>
              <a:t> (“Enter an integer”);		</a:t>
            </a:r>
            <a:r>
              <a:rPr lang="en-US" sz="1400" dirty="0">
                <a:solidFill>
                  <a:srgbClr val="00B050"/>
                </a:solidFill>
              </a:rPr>
              <a:t>//prompt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	  num1 = </a:t>
            </a:r>
            <a:r>
              <a:rPr lang="en-US" sz="1400" dirty="0" err="1">
                <a:solidFill>
                  <a:srgbClr val="0000FF"/>
                </a:solidFill>
              </a:rPr>
              <a:t>read.</a:t>
            </a:r>
            <a:r>
              <a:rPr lang="en-US" sz="1400" dirty="0" err="1">
                <a:solidFill>
                  <a:srgbClr val="00B050"/>
                </a:solidFill>
              </a:rPr>
              <a:t>nextInt</a:t>
            </a:r>
            <a:r>
              <a:rPr lang="en-US" sz="1400" dirty="0">
                <a:solidFill>
                  <a:srgbClr val="00B050"/>
                </a:solidFill>
              </a:rPr>
              <a:t>()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</a:rPr>
              <a:t>	  result = num1 * num1;</a:t>
            </a:r>
            <a:r>
              <a:rPr lang="en-US" sz="1400" dirty="0">
                <a:solidFill>
                  <a:srgbClr val="00B050"/>
                </a:solidFill>
              </a:rPr>
              <a:t> // the value of result is no more equal to  -1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	  </a:t>
            </a:r>
            <a:r>
              <a:rPr lang="en-US" sz="1400" dirty="0">
                <a:solidFill>
                  <a:srgbClr val="00B0F0"/>
                </a:solidFill>
              </a:rPr>
              <a:t>break</a:t>
            </a:r>
            <a:r>
              <a:rPr lang="en-US" sz="1400" dirty="0">
                <a:solidFill>
                  <a:srgbClr val="0000FF"/>
                </a:solidFill>
              </a:rPr>
              <a:t>;</a:t>
            </a:r>
          </a:p>
          <a:p>
            <a:r>
              <a:rPr lang="en-US" sz="1400" dirty="0">
                <a:solidFill>
                  <a:srgbClr val="00B0F0"/>
                </a:solidFill>
              </a:rPr>
              <a:t>default</a:t>
            </a:r>
            <a:r>
              <a:rPr lang="en-US" sz="1400" dirty="0">
                <a:solidFill>
                  <a:srgbClr val="0000FF"/>
                </a:solidFill>
              </a:rPr>
              <a:t>: </a:t>
            </a:r>
            <a:r>
              <a:rPr lang="en-US" sz="1400" dirty="0" err="1">
                <a:solidFill>
                  <a:srgbClr val="0000FF"/>
                </a:solidFill>
              </a:rPr>
              <a:t>System.out.println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(message);   </a:t>
            </a:r>
            <a:r>
              <a:rPr lang="en-US" sz="1400" dirty="0">
                <a:solidFill>
                  <a:srgbClr val="00B050"/>
                </a:solidFill>
              </a:rPr>
              <a:t>//no change to  “result” </a:t>
            </a:r>
            <a:r>
              <a:rPr lang="en-US" sz="1400" dirty="0">
                <a:solidFill>
                  <a:srgbClr val="00B050"/>
                </a:solidFill>
                <a:sym typeface="Wingdings" panose="05000000000000000000" pitchFamily="2" charset="2"/>
              </a:rPr>
              <a:t> result=-1</a:t>
            </a:r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   } </a:t>
            </a:r>
            <a:r>
              <a:rPr lang="en-US" sz="1400" dirty="0">
                <a:solidFill>
                  <a:srgbClr val="00B050"/>
                </a:solidFill>
              </a:rPr>
              <a:t>//end switch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333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06400" y="1431501"/>
            <a:ext cx="5283200" cy="5016758"/>
          </a:xfrm>
          <a:prstGeom prst="rect">
            <a:avLst/>
          </a:prstGeom>
          <a:noFill/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public static void </a:t>
            </a:r>
            <a:r>
              <a:rPr lang="en-US" sz="1600" dirty="0">
                <a:solidFill>
                  <a:srgbClr val="0000FF"/>
                </a:solidFill>
              </a:rPr>
              <a:t>main (String[] </a:t>
            </a:r>
            <a:r>
              <a:rPr lang="en-US" sz="1600" dirty="0" err="1">
                <a:solidFill>
                  <a:srgbClr val="0000FF"/>
                </a:solidFill>
              </a:rPr>
              <a:t>args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/>
              <a:t>   //Declaration section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Scanner read = </a:t>
            </a:r>
            <a:r>
              <a:rPr lang="en-US" sz="1600" dirty="0">
                <a:solidFill>
                  <a:srgbClr val="00B0F0"/>
                </a:solidFill>
              </a:rPr>
              <a:t>new </a:t>
            </a:r>
            <a:r>
              <a:rPr lang="en-US" sz="1600" dirty="0">
                <a:solidFill>
                  <a:srgbClr val="0000FF"/>
                </a:solidFill>
              </a:rPr>
              <a:t>Scanner (System.in);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</a:t>
            </a:r>
            <a:r>
              <a:rPr lang="en-US" sz="1600" dirty="0">
                <a:solidFill>
                  <a:srgbClr val="00B0F0"/>
                </a:solidFill>
              </a:rPr>
              <a:t>char </a:t>
            </a:r>
            <a:r>
              <a:rPr lang="en-US" sz="1600" dirty="0">
                <a:solidFill>
                  <a:srgbClr val="0000FF"/>
                </a:solidFill>
              </a:rPr>
              <a:t>letter;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</a:t>
            </a:r>
            <a:r>
              <a:rPr lang="en-US" sz="1600" dirty="0">
                <a:solidFill>
                  <a:srgbClr val="00B0F0"/>
                </a:solidFill>
              </a:rPr>
              <a:t>String </a:t>
            </a:r>
            <a:r>
              <a:rPr lang="en-US" sz="1600" dirty="0">
                <a:solidFill>
                  <a:srgbClr val="0000FF"/>
                </a:solidFill>
              </a:rPr>
              <a:t>vowel = “This is a vowel”;</a:t>
            </a:r>
          </a:p>
          <a:p>
            <a:r>
              <a:rPr lang="en-US" sz="1600" dirty="0"/>
              <a:t>   //input section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letter = </a:t>
            </a:r>
            <a:r>
              <a:rPr lang="en-US" sz="1600" dirty="0" err="1">
                <a:solidFill>
                  <a:srgbClr val="0000FF"/>
                </a:solidFill>
              </a:rPr>
              <a:t>read.</a:t>
            </a:r>
            <a:r>
              <a:rPr lang="en-US" sz="1600" dirty="0" err="1">
                <a:solidFill>
                  <a:srgbClr val="00B050"/>
                </a:solidFill>
              </a:rPr>
              <a:t>next</a:t>
            </a:r>
            <a:r>
              <a:rPr lang="en-US" sz="1600" dirty="0">
                <a:solidFill>
                  <a:srgbClr val="00B050"/>
                </a:solidFill>
              </a:rPr>
              <a:t>().</a:t>
            </a:r>
            <a:r>
              <a:rPr lang="en-US" sz="1600" dirty="0" err="1">
                <a:solidFill>
                  <a:srgbClr val="00B050"/>
                </a:solidFill>
              </a:rPr>
              <a:t>charAt</a:t>
            </a:r>
            <a:r>
              <a:rPr lang="en-US" sz="1600" dirty="0">
                <a:solidFill>
                  <a:srgbClr val="00B050"/>
                </a:solidFill>
              </a:rPr>
              <a:t>(0)</a:t>
            </a:r>
            <a:r>
              <a:rPr lang="en-US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/>
              <a:t>   //processing section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</a:t>
            </a:r>
            <a:r>
              <a:rPr lang="en-US" sz="1600" dirty="0">
                <a:solidFill>
                  <a:srgbClr val="00B0F0"/>
                </a:solidFill>
              </a:rPr>
              <a:t>switch</a:t>
            </a:r>
            <a:r>
              <a:rPr lang="en-US" sz="1600" dirty="0">
                <a:solidFill>
                  <a:srgbClr val="0000FF"/>
                </a:solidFill>
              </a:rPr>
              <a:t> (letter)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</a:t>
            </a:r>
            <a:r>
              <a:rPr lang="en-US" sz="1600" dirty="0">
                <a:solidFill>
                  <a:srgbClr val="00B0F0"/>
                </a:solidFill>
              </a:rPr>
              <a:t>case</a:t>
            </a:r>
            <a:r>
              <a:rPr lang="en-US" sz="1600" dirty="0">
                <a:solidFill>
                  <a:srgbClr val="0000FF"/>
                </a:solidFill>
              </a:rPr>
              <a:t> ‘a’: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</a:t>
            </a:r>
            <a:r>
              <a:rPr lang="en-US" sz="1600" dirty="0">
                <a:solidFill>
                  <a:srgbClr val="00B0F0"/>
                </a:solidFill>
              </a:rPr>
              <a:t>case</a:t>
            </a:r>
            <a:r>
              <a:rPr lang="en-US" sz="1600" dirty="0">
                <a:solidFill>
                  <a:srgbClr val="0000FF"/>
                </a:solidFill>
              </a:rPr>
              <a:t> ‘e’: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</a:t>
            </a:r>
            <a:r>
              <a:rPr lang="en-US" sz="1600" dirty="0">
                <a:solidFill>
                  <a:srgbClr val="00B0F0"/>
                </a:solidFill>
              </a:rPr>
              <a:t>case</a:t>
            </a:r>
            <a:r>
              <a:rPr lang="en-US" sz="1600" dirty="0">
                <a:solidFill>
                  <a:srgbClr val="0000FF"/>
                </a:solidFill>
              </a:rPr>
              <a:t> ‘o’: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</a:t>
            </a:r>
            <a:r>
              <a:rPr lang="en-US" sz="1600" dirty="0">
                <a:solidFill>
                  <a:srgbClr val="00B0F0"/>
                </a:solidFill>
              </a:rPr>
              <a:t>case</a:t>
            </a:r>
            <a:r>
              <a:rPr lang="en-US" sz="1600" dirty="0">
                <a:solidFill>
                  <a:srgbClr val="0000FF"/>
                </a:solidFill>
              </a:rPr>
              <a:t> ‘</a:t>
            </a:r>
            <a:r>
              <a:rPr lang="en-US" sz="1600" dirty="0" err="1">
                <a:solidFill>
                  <a:srgbClr val="0000FF"/>
                </a:solidFill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’: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 </a:t>
            </a:r>
            <a:r>
              <a:rPr lang="en-US" sz="1600" dirty="0">
                <a:solidFill>
                  <a:srgbClr val="00B0F0"/>
                </a:solidFill>
              </a:rPr>
              <a:t>case</a:t>
            </a:r>
            <a:r>
              <a:rPr lang="en-US" sz="1600" dirty="0">
                <a:solidFill>
                  <a:srgbClr val="0000FF"/>
                </a:solidFill>
              </a:rPr>
              <a:t> ‘u’: </a:t>
            </a:r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 (vowel);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    </a:t>
            </a:r>
            <a:r>
              <a:rPr lang="en-US" sz="1600" dirty="0">
                <a:solidFill>
                  <a:srgbClr val="00B0F0"/>
                </a:solidFill>
              </a:rPr>
              <a:t>break</a:t>
            </a:r>
            <a:r>
              <a:rPr lang="en-US" sz="1600" dirty="0">
                <a:solidFill>
                  <a:srgbClr val="0000FF"/>
                </a:solidFill>
              </a:rPr>
              <a:t>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 </a:t>
            </a:r>
            <a:r>
              <a:rPr lang="en-US" sz="1600" dirty="0">
                <a:solidFill>
                  <a:srgbClr val="00B0F0"/>
                </a:solidFill>
              </a:rPr>
              <a:t>default</a:t>
            </a:r>
            <a:r>
              <a:rPr lang="en-US" sz="1600" dirty="0">
                <a:solidFill>
                  <a:srgbClr val="0000FF"/>
                </a:solidFill>
              </a:rPr>
              <a:t>: </a:t>
            </a:r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 (“This is not a vowel”);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  } </a:t>
            </a:r>
            <a:r>
              <a:rPr lang="en-US" sz="1600" dirty="0">
                <a:solidFill>
                  <a:srgbClr val="00B050"/>
                </a:solidFill>
              </a:rPr>
              <a:t>//end switch</a:t>
            </a:r>
          </a:p>
          <a:p>
            <a:r>
              <a:rPr lang="en-US" sz="1600" dirty="0">
                <a:solidFill>
                  <a:srgbClr val="0000FF"/>
                </a:solidFill>
              </a:rPr>
              <a:t>} </a:t>
            </a:r>
            <a:r>
              <a:rPr lang="en-US" sz="1600" dirty="0">
                <a:solidFill>
                  <a:srgbClr val="00B050"/>
                </a:solidFill>
              </a:rPr>
              <a:t>//end main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0" y="443281"/>
            <a:ext cx="11277600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891" indent="-342891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13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same action is to be taken for several case labels, then we may write the program as follows:</a:t>
            </a:r>
            <a:endParaRPr lang="en-US" sz="1867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0" y="1431499"/>
            <a:ext cx="5892800" cy="2403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This is equivalent to: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if (letter==‘a’) || (letter==‘e’) || (letter==‘o’) || (letter==‘</a:t>
            </a:r>
            <a:r>
              <a:rPr lang="en-US" sz="2400" b="1" dirty="0" err="1">
                <a:solidFill>
                  <a:schemeClr val="tx1"/>
                </a:solidFill>
              </a:rPr>
              <a:t>i</a:t>
            </a:r>
            <a:r>
              <a:rPr lang="en-US" sz="2400" b="1" dirty="0">
                <a:solidFill>
                  <a:schemeClr val="tx1"/>
                </a:solidFill>
              </a:rPr>
              <a:t>’) || (letter==‘u’)  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       </a:t>
            </a:r>
            <a:r>
              <a:rPr lang="en-US" sz="2400" b="1" dirty="0" err="1">
                <a:solidFill>
                  <a:schemeClr val="tx1"/>
                </a:solidFill>
              </a:rPr>
              <a:t>System.out.println</a:t>
            </a:r>
            <a:r>
              <a:rPr lang="en-US" sz="2400" b="1" dirty="0">
                <a:solidFill>
                  <a:schemeClr val="tx1"/>
                </a:solidFill>
              </a:rPr>
              <a:t> (vowel);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415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47" y="125623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Tahoma" charset="0"/>
                <a:cs typeface="Arial" charset="0"/>
              </a:rPr>
              <a:t>switch vs. nested if</a:t>
            </a:r>
            <a:endParaRPr lang="en-US" sz="2800" dirty="0">
              <a:solidFill>
                <a:srgbClr val="0070C0"/>
              </a:solidFill>
              <a:latin typeface="Tahoma" charset="0"/>
              <a:cs typeface="Arial" charset="0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197491" y="1098039"/>
            <a:ext cx="1138490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891" indent="-342891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 is an elegant way to apply multiple selections. It is less confusing.</a:t>
            </a:r>
            <a:endParaRPr lang="en-US" sz="1800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37447" y="1984461"/>
            <a:ext cx="8640960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891" indent="-342891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 programmer is forced sometimes to use the nested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Examples of such cases include:</a:t>
            </a:r>
            <a:endParaRPr lang="en-US" sz="1800" dirty="0">
              <a:solidFill>
                <a:srgbClr val="FF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711200" y="2870884"/>
            <a:ext cx="864096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17" lvl="1" indent="-342891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selection involves a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values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36655" lvl="2" indent="-342891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if (score &gt;= 60) &amp;&amp; (score &lt; 70)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706633" y="3973331"/>
            <a:ext cx="8640960" cy="1224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8917" lvl="1" indent="-342891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selector’s type is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36655" lvl="2" indent="-342891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 if (salary == 5000.25)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39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44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Why to use Functions 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38107"/>
            <a:ext cx="115824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Functions</a:t>
            </a:r>
            <a:r>
              <a:rPr lang="en-US" dirty="0" smtClean="0"/>
              <a:t> allows to write more manageable units of code.</a:t>
            </a:r>
          </a:p>
          <a:p>
            <a:r>
              <a:rPr lang="en-US" dirty="0" smtClean="0"/>
              <a:t>Writing functions </a:t>
            </a:r>
            <a:r>
              <a:rPr lang="en-US" dirty="0" smtClean="0">
                <a:solidFill>
                  <a:srgbClr val="FF0000"/>
                </a:solidFill>
              </a:rPr>
              <a:t>avoids rewriting </a:t>
            </a:r>
            <a:r>
              <a:rPr lang="en-US" dirty="0" smtClean="0"/>
              <a:t>the same code over and over. </a:t>
            </a:r>
          </a:p>
          <a:p>
            <a:r>
              <a:rPr lang="en-US" dirty="0" smtClean="0"/>
              <a:t>Easy </a:t>
            </a:r>
            <a:r>
              <a:rPr lang="en-US" dirty="0" smtClean="0">
                <a:solidFill>
                  <a:srgbClr val="FF0000"/>
                </a:solidFill>
              </a:rPr>
              <a:t>maintenance</a:t>
            </a:r>
            <a:r>
              <a:rPr lang="en-US" dirty="0" smtClean="0"/>
              <a:t> for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Important Tips </a:t>
            </a:r>
          </a:p>
          <a:p>
            <a:pPr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/>
              <a:t>1- </a:t>
            </a:r>
            <a:r>
              <a:rPr lang="en-US" sz="1800" dirty="0">
                <a:solidFill>
                  <a:srgbClr val="FF0000"/>
                </a:solidFill>
              </a:rPr>
              <a:t>Don’t</a:t>
            </a:r>
            <a:r>
              <a:rPr lang="en-US" sz="1800" dirty="0"/>
              <a:t> try to cram the entire logic in one function. It is a very bad style of programming.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2- </a:t>
            </a:r>
            <a:r>
              <a:rPr lang="en-US" sz="1800" dirty="0">
                <a:solidFill>
                  <a:srgbClr val="FF0000"/>
                </a:solidFill>
              </a:rPr>
              <a:t>Instead,</a:t>
            </a:r>
            <a:r>
              <a:rPr lang="en-US" sz="1800" dirty="0"/>
              <a:t> break a program into small units and write functions for each of these isolated subdivisions.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3- </a:t>
            </a:r>
            <a:r>
              <a:rPr lang="en-US" sz="1800" dirty="0">
                <a:solidFill>
                  <a:srgbClr val="FF0000"/>
                </a:solidFill>
              </a:rPr>
              <a:t>Don’t</a:t>
            </a:r>
            <a:r>
              <a:rPr lang="en-US" sz="1800" dirty="0"/>
              <a:t> hesitate to write functions that are called only once.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0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1209186"/>
            <a:ext cx="10515600" cy="4474161"/>
          </a:xfrm>
        </p:spPr>
        <p:txBody>
          <a:bodyPr>
            <a:normAutofit/>
          </a:bodyPr>
          <a:lstStyle/>
          <a:p>
            <a:pPr algn="ctr"/>
            <a:r>
              <a:rPr lang="en-US" sz="8800" b="1" i="1" dirty="0" smtClean="0">
                <a:solidFill>
                  <a:srgbClr val="1B08A8"/>
                </a:solidFill>
                <a:latin typeface="Arial Rounded MT Bold" panose="020F0704030504030204" pitchFamily="34" charset="0"/>
              </a:rPr>
              <a:t>Thank you for listening</a:t>
            </a:r>
            <a:endParaRPr lang="en-US" sz="8800" b="1" i="1" dirty="0">
              <a:solidFill>
                <a:srgbClr val="1B08A8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5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200" y="60328"/>
            <a:ext cx="1219200" cy="2382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0" y="2879728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4800" y="4343403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6400" y="2651128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2800" y="4278871"/>
            <a:ext cx="685800" cy="134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Down Arrow 19"/>
          <p:cNvSpPr/>
          <p:nvPr/>
        </p:nvSpPr>
        <p:spPr>
          <a:xfrm rot="3289404">
            <a:off x="2202383" y="1264868"/>
            <a:ext cx="795544" cy="304122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2" name="Down Arrow 21"/>
          <p:cNvSpPr/>
          <p:nvPr/>
        </p:nvSpPr>
        <p:spPr>
          <a:xfrm rot="17732011">
            <a:off x="6092811" y="969697"/>
            <a:ext cx="795544" cy="355085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3" name="Down Arrow 22"/>
          <p:cNvSpPr/>
          <p:nvPr/>
        </p:nvSpPr>
        <p:spPr>
          <a:xfrm rot="1522507">
            <a:off x="3320682" y="2203846"/>
            <a:ext cx="804087" cy="217203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4" name="Down Arrow 23"/>
          <p:cNvSpPr/>
          <p:nvPr/>
        </p:nvSpPr>
        <p:spPr>
          <a:xfrm rot="19282600">
            <a:off x="4863756" y="2068185"/>
            <a:ext cx="795544" cy="24769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54000" y="4251326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0000" y="5715001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88000" y="5574269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16800" y="4022726"/>
            <a:ext cx="1447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Task 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7800" y="4766849"/>
            <a:ext cx="1600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</a:rPr>
              <a:t>Get_Marks</a:t>
            </a:r>
            <a:r>
              <a:rPr lang="en-US" sz="1600" b="1" dirty="0">
                <a:solidFill>
                  <a:srgbClr val="FF0000"/>
                </a:solidFill>
              </a:rPr>
              <a:t>( )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2933" y="6306758"/>
            <a:ext cx="2032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Calc_sum</a:t>
            </a:r>
            <a:r>
              <a:rPr lang="en-US" sz="2400" b="1" dirty="0">
                <a:solidFill>
                  <a:srgbClr val="FF0000"/>
                </a:solidFill>
              </a:rPr>
              <a:t>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81600" y="6172201"/>
            <a:ext cx="2667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Calc_Average</a:t>
            </a:r>
            <a:r>
              <a:rPr lang="en-US" sz="2400" b="1" dirty="0">
                <a:solidFill>
                  <a:srgbClr val="FF0000"/>
                </a:solidFill>
              </a:rPr>
              <a:t>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16800" y="4536170"/>
            <a:ext cx="2032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Print_out</a:t>
            </a:r>
            <a:r>
              <a:rPr lang="en-US" sz="2400" b="1" dirty="0">
                <a:solidFill>
                  <a:srgbClr val="FF0000"/>
                </a:solidFill>
              </a:rPr>
              <a:t> (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0202" y="228602"/>
            <a:ext cx="3452751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Calculate and print out The sum and the Average of 3 student marks.</a:t>
            </a:r>
            <a:endParaRPr lang="ar-SA" sz="20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76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7620000" cy="838200"/>
          </a:xfrm>
        </p:spPr>
        <p:txBody>
          <a:bodyPr/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  <a:endParaRPr lang="ar-SA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200" y="873761"/>
            <a:ext cx="11887200" cy="4397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Function Definition 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       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b="1" i="1" dirty="0">
                <a:solidFill>
                  <a:srgbClr val="000000"/>
                </a:solidFill>
                <a:latin typeface="AGaramond" pitchFamily="50" charset="0"/>
              </a:rPr>
              <a:t>return-value-type</a:t>
            </a:r>
            <a:r>
              <a:rPr lang="en-US" sz="1800" i="1" dirty="0">
                <a:solidFill>
                  <a:srgbClr val="000000"/>
                </a:solidFill>
                <a:latin typeface="AGaramond" pitchFamily="50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Lucida Console" pitchFamily="49" charset="0"/>
              </a:rPr>
              <a:t>function-name(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i="1" dirty="0">
                <a:solidFill>
                  <a:srgbClr val="0070C0"/>
                </a:solidFill>
                <a:latin typeface="AGaramond" pitchFamily="50" charset="0"/>
              </a:rPr>
              <a:t>parameter-list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Lucida Console" pitchFamily="49" charset="0"/>
              </a:rPr>
              <a:t>)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</a:rPr>
              <a:t>{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i="1" dirty="0">
                <a:solidFill>
                  <a:srgbClr val="000000"/>
                </a:solidFill>
                <a:latin typeface="Times New Roman" pitchFamily="18" charset="0"/>
              </a:rPr>
              <a:t>Lines of code to be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i="1" dirty="0">
                <a:solidFill>
                  <a:srgbClr val="000000"/>
                </a:solidFill>
                <a:latin typeface="Times New Roman" pitchFamily="18" charset="0"/>
              </a:rPr>
              <a:t>executed    </a:t>
            </a:r>
          </a:p>
          <a:p>
            <a:pPr lvl="2">
              <a:lnSpc>
                <a:spcPct val="90000"/>
              </a:lnSpc>
              <a:buNone/>
            </a:pPr>
            <a:endParaRPr lang="en-US" sz="18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2">
              <a:lnSpc>
                <a:spcPct val="90000"/>
              </a:lnSpc>
              <a:buNone/>
            </a:pPr>
            <a:r>
              <a:rPr lang="en-US" sz="1800" i="1" dirty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i="1" dirty="0">
                <a:solidFill>
                  <a:srgbClr val="000000"/>
                </a:solidFill>
                <a:latin typeface="Times New Roman" pitchFamily="18" charset="0"/>
              </a:rPr>
              <a:t>(Body)      </a:t>
            </a:r>
          </a:p>
          <a:p>
            <a:pPr lvl="2">
              <a:lnSpc>
                <a:spcPct val="90000"/>
              </a:lnSpc>
              <a:buNone/>
            </a:pP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endParaRPr lang="en-US" sz="18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</a:br>
            <a:endParaRPr lang="en-US" sz="1900" b="1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1549400" y="4056251"/>
            <a:ext cx="4978400" cy="1273332"/>
          </a:xfrm>
          <a:prstGeom prst="wedgeRectCallout">
            <a:avLst>
              <a:gd name="adj1" fmla="val 53225"/>
              <a:gd name="adj2" fmla="val -22111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1867" b="1" dirty="0">
                <a:solidFill>
                  <a:srgbClr val="FF0000"/>
                </a:solidFill>
              </a:rPr>
              <a:t>Parameter-List </a:t>
            </a:r>
            <a:r>
              <a:rPr lang="en-US" sz="1867" dirty="0"/>
              <a:t>: Is a list of data values supplied from the calling program as input to the function. It is </a:t>
            </a:r>
            <a:r>
              <a:rPr lang="en-US" sz="1867" b="1" dirty="0">
                <a:solidFill>
                  <a:srgbClr val="FF0000"/>
                </a:solidFill>
              </a:rPr>
              <a:t>Optional 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749800" y="2597336"/>
            <a:ext cx="6807200" cy="1304104"/>
          </a:xfrm>
          <a:prstGeom prst="wedgeRectCallout">
            <a:avLst>
              <a:gd name="adj1" fmla="val -82577"/>
              <a:gd name="adj2" fmla="val -10123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1867" b="1" i="1" dirty="0">
                <a:solidFill>
                  <a:srgbClr val="FF0000"/>
                </a:solidFill>
                <a:latin typeface="AGaramond" pitchFamily="50" charset="0"/>
              </a:rPr>
              <a:t>return-value- Type</a:t>
            </a:r>
            <a:r>
              <a:rPr lang="en-US" sz="1867" dirty="0"/>
              <a:t>: </a:t>
            </a:r>
          </a:p>
          <a:p>
            <a:pPr algn="just"/>
            <a:r>
              <a:rPr lang="en-US" sz="1867" dirty="0"/>
              <a:t>Is the data type for the returned value from the function to the calling program. It is </a:t>
            </a:r>
            <a:r>
              <a:rPr lang="en-US" sz="1867" b="1" dirty="0">
                <a:solidFill>
                  <a:srgbClr val="FF0000"/>
                </a:solidFill>
              </a:rPr>
              <a:t>Mandatory, </a:t>
            </a:r>
            <a:r>
              <a:rPr lang="en-US" sz="1867" b="1" dirty="0">
                <a:solidFill>
                  <a:schemeClr val="bg1"/>
                </a:solidFill>
              </a:rPr>
              <a:t>if no returned value expected , we use keyword</a:t>
            </a:r>
            <a:r>
              <a:rPr lang="en-US" sz="1867" b="1" dirty="0">
                <a:solidFill>
                  <a:srgbClr val="FF0000"/>
                </a:solidFill>
              </a:rPr>
              <a:t> Void.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3200" y="5388303"/>
            <a:ext cx="1055624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2- Invoking Function ( From The main( )  ) </a:t>
            </a:r>
          </a:p>
          <a:p>
            <a:pPr>
              <a:lnSpc>
                <a:spcPct val="90000"/>
              </a:lnSpc>
              <a:buNone/>
            </a:pP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</a:rPr>
              <a:t>		     Function name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( </a:t>
            </a:r>
            <a:r>
              <a:rPr lang="en-US" sz="2400" i="1" dirty="0">
                <a:solidFill>
                  <a:srgbClr val="0070C0"/>
                </a:solidFill>
                <a:latin typeface="AGaramond" pitchFamily="50" charset="0"/>
              </a:rPr>
              <a:t>Actual Parameter- List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);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2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112712"/>
            <a:ext cx="8229600" cy="573089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b="1" dirty="0" smtClean="0"/>
              <a:t> </a:t>
            </a:r>
            <a:r>
              <a:rPr lang="en-US" sz="53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endParaRPr lang="ar-SA" sz="53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914400"/>
            <a:ext cx="8839200" cy="990600"/>
          </a:xfrm>
        </p:spPr>
        <p:txBody>
          <a:bodyPr/>
          <a:lstStyle/>
          <a:p>
            <a:pPr marL="457178" indent="-457178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Built in Functions (Ready Made).</a:t>
            </a:r>
          </a:p>
          <a:p>
            <a:pPr lvl="2"/>
            <a:r>
              <a:rPr lang="en-US" dirty="0" smtClean="0"/>
              <a:t>For Example : Math Functions Like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8000" y="2211389"/>
            <a:ext cx="88392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199" indent="-21430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28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20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12" indent="-17144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>
                <a:solidFill>
                  <a:schemeClr val="tx1"/>
                </a:solidFill>
              </a:rPr>
              <a:t>int </a:t>
            </a:r>
            <a:r>
              <a:rPr lang="en-US" sz="2400" b="1">
                <a:solidFill>
                  <a:srgbClr val="FF0000"/>
                </a:solidFill>
              </a:rPr>
              <a:t>abs</a:t>
            </a:r>
            <a:r>
              <a:rPr lang="en-US" sz="2400" b="1">
                <a:solidFill>
                  <a:schemeClr val="tx1"/>
                </a:solidFill>
              </a:rPr>
              <a:t> (int  </a:t>
            </a:r>
            <a:r>
              <a:rPr lang="en-US" sz="2400" b="1">
                <a:solidFill>
                  <a:srgbClr val="336699"/>
                </a:solidFill>
              </a:rPr>
              <a:t>number</a:t>
            </a:r>
            <a:r>
              <a:rPr lang="en-US" sz="2400" b="1">
                <a:solidFill>
                  <a:schemeClr val="tx1"/>
                </a:solidFill>
              </a:rPr>
              <a:t>) ;</a:t>
            </a:r>
          </a:p>
          <a:p>
            <a:pPr>
              <a:buFont typeface="Arial" pitchFamily="34" charset="0"/>
              <a:buNone/>
            </a:pPr>
            <a:endParaRPr lang="en-US" sz="2400" b="1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fr-FR" sz="2400" b="1">
                <a:solidFill>
                  <a:schemeClr val="tx1"/>
                </a:solidFill>
              </a:rPr>
              <a:t>double </a:t>
            </a:r>
            <a:r>
              <a:rPr lang="fr-FR" sz="2400" b="1">
                <a:solidFill>
                  <a:srgbClr val="FF0000"/>
                </a:solidFill>
              </a:rPr>
              <a:t>pow </a:t>
            </a:r>
            <a:r>
              <a:rPr lang="fr-FR" sz="2400" b="1">
                <a:solidFill>
                  <a:schemeClr val="tx1"/>
                </a:solidFill>
              </a:rPr>
              <a:t>(double </a:t>
            </a:r>
            <a:r>
              <a:rPr lang="fr-FR" sz="2400" b="1">
                <a:solidFill>
                  <a:srgbClr val="336699"/>
                </a:solidFill>
              </a:rPr>
              <a:t>base</a:t>
            </a:r>
            <a:r>
              <a:rPr lang="fr-FR" sz="2400" b="1">
                <a:solidFill>
                  <a:schemeClr val="tx1"/>
                </a:solidFill>
              </a:rPr>
              <a:t>, double  </a:t>
            </a:r>
            <a:r>
              <a:rPr lang="fr-FR" sz="2400" b="1">
                <a:solidFill>
                  <a:srgbClr val="336699"/>
                </a:solidFill>
              </a:rPr>
              <a:t>exponent</a:t>
            </a:r>
            <a:r>
              <a:rPr lang="fr-FR" sz="2400" b="1">
                <a:solidFill>
                  <a:schemeClr val="tx1"/>
                </a:solidFill>
              </a:rPr>
              <a:t>) ;</a:t>
            </a:r>
          </a:p>
          <a:p>
            <a:pPr>
              <a:buFont typeface="Arial" pitchFamily="34" charset="0"/>
              <a:buNone/>
            </a:pPr>
            <a:endParaRPr lang="fr-FR" sz="2400" b="1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fr-FR" sz="2400" b="1">
                <a:solidFill>
                  <a:schemeClr val="tx1"/>
                </a:solidFill>
              </a:rPr>
              <a:t>Double </a:t>
            </a:r>
            <a:r>
              <a:rPr lang="fr-FR" sz="2400" b="1">
                <a:solidFill>
                  <a:srgbClr val="FF0000"/>
                </a:solidFill>
              </a:rPr>
              <a:t>floor</a:t>
            </a:r>
            <a:r>
              <a:rPr lang="fr-FR" sz="2400" b="1">
                <a:solidFill>
                  <a:schemeClr val="tx1"/>
                </a:solidFill>
              </a:rPr>
              <a:t> (double  </a:t>
            </a:r>
            <a:r>
              <a:rPr lang="fr-FR" sz="2400" b="1">
                <a:solidFill>
                  <a:srgbClr val="336699"/>
                </a:solidFill>
              </a:rPr>
              <a:t>number</a:t>
            </a:r>
            <a:r>
              <a:rPr lang="fr-FR" sz="2400" b="1">
                <a:solidFill>
                  <a:schemeClr val="tx1"/>
                </a:solidFill>
              </a:rPr>
              <a:t>);</a:t>
            </a:r>
          </a:p>
          <a:p>
            <a:pPr>
              <a:buFont typeface="Arial" pitchFamily="34" charset="0"/>
              <a:buNone/>
            </a:pPr>
            <a:endParaRPr lang="fr-FR" sz="2400" b="1">
              <a:solidFill>
                <a:schemeClr val="tx1"/>
              </a:solidFill>
            </a:endParaRPr>
          </a:p>
          <a:p>
            <a:pPr>
              <a:buFont typeface="Arial" pitchFamily="34" charset="0"/>
              <a:buNone/>
            </a:pPr>
            <a:r>
              <a:rPr lang="fr-FR" sz="2400" b="1">
                <a:solidFill>
                  <a:schemeClr val="tx1"/>
                </a:solidFill>
              </a:rPr>
              <a:t>Double </a:t>
            </a:r>
            <a:r>
              <a:rPr lang="fr-FR" sz="2400" b="1">
                <a:solidFill>
                  <a:srgbClr val="FF0000"/>
                </a:solidFill>
              </a:rPr>
              <a:t>sqrt</a:t>
            </a:r>
            <a:r>
              <a:rPr lang="fr-FR" sz="2400" b="1">
                <a:solidFill>
                  <a:schemeClr val="tx1"/>
                </a:solidFill>
              </a:rPr>
              <a:t> (double  </a:t>
            </a:r>
            <a:r>
              <a:rPr lang="fr-FR" sz="2400" b="1">
                <a:solidFill>
                  <a:srgbClr val="336699"/>
                </a:solidFill>
              </a:rPr>
              <a:t>number</a:t>
            </a:r>
            <a:r>
              <a:rPr lang="fr-FR" sz="2400" b="1">
                <a:solidFill>
                  <a:schemeClr val="tx1"/>
                </a:solidFill>
              </a:rPr>
              <a:t>);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00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20227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User-Defined Functions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990600"/>
            <a:ext cx="8915400" cy="44545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u="sng" dirty="0" smtClean="0">
                <a:solidFill>
                  <a:srgbClr val="1B08A8"/>
                </a:solidFill>
              </a:rPr>
              <a:t>Value-returning functions</a:t>
            </a:r>
            <a:r>
              <a:rPr lang="en-US" dirty="0" smtClean="0">
                <a:solidFill>
                  <a:srgbClr val="1B08A8"/>
                </a:solidFill>
              </a:rPr>
              <a:t>: have a return type</a:t>
            </a:r>
          </a:p>
          <a:p>
            <a:pPr lvl="1" eaLnBrk="1" hangingPunct="1"/>
            <a:r>
              <a:rPr lang="en-US" dirty="0" smtClean="0"/>
              <a:t>Return a value of a specific data type using the </a:t>
            </a:r>
            <a:r>
              <a:rPr lang="en-US" dirty="0" smtClean="0">
                <a:latin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returned value can be used in one of the following scenarios: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66"/>
                </a:solidFill>
              </a:rPr>
              <a:t>Save the value for further calculation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result;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lang="en-US" dirty="0" smtClean="0"/>
              <a:t>Result = sum ( x , y );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66"/>
                </a:solidFill>
              </a:rPr>
              <a:t>Use the value in some calculation 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lang="en-US" dirty="0" smtClean="0"/>
              <a:t>Result = sum(x , y) /2;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66"/>
                </a:solidFill>
              </a:rPr>
              <a:t>Print the value</a:t>
            </a:r>
          </a:p>
          <a:p>
            <a:pPr lvl="3" eaLnBrk="1" hangingPunct="1">
              <a:lnSpc>
                <a:spcPct val="90000"/>
              </a:lnSpc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 (sum(x , y) ) ;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>
                <a:solidFill>
                  <a:srgbClr val="1B08A8"/>
                </a:solidFill>
              </a:rPr>
              <a:t>Void functions</a:t>
            </a:r>
            <a:r>
              <a:rPr lang="en-US" dirty="0" smtClean="0">
                <a:solidFill>
                  <a:srgbClr val="1B08A8"/>
                </a:solidFill>
              </a:rPr>
              <a:t>: do not have a return type</a:t>
            </a:r>
          </a:p>
          <a:p>
            <a:pPr lvl="1" eaLnBrk="1" hangingPunct="1"/>
            <a:r>
              <a:rPr lang="en-US" i="1" dirty="0" smtClean="0"/>
              <a:t>Do not </a:t>
            </a:r>
            <a:r>
              <a:rPr lang="en-US" dirty="0" smtClean="0"/>
              <a:t>use a </a:t>
            </a:r>
            <a:r>
              <a:rPr lang="en-US" dirty="0" smtClean="0">
                <a:latin typeface="Courier New" pitchFamily="49" charset="0"/>
              </a:rPr>
              <a:t>return</a:t>
            </a:r>
            <a:r>
              <a:rPr lang="en-US" dirty="0" smtClean="0"/>
              <a:t> statement to return a value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7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77800"/>
            <a:ext cx="11785600" cy="61785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public class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methodOneParameter</a:t>
            </a:r>
            <a:endParaRPr lang="en-US" sz="1867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1867" dirty="0"/>
              <a:t>    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 public static void main(String[] </a:t>
            </a:r>
            <a:r>
              <a:rPr lang="en-US" sz="1867" dirty="0" err="1">
                <a:solidFill>
                  <a:srgbClr val="00B0F0"/>
                </a:solidFill>
              </a:rPr>
              <a:t>args</a:t>
            </a:r>
            <a:r>
              <a:rPr lang="en-US" sz="1867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{</a:t>
            </a:r>
          </a:p>
          <a:p>
            <a:pPr marL="0" indent="0">
              <a:buNone/>
            </a:pPr>
            <a:r>
              <a:rPr lang="en-US" sz="1867" dirty="0"/>
              <a:t>         </a:t>
            </a:r>
            <a:r>
              <a:rPr lang="en-US" sz="1867" dirty="0" err="1"/>
              <a:t>System.out.println</a:t>
            </a:r>
            <a:r>
              <a:rPr lang="en-US" sz="1867" dirty="0"/>
              <a:t> (“Start of Program”); </a:t>
            </a:r>
            <a:r>
              <a:rPr lang="en-US" sz="1867" dirty="0">
                <a:solidFill>
                  <a:srgbClr val="00B050"/>
                </a:solidFill>
              </a:rPr>
              <a:t>//output line #1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();     </a:t>
            </a:r>
            <a:r>
              <a:rPr lang="en-US" sz="1867" dirty="0">
                <a:solidFill>
                  <a:srgbClr val="00B050"/>
                </a:solidFill>
              </a:rPr>
              <a:t>//method calling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</a:t>
            </a:r>
            <a:r>
              <a:rPr lang="en-US" sz="1867" dirty="0" err="1">
                <a:solidFill>
                  <a:srgbClr val="0000FF"/>
                </a:solidFill>
              </a:rPr>
              <a:t>Sysetm.out.println</a:t>
            </a:r>
            <a:r>
              <a:rPr lang="en-US" sz="1867" dirty="0">
                <a:solidFill>
                  <a:srgbClr val="0000FF"/>
                </a:solidFill>
              </a:rPr>
              <a:t>(“Welcome to the First lecture in Functions”);      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();</a:t>
            </a:r>
            <a:r>
              <a:rPr lang="en-US" sz="1867" dirty="0">
                <a:solidFill>
                  <a:srgbClr val="00B050"/>
                </a:solidFill>
              </a:rPr>
              <a:t>     //method calling</a:t>
            </a:r>
          </a:p>
          <a:p>
            <a:pPr marL="0" indent="0">
              <a:buNone/>
            </a:pPr>
            <a:r>
              <a:rPr lang="en-US" sz="1867" dirty="0"/>
              <a:t>        </a:t>
            </a:r>
            <a:r>
              <a:rPr lang="en-US" sz="1867" dirty="0" err="1"/>
              <a:t>System.out.println</a:t>
            </a:r>
            <a:r>
              <a:rPr lang="en-US" sz="1867" dirty="0"/>
              <a:t> (“End of Program”);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} </a:t>
            </a:r>
            <a:r>
              <a:rPr lang="en-US" sz="1867" dirty="0">
                <a:solidFill>
                  <a:srgbClr val="00B050"/>
                </a:solidFill>
              </a:rPr>
              <a:t>//end of main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50"/>
                </a:solidFill>
              </a:rPr>
              <a:t>      //method definition: This method draws a line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B0F0"/>
                </a:solidFill>
              </a:rPr>
              <a:t>      public static void</a:t>
            </a:r>
            <a:r>
              <a:rPr lang="en-US" sz="1867" dirty="0">
                <a:solidFill>
                  <a:srgbClr val="FF0000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drawLine</a:t>
            </a:r>
            <a:r>
              <a:rPr lang="en-US" sz="1867" dirty="0">
                <a:solidFill>
                  <a:srgbClr val="0000FF"/>
                </a:solidFill>
              </a:rPr>
              <a:t>(</a:t>
            </a:r>
            <a:r>
              <a:rPr lang="en-US" sz="1867" dirty="0">
                <a:solidFill>
                  <a:srgbClr val="00B0F0"/>
                </a:solidFill>
              </a:rPr>
              <a:t> </a:t>
            </a:r>
            <a:r>
              <a:rPr lang="en-US" sz="1867" dirty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</a:t>
            </a:r>
            <a:r>
              <a:rPr lang="en-US" sz="1867" b="1" dirty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 err="1">
                <a:solidFill>
                  <a:srgbClr val="00B0F0"/>
                </a:solidFill>
              </a:rPr>
              <a:t>int</a:t>
            </a:r>
            <a:r>
              <a:rPr lang="en-US" sz="1867" dirty="0">
                <a:solidFill>
                  <a:srgbClr val="0000FF"/>
                </a:solidFill>
              </a:rPr>
              <a:t>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</a:t>
            </a:r>
            <a:r>
              <a:rPr lang="en-US" sz="1867" dirty="0">
                <a:solidFill>
                  <a:srgbClr val="00B0F0"/>
                </a:solidFill>
              </a:rPr>
              <a:t>for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=0;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 &lt; 10; </a:t>
            </a:r>
            <a:r>
              <a:rPr lang="en-US" sz="1867" dirty="0" err="1">
                <a:solidFill>
                  <a:srgbClr val="0000FF"/>
                </a:solidFill>
              </a:rPr>
              <a:t>i</a:t>
            </a:r>
            <a:r>
              <a:rPr lang="en-US" sz="1867" dirty="0">
                <a:solidFill>
                  <a:srgbClr val="0000FF"/>
                </a:solidFill>
              </a:rPr>
              <a:t>++)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</a:t>
            </a:r>
            <a:r>
              <a:rPr lang="en-US" sz="1867" dirty="0">
                <a:solidFill>
                  <a:srgbClr val="0000FF"/>
                </a:solidFill>
              </a:rPr>
              <a:t> (</a:t>
            </a:r>
            <a:r>
              <a:rPr lang="en-US" sz="1867" dirty="0">
                <a:solidFill>
                  <a:srgbClr val="FF33CC"/>
                </a:solidFill>
              </a:rPr>
              <a:t>‘*’</a:t>
            </a:r>
            <a:r>
              <a:rPr lang="en-US" sz="1867" dirty="0">
                <a:solidFill>
                  <a:srgbClr val="0000FF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   </a:t>
            </a:r>
            <a:r>
              <a:rPr lang="en-US" sz="1867" dirty="0" err="1">
                <a:solidFill>
                  <a:srgbClr val="0000FF"/>
                </a:solidFill>
              </a:rPr>
              <a:t>System.out.println</a:t>
            </a:r>
            <a:r>
              <a:rPr lang="en-US" sz="1867" dirty="0">
                <a:solidFill>
                  <a:srgbClr val="0000FF"/>
                </a:solidFill>
              </a:rPr>
              <a:t>(); </a:t>
            </a:r>
          </a:p>
          <a:p>
            <a:pPr marL="0" indent="0">
              <a:buNone/>
            </a:pPr>
            <a:r>
              <a:rPr lang="en-US" sz="1867" dirty="0">
                <a:solidFill>
                  <a:srgbClr val="0000FF"/>
                </a:solidFill>
              </a:rPr>
              <a:t>       </a:t>
            </a:r>
            <a:r>
              <a:rPr lang="en-US" sz="1867" b="1" dirty="0">
                <a:solidFill>
                  <a:srgbClr val="0000FF"/>
                </a:solidFill>
              </a:rPr>
              <a:t>}</a:t>
            </a:r>
            <a:r>
              <a:rPr lang="en-US" sz="1867" b="1" dirty="0">
                <a:solidFill>
                  <a:srgbClr val="FF0000"/>
                </a:solidFill>
              </a:rPr>
              <a:t> </a:t>
            </a:r>
            <a:r>
              <a:rPr lang="en-US" sz="1867" dirty="0">
                <a:solidFill>
                  <a:srgbClr val="00B050"/>
                </a:solidFill>
              </a:rPr>
              <a:t>//end of </a:t>
            </a:r>
            <a:r>
              <a:rPr lang="en-US" sz="1867" dirty="0" err="1">
                <a:solidFill>
                  <a:srgbClr val="00B050"/>
                </a:solidFill>
              </a:rPr>
              <a:t>drawLine</a:t>
            </a:r>
            <a:endParaRPr lang="en-US" sz="1867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67" dirty="0"/>
              <a:t>  } </a:t>
            </a:r>
            <a:r>
              <a:rPr lang="en-US" sz="1867" dirty="0">
                <a:solidFill>
                  <a:srgbClr val="00B050"/>
                </a:solidFill>
              </a:rPr>
              <a:t>//end of class</a:t>
            </a:r>
            <a:endParaRPr lang="en-US" sz="1867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Lec.09: OOP With JAVA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EA2D-F4C6-4748-8871-7ADEF51989A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32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1199</TotalTime>
  <Words>3062</Words>
  <Application>Microsoft Office PowerPoint</Application>
  <PresentationFormat>Widescreen</PresentationFormat>
  <Paragraphs>674</Paragraphs>
  <Slides>40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AGaramond</vt:lpstr>
      <vt:lpstr>Arial</vt:lpstr>
      <vt:lpstr>Arial Rounded MT Bold</vt:lpstr>
      <vt:lpstr>Calibri</vt:lpstr>
      <vt:lpstr>Calibri Light</vt:lpstr>
      <vt:lpstr>Courier New</vt:lpstr>
      <vt:lpstr>Lucida Console</vt:lpstr>
      <vt:lpstr>Lucida Sans Unicode</vt:lpstr>
      <vt:lpstr>Tahoma</vt:lpstr>
      <vt:lpstr>Times New Roman</vt:lpstr>
      <vt:lpstr>Wingdings</vt:lpstr>
      <vt:lpstr>Office Theme</vt:lpstr>
      <vt:lpstr>OOP With JAVA Lecture (09)  Methods and conditionals </vt:lpstr>
      <vt:lpstr>Functions - Methods</vt:lpstr>
      <vt:lpstr>PowerPoint Presentation</vt:lpstr>
      <vt:lpstr>Why to use Functions ?</vt:lpstr>
      <vt:lpstr>PowerPoint Presentation</vt:lpstr>
      <vt:lpstr>Functions</vt:lpstr>
      <vt:lpstr>Function Types</vt:lpstr>
      <vt:lpstr>User-Defined Functions</vt:lpstr>
      <vt:lpstr>PowerPoint Presentation</vt:lpstr>
      <vt:lpstr>PowerPoint Presentation</vt:lpstr>
      <vt:lpstr>PowerPoint Presentation</vt:lpstr>
      <vt:lpstr>PowerPoint Presentation</vt:lpstr>
      <vt:lpstr>Scope of a variable</vt:lpstr>
      <vt:lpstr>Scope of a variable</vt:lpstr>
      <vt:lpstr>PowerPoint Presentation</vt:lpstr>
      <vt:lpstr>Method Overloading</vt:lpstr>
      <vt:lpstr>PowerPoint Presentation</vt:lpstr>
      <vt:lpstr>Control Statements</vt:lpstr>
      <vt:lpstr>PowerPoint Presentation</vt:lpstr>
      <vt:lpstr>Selection Statements : If Statement</vt:lpstr>
      <vt:lpstr>PowerPoint Presentation</vt:lpstr>
      <vt:lpstr>Relational Expression and Relational Operators</vt:lpstr>
      <vt:lpstr>Selection Statements : If Statement</vt:lpstr>
      <vt:lpstr>Selection Statements : If .. Else Statement</vt:lpstr>
      <vt:lpstr>PowerPoint Presentation</vt:lpstr>
      <vt:lpstr>Selection Statements : If – else Statement</vt:lpstr>
      <vt:lpstr>Nested If</vt:lpstr>
      <vt:lpstr>IF – Else IF statement </vt:lpstr>
      <vt:lpstr>IF – Else IF </vt:lpstr>
      <vt:lpstr>Combining more than one condition</vt:lpstr>
      <vt:lpstr>Combining more than one condition</vt:lpstr>
      <vt:lpstr>PowerPoint Presentation</vt:lpstr>
      <vt:lpstr>Selection statements: Switch Statement.</vt:lpstr>
      <vt:lpstr>PowerPoint Presentation</vt:lpstr>
      <vt:lpstr>1. The switch Statement</vt:lpstr>
      <vt:lpstr>PowerPoint Presentation</vt:lpstr>
      <vt:lpstr>PowerPoint Presentation</vt:lpstr>
      <vt:lpstr>PowerPoint Presentation</vt:lpstr>
      <vt:lpstr>switch vs. nested if</vt:lpstr>
      <vt:lpstr>Thank you for listening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dhafer.t</dc:creator>
  <cp:lastModifiedBy>dhafer.t</cp:lastModifiedBy>
  <cp:revision>116</cp:revision>
  <dcterms:created xsi:type="dcterms:W3CDTF">2019-02-23T07:22:35Z</dcterms:created>
  <dcterms:modified xsi:type="dcterms:W3CDTF">2019-05-22T12:37:55Z</dcterms:modified>
</cp:coreProperties>
</file>