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71" r:id="rId3"/>
    <p:sldId id="272" r:id="rId4"/>
    <p:sldId id="264" r:id="rId5"/>
    <p:sldId id="257" r:id="rId6"/>
    <p:sldId id="258" r:id="rId7"/>
    <p:sldId id="260" r:id="rId8"/>
    <p:sldId id="261" r:id="rId9"/>
    <p:sldId id="262" r:id="rId10"/>
    <p:sldId id="263" r:id="rId11"/>
    <p:sldId id="265" r:id="rId12"/>
    <p:sldId id="266"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6EAD0-86A0-4EB8-99B4-1E2A1776ECC6}" type="datetimeFigureOut">
              <a:rPr lang="en-US" smtClean="0"/>
              <a:t>11/20/2022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B646A7-FD29-405B-AB09-F5E60872E0E0}" type="slidenum">
              <a:rPr lang="en-US" smtClean="0"/>
              <a:t>‹#›</a:t>
            </a:fld>
            <a:endParaRPr lang="en-US"/>
          </a:p>
        </p:txBody>
      </p:sp>
    </p:spTree>
    <p:extLst>
      <p:ext uri="{BB962C8B-B14F-4D97-AF65-F5344CB8AC3E}">
        <p14:creationId xmlns:p14="http://schemas.microsoft.com/office/powerpoint/2010/main" val="327519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646A7-FD29-405B-AB09-F5E60872E0E0}" type="slidenum">
              <a:rPr lang="en-US" smtClean="0"/>
              <a:t>5</a:t>
            </a:fld>
            <a:endParaRPr lang="en-US"/>
          </a:p>
        </p:txBody>
      </p:sp>
    </p:spTree>
    <p:extLst>
      <p:ext uri="{BB962C8B-B14F-4D97-AF65-F5344CB8AC3E}">
        <p14:creationId xmlns:p14="http://schemas.microsoft.com/office/powerpoint/2010/main" val="2336335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ECF3B0-1E8C-458F-B6FA-8C286033AF6B}"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45343-DD0F-4547-8513-127EDC4584F7}" type="slidenum">
              <a:rPr lang="en-US" smtClean="0"/>
              <a:t>‹#›</a:t>
            </a:fld>
            <a:endParaRPr lang="en-US"/>
          </a:p>
        </p:txBody>
      </p:sp>
    </p:spTree>
    <p:extLst>
      <p:ext uri="{BB962C8B-B14F-4D97-AF65-F5344CB8AC3E}">
        <p14:creationId xmlns:p14="http://schemas.microsoft.com/office/powerpoint/2010/main" val="3490266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CF3B0-1E8C-458F-B6FA-8C286033AF6B}"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45343-DD0F-4547-8513-127EDC4584F7}" type="slidenum">
              <a:rPr lang="en-US" smtClean="0"/>
              <a:t>‹#›</a:t>
            </a:fld>
            <a:endParaRPr lang="en-US"/>
          </a:p>
        </p:txBody>
      </p:sp>
    </p:spTree>
    <p:extLst>
      <p:ext uri="{BB962C8B-B14F-4D97-AF65-F5344CB8AC3E}">
        <p14:creationId xmlns:p14="http://schemas.microsoft.com/office/powerpoint/2010/main" val="318761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CF3B0-1E8C-458F-B6FA-8C286033AF6B}"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45343-DD0F-4547-8513-127EDC4584F7}" type="slidenum">
              <a:rPr lang="en-US" smtClean="0"/>
              <a:t>‹#›</a:t>
            </a:fld>
            <a:endParaRPr lang="en-US"/>
          </a:p>
        </p:txBody>
      </p:sp>
    </p:spTree>
    <p:extLst>
      <p:ext uri="{BB962C8B-B14F-4D97-AF65-F5344CB8AC3E}">
        <p14:creationId xmlns:p14="http://schemas.microsoft.com/office/powerpoint/2010/main" val="370470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CF3B0-1E8C-458F-B6FA-8C286033AF6B}"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45343-DD0F-4547-8513-127EDC4584F7}" type="slidenum">
              <a:rPr lang="en-US" smtClean="0"/>
              <a:t>‹#›</a:t>
            </a:fld>
            <a:endParaRPr lang="en-US"/>
          </a:p>
        </p:txBody>
      </p:sp>
    </p:spTree>
    <p:extLst>
      <p:ext uri="{BB962C8B-B14F-4D97-AF65-F5344CB8AC3E}">
        <p14:creationId xmlns:p14="http://schemas.microsoft.com/office/powerpoint/2010/main" val="332919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ECF3B0-1E8C-458F-B6FA-8C286033AF6B}"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45343-DD0F-4547-8513-127EDC4584F7}" type="slidenum">
              <a:rPr lang="en-US" smtClean="0"/>
              <a:t>‹#›</a:t>
            </a:fld>
            <a:endParaRPr lang="en-US"/>
          </a:p>
        </p:txBody>
      </p:sp>
    </p:spTree>
    <p:extLst>
      <p:ext uri="{BB962C8B-B14F-4D97-AF65-F5344CB8AC3E}">
        <p14:creationId xmlns:p14="http://schemas.microsoft.com/office/powerpoint/2010/main" val="1575680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ECF3B0-1E8C-458F-B6FA-8C286033AF6B}"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45343-DD0F-4547-8513-127EDC4584F7}" type="slidenum">
              <a:rPr lang="en-US" smtClean="0"/>
              <a:t>‹#›</a:t>
            </a:fld>
            <a:endParaRPr lang="en-US"/>
          </a:p>
        </p:txBody>
      </p:sp>
    </p:spTree>
    <p:extLst>
      <p:ext uri="{BB962C8B-B14F-4D97-AF65-F5344CB8AC3E}">
        <p14:creationId xmlns:p14="http://schemas.microsoft.com/office/powerpoint/2010/main" val="233103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ECF3B0-1E8C-458F-B6FA-8C286033AF6B}" type="datetimeFigureOut">
              <a:rPr lang="en-US" smtClean="0"/>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C45343-DD0F-4547-8513-127EDC4584F7}" type="slidenum">
              <a:rPr lang="en-US" smtClean="0"/>
              <a:t>‹#›</a:t>
            </a:fld>
            <a:endParaRPr lang="en-US"/>
          </a:p>
        </p:txBody>
      </p:sp>
    </p:spTree>
    <p:extLst>
      <p:ext uri="{BB962C8B-B14F-4D97-AF65-F5344CB8AC3E}">
        <p14:creationId xmlns:p14="http://schemas.microsoft.com/office/powerpoint/2010/main" val="32641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ECF3B0-1E8C-458F-B6FA-8C286033AF6B}" type="datetimeFigureOut">
              <a:rPr lang="en-US" smtClean="0"/>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C45343-DD0F-4547-8513-127EDC4584F7}" type="slidenum">
              <a:rPr lang="en-US" smtClean="0"/>
              <a:t>‹#›</a:t>
            </a:fld>
            <a:endParaRPr lang="en-US"/>
          </a:p>
        </p:txBody>
      </p:sp>
    </p:spTree>
    <p:extLst>
      <p:ext uri="{BB962C8B-B14F-4D97-AF65-F5344CB8AC3E}">
        <p14:creationId xmlns:p14="http://schemas.microsoft.com/office/powerpoint/2010/main" val="185408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CF3B0-1E8C-458F-B6FA-8C286033AF6B}" type="datetimeFigureOut">
              <a:rPr lang="en-US" smtClean="0"/>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C45343-DD0F-4547-8513-127EDC4584F7}" type="slidenum">
              <a:rPr lang="en-US" smtClean="0"/>
              <a:t>‹#›</a:t>
            </a:fld>
            <a:endParaRPr lang="en-US"/>
          </a:p>
        </p:txBody>
      </p:sp>
    </p:spTree>
    <p:extLst>
      <p:ext uri="{BB962C8B-B14F-4D97-AF65-F5344CB8AC3E}">
        <p14:creationId xmlns:p14="http://schemas.microsoft.com/office/powerpoint/2010/main" val="187046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CF3B0-1E8C-458F-B6FA-8C286033AF6B}"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45343-DD0F-4547-8513-127EDC4584F7}" type="slidenum">
              <a:rPr lang="en-US" smtClean="0"/>
              <a:t>‹#›</a:t>
            </a:fld>
            <a:endParaRPr lang="en-US"/>
          </a:p>
        </p:txBody>
      </p:sp>
    </p:spTree>
    <p:extLst>
      <p:ext uri="{BB962C8B-B14F-4D97-AF65-F5344CB8AC3E}">
        <p14:creationId xmlns:p14="http://schemas.microsoft.com/office/powerpoint/2010/main" val="199838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CF3B0-1E8C-458F-B6FA-8C286033AF6B}"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45343-DD0F-4547-8513-127EDC4584F7}" type="slidenum">
              <a:rPr lang="en-US" smtClean="0"/>
              <a:t>‹#›</a:t>
            </a:fld>
            <a:endParaRPr lang="en-US"/>
          </a:p>
        </p:txBody>
      </p:sp>
    </p:spTree>
    <p:extLst>
      <p:ext uri="{BB962C8B-B14F-4D97-AF65-F5344CB8AC3E}">
        <p14:creationId xmlns:p14="http://schemas.microsoft.com/office/powerpoint/2010/main" val="4091220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CF3B0-1E8C-458F-B6FA-8C286033AF6B}" type="datetimeFigureOut">
              <a:rPr lang="en-US" smtClean="0"/>
              <a:t>11/20/2022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45343-DD0F-4547-8513-127EDC4584F7}" type="slidenum">
              <a:rPr lang="en-US" smtClean="0"/>
              <a:t>‹#›</a:t>
            </a:fld>
            <a:endParaRPr lang="en-US"/>
          </a:p>
        </p:txBody>
      </p:sp>
    </p:spTree>
    <p:extLst>
      <p:ext uri="{BB962C8B-B14F-4D97-AF65-F5344CB8AC3E}">
        <p14:creationId xmlns:p14="http://schemas.microsoft.com/office/powerpoint/2010/main" val="1613300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13.wav"/><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microsoft.com/office/2007/relationships/media" Target="../media/media15.wav"/><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5.wav"/></Relationships>
</file>

<file path=ppt/slides/_rels/slide15.xml.rels><?xml version="1.0" encoding="UTF-8" standalone="yes"?>
<Relationships xmlns="http://schemas.openxmlformats.org/package/2006/relationships"><Relationship Id="rId3" Type="http://schemas.microsoft.com/office/2007/relationships/media" Target="../media/media17.wav"/><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7.wav"/></Relationships>
</file>

<file path=ppt/slides/_rels/slide16.xml.rels><?xml version="1.0" encoding="UTF-8" standalone="yes"?>
<Relationships xmlns="http://schemas.openxmlformats.org/package/2006/relationships"><Relationship Id="rId3" Type="http://schemas.microsoft.com/office/2007/relationships/media" Target="../media/media19.wav"/><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9.wav"/></Relationships>
</file>

<file path=ppt/slides/_rels/slide17.xml.rels><?xml version="1.0" encoding="UTF-8" standalone="yes"?>
<Relationships xmlns="http://schemas.openxmlformats.org/package/2006/relationships"><Relationship Id="rId3" Type="http://schemas.microsoft.com/office/2007/relationships/media" Target="../media/media21.wav"/><Relationship Id="rId7" Type="http://schemas.openxmlformats.org/officeDocument/2006/relationships/image" Target="../media/image1.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audio" Target="../media/media21.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1.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1.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1.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1.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microsoft.com/office/2007/relationships/media" Target="../media/media8.wav"/><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066800"/>
            <a:ext cx="7772400" cy="3200399"/>
          </a:xfrm>
        </p:spPr>
        <p:txBody>
          <a:bodyPr>
            <a:noAutofit/>
          </a:bodyPr>
          <a:lstStyle/>
          <a:p>
            <a:r>
              <a:rPr lang="en-US" dirty="0" smtClean="0"/>
              <a:t>Fifth </a:t>
            </a:r>
            <a:r>
              <a:rPr lang="en-US" dirty="0" err="1" smtClean="0"/>
              <a:t>lect</a:t>
            </a:r>
            <a:r>
              <a:rPr lang="en-US" sz="6600" dirty="0"/>
              <a:t/>
            </a:r>
            <a:br>
              <a:rPr lang="en-US" sz="6600" dirty="0"/>
            </a:br>
            <a:r>
              <a:rPr lang="en-US" sz="6000" dirty="0">
                <a:solidFill>
                  <a:srgbClr val="FF0000"/>
                </a:solidFill>
              </a:rPr>
              <a:t>The File </a:t>
            </a:r>
            <a:r>
              <a:rPr lang="en-US" sz="6000" dirty="0" smtClean="0">
                <a:solidFill>
                  <a:srgbClr val="FF0000"/>
                </a:solidFill>
              </a:rPr>
              <a:t>System , </a:t>
            </a:r>
            <a:r>
              <a:rPr lang="en-US" sz="6000" dirty="0" smtClean="0">
                <a:solidFill>
                  <a:srgbClr val="FF0000"/>
                </a:solidFill>
                <a:latin typeface="Open Sans"/>
              </a:rPr>
              <a:t>File </a:t>
            </a:r>
            <a:r>
              <a:rPr lang="en-US" sz="6000" dirty="0">
                <a:solidFill>
                  <a:srgbClr val="FF0000"/>
                </a:solidFill>
                <a:latin typeface="Open Sans"/>
              </a:rPr>
              <a:t>Permission and Access</a:t>
            </a:r>
            <a:r>
              <a:rPr lang="en-US" sz="6000" dirty="0" smtClean="0">
                <a:solidFill>
                  <a:srgbClr val="FF0000"/>
                </a:solidFill>
              </a:rPr>
              <a:t> </a:t>
            </a:r>
            <a:endParaRPr lang="en-US" sz="6000" dirty="0">
              <a:solidFill>
                <a:srgbClr val="FF0000"/>
              </a:solidFill>
            </a:endParaRPr>
          </a:p>
        </p:txBody>
      </p:sp>
      <p:sp>
        <p:nvSpPr>
          <p:cNvPr id="4" name="Subtitle 2"/>
          <p:cNvSpPr>
            <a:spLocks noGrp="1"/>
          </p:cNvSpPr>
          <p:nvPr>
            <p:ph type="subTitle" idx="1"/>
          </p:nvPr>
        </p:nvSpPr>
        <p:spPr>
          <a:xfrm>
            <a:off x="3352800" y="4572000"/>
            <a:ext cx="5486400" cy="1752600"/>
          </a:xfrm>
          <a:prstGeom prst="rect">
            <a:avLst/>
          </a:prstGeom>
        </p:spPr>
        <p:txBody>
          <a:bodyPr vert="horz" lIns="45720" tIns="0" rIns="45720" bIns="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tx1">
                    <a:lumMod val="95000"/>
                    <a:lumOff val="5000"/>
                  </a:schemeClr>
                </a:solidFill>
              </a:rPr>
              <a:t>Sabah </a:t>
            </a:r>
            <a:r>
              <a:rPr lang="en-US" b="1" dirty="0" err="1">
                <a:solidFill>
                  <a:schemeClr val="tx1">
                    <a:lumMod val="95000"/>
                    <a:lumOff val="5000"/>
                  </a:schemeClr>
                </a:solidFill>
              </a:rPr>
              <a:t>Anwer</a:t>
            </a:r>
            <a:r>
              <a:rPr lang="en-US" b="1" dirty="0">
                <a:solidFill>
                  <a:schemeClr val="tx1">
                    <a:lumMod val="95000"/>
                    <a:lumOff val="5000"/>
                  </a:schemeClr>
                </a:solidFill>
              </a:rPr>
              <a:t> </a:t>
            </a:r>
            <a:r>
              <a:rPr lang="en-US" b="1" dirty="0" err="1">
                <a:solidFill>
                  <a:schemeClr val="tx1">
                    <a:lumMod val="95000"/>
                    <a:lumOff val="5000"/>
                  </a:schemeClr>
                </a:solidFill>
              </a:rPr>
              <a:t>Abdulkareem</a:t>
            </a:r>
            <a:endParaRPr lang="en-US" b="1" dirty="0">
              <a:solidFill>
                <a:schemeClr val="tx1">
                  <a:lumMod val="95000"/>
                  <a:lumOff val="5000"/>
                </a:schemeClr>
              </a:solidFill>
            </a:endParaRPr>
          </a:p>
          <a:p>
            <a:pPr algn="ctr"/>
            <a:r>
              <a:rPr lang="en-US" b="1" dirty="0">
                <a:solidFill>
                  <a:schemeClr val="tx1">
                    <a:lumMod val="95000"/>
                    <a:lumOff val="5000"/>
                  </a:schemeClr>
                </a:solidFill>
              </a:rPr>
              <a:t>University of </a:t>
            </a:r>
            <a:r>
              <a:rPr lang="en-US" b="1" dirty="0" err="1">
                <a:solidFill>
                  <a:schemeClr val="tx1">
                    <a:lumMod val="95000"/>
                    <a:lumOff val="5000"/>
                  </a:schemeClr>
                </a:solidFill>
              </a:rPr>
              <a:t>Diyala</a:t>
            </a:r>
            <a:r>
              <a:rPr lang="en-US" b="1" dirty="0">
                <a:solidFill>
                  <a:schemeClr val="tx1">
                    <a:lumMod val="95000"/>
                    <a:lumOff val="5000"/>
                  </a:schemeClr>
                </a:solidFill>
              </a:rPr>
              <a:t>, College of Engineering,  Department of Computer Engineering</a:t>
            </a:r>
          </a:p>
          <a:p>
            <a:endParaRPr lang="en-US" dirty="0"/>
          </a:p>
        </p:txBody>
      </p:sp>
    </p:spTree>
    <p:extLst>
      <p:ext uri="{BB962C8B-B14F-4D97-AF65-F5344CB8AC3E}">
        <p14:creationId xmlns:p14="http://schemas.microsoft.com/office/powerpoint/2010/main" val="3556998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 line Interface</a:t>
            </a:r>
            <a:endParaRPr lang="en-US" dirty="0"/>
          </a:p>
        </p:txBody>
      </p:sp>
      <p:sp>
        <p:nvSpPr>
          <p:cNvPr id="3" name="Content Placeholder 2"/>
          <p:cNvSpPr>
            <a:spLocks noGrp="1"/>
          </p:cNvSpPr>
          <p:nvPr>
            <p:ph idx="1"/>
          </p:nvPr>
        </p:nvSpPr>
        <p:spPr>
          <a:xfrm>
            <a:off x="457200" y="1600200"/>
            <a:ext cx="8229600" cy="5029200"/>
          </a:xfrm>
        </p:spPr>
        <p:txBody>
          <a:bodyPr>
            <a:normAutofit lnSpcReduction="10000"/>
          </a:bodyPr>
          <a:lstStyle/>
          <a:p>
            <a:r>
              <a:rPr lang="en-US" dirty="0" smtClean="0"/>
              <a:t>Command line is one of the many strengths of Linux based systems. </a:t>
            </a:r>
          </a:p>
          <a:p>
            <a:r>
              <a:rPr lang="en-US" dirty="0" smtClean="0"/>
              <a:t>Command line Interface is a tool which is used for sending commands to the kernel.</a:t>
            </a:r>
          </a:p>
          <a:p>
            <a:r>
              <a:rPr lang="en-US" dirty="0" smtClean="0"/>
              <a:t> Command [options][arguments]</a:t>
            </a:r>
          </a:p>
          <a:p>
            <a:r>
              <a:rPr lang="en-US" dirty="0" err="1"/>
              <a:t>m</a:t>
            </a:r>
            <a:r>
              <a:rPr lang="en-US" dirty="0" err="1" smtClean="0"/>
              <a:t>kdir</a:t>
            </a:r>
            <a:r>
              <a:rPr lang="en-US" dirty="0" smtClean="0"/>
              <a:t> –m 654 test</a:t>
            </a:r>
          </a:p>
          <a:p>
            <a:r>
              <a:rPr lang="en-US" dirty="0" smtClean="0"/>
              <a:t>Command               </a:t>
            </a:r>
            <a:r>
              <a:rPr lang="en-US" dirty="0" err="1" smtClean="0"/>
              <a:t>mkdir</a:t>
            </a:r>
            <a:endParaRPr lang="en-US" dirty="0" smtClean="0"/>
          </a:p>
          <a:p>
            <a:r>
              <a:rPr lang="en-US" dirty="0" smtClean="0"/>
              <a:t>Options                    –m </a:t>
            </a:r>
          </a:p>
          <a:p>
            <a:r>
              <a:rPr lang="en-US" dirty="0" smtClean="0"/>
              <a:t>Arguments               654 test</a:t>
            </a:r>
            <a:endParaRPr lang="en-US" dirty="0"/>
          </a:p>
        </p:txBody>
      </p:sp>
      <p:cxnSp>
        <p:nvCxnSpPr>
          <p:cNvPr id="5" name="Straight Arrow Connector 4"/>
          <p:cNvCxnSpPr/>
          <p:nvPr/>
        </p:nvCxnSpPr>
        <p:spPr>
          <a:xfrm>
            <a:off x="2743200" y="4953000"/>
            <a:ext cx="11430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a:off x="2743200" y="5486400"/>
            <a:ext cx="11430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a:off x="2743200" y="5943600"/>
            <a:ext cx="11430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48715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t>
            </a:r>
            <a:r>
              <a:rPr lang="en-US" dirty="0" smtClean="0"/>
              <a:t>Commands in Linux</a:t>
            </a:r>
            <a:br>
              <a:rPr lang="en-US" dirty="0" smtClean="0"/>
            </a:br>
            <a:endParaRPr lang="en-US"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14475"/>
            <a:ext cx="9134475"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p:txBody>
          <a:bodyPr/>
          <a:lstStyle/>
          <a:p>
            <a:r>
              <a:rPr lang="en-US" dirty="0" smtClean="0"/>
              <a:t> </a:t>
            </a:r>
            <a:endParaRPr lang="en-US" dirty="0"/>
          </a:p>
        </p:txBody>
      </p:sp>
      <p:pic>
        <p:nvPicPr>
          <p:cNvPr id="3"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90633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dirty="0" smtClean="0"/>
              <a:t/>
            </a:r>
            <a:br>
              <a:rPr lang="en-US" dirty="0" smtClean="0"/>
            </a:br>
            <a:r>
              <a:rPr lang="en-US" dirty="0" smtClean="0"/>
              <a:t>Date Command </a:t>
            </a:r>
            <a:r>
              <a:rPr lang="en-US" dirty="0"/>
              <a:t>in </a:t>
            </a:r>
            <a:r>
              <a:rPr lang="en-US" dirty="0" smtClean="0"/>
              <a:t>Linux</a:t>
            </a:r>
            <a:br>
              <a:rPr lang="en-US" dirty="0" smtClean="0"/>
            </a:br>
            <a:r>
              <a:rPr lang="en-US" dirty="0" smtClean="0"/>
              <a:t>example (Date +%D)</a:t>
            </a:r>
            <a:br>
              <a:rPr lang="en-US" dirty="0" smtClean="0"/>
            </a:br>
            <a:r>
              <a:rPr lang="en-US" dirty="0" smtClean="0"/>
              <a:t>              (Date +%d)</a:t>
            </a:r>
            <a:r>
              <a:rPr lang="en-US" dirty="0"/>
              <a:t/>
            </a:r>
            <a:br>
              <a:rPr lang="en-US" dirty="0"/>
            </a:b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698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Permission and Access</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Introduction </a:t>
            </a:r>
            <a:r>
              <a:rPr lang="en-US" dirty="0"/>
              <a:t>Linux is a multi-user system where users can assign different access permission to their files. Access permissions can be set per file for owner, group and others on the basis of read (r), write (w) and execute permissions (x). </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1400" y="6858000"/>
            <a:ext cx="609600" cy="609600"/>
          </a:xfrm>
          <a:prstGeom prst="rect">
            <a:avLst/>
          </a:prstGeom>
        </p:spPr>
      </p:pic>
      <p:pic>
        <p:nvPicPr>
          <p:cNvPr id="4" name="صوت مسجّل">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78207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10" fill="hold"/>
                                        <p:tgtEl>
                                          <p:spTgt spid="12"/>
                                        </p:tgtEl>
                                      </p:cBhvr>
                                    </p:cmd>
                                  </p:childTnLst>
                                </p:cTn>
                              </p:par>
                            </p:childTnLst>
                          </p:cTn>
                        </p:par>
                      </p:childTnLst>
                    </p:cTn>
                  </p:par>
                </p:childTnLst>
              </p:cTn>
              <p:nextCondLst>
                <p:cond evt="onClick" delay="0">
                  <p:tgtEl>
                    <p:spTgt spid="12"/>
                  </p:tgtEl>
                </p:cond>
              </p:nextCondLst>
            </p:seq>
            <p:audio>
              <p:cMediaNode vol="10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6835" fill="hold"/>
                                        <p:tgtEl>
                                          <p:spTgt spid="4"/>
                                        </p:tgtEl>
                                      </p:cBhvr>
                                    </p:cmd>
                                  </p:childTnLst>
                                </p:cTn>
                              </p:par>
                            </p:childTnLst>
                          </p:cTn>
                        </p:par>
                      </p:childTnLst>
                    </p:cTn>
                  </p:par>
                </p:childTnLst>
              </p:cTn>
              <p:nextCondLst>
                <p:cond evt="onClick" delay="0">
                  <p:tgtEl>
                    <p:spTgt spid="4"/>
                  </p:tgtEl>
                </p:cond>
              </p:nextCondLst>
            </p:seq>
            <p:audio>
              <p:cMediaNode vol="100000">
                <p:cTn id="1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Permission and Access</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Every file is owned by a particular user. </a:t>
            </a:r>
            <a:endParaRPr lang="en-US" dirty="0" smtClean="0"/>
          </a:p>
          <a:p>
            <a:pPr>
              <a:buFont typeface="Wingdings" panose="05000000000000000000" pitchFamily="2" charset="2"/>
              <a:buChar char="Ø"/>
            </a:pPr>
            <a:r>
              <a:rPr lang="en-US" dirty="0" smtClean="0"/>
              <a:t> </a:t>
            </a:r>
            <a:r>
              <a:rPr lang="en-US" dirty="0"/>
              <a:t>File permissions specifies who has the access to file and what type of access the user has. </a:t>
            </a:r>
            <a:endParaRPr lang="en-US" dirty="0" smtClean="0"/>
          </a:p>
          <a:p>
            <a:pPr>
              <a:buFont typeface="Wingdings" panose="05000000000000000000" pitchFamily="2" charset="2"/>
              <a:buChar char="Ø"/>
            </a:pPr>
            <a:r>
              <a:rPr lang="en-US" dirty="0" smtClean="0"/>
              <a:t> </a:t>
            </a:r>
            <a:r>
              <a:rPr lang="en-US" dirty="0"/>
              <a:t>On a Linux system, there is typically more than one user that provides a mechanism known as file permissions (</a:t>
            </a:r>
            <a:r>
              <a:rPr lang="en-US" dirty="0" err="1"/>
              <a:t>rwx</a:t>
            </a:r>
            <a:r>
              <a:rPr lang="en-US" dirty="0"/>
              <a:t>), which protect user files from accessing by other users. </a:t>
            </a:r>
            <a:endParaRPr lang="en-US" dirty="0" smtClean="0"/>
          </a:p>
          <a:p>
            <a:pPr>
              <a:buFont typeface="Wingdings" panose="05000000000000000000" pitchFamily="2" charset="2"/>
              <a:buChar char="Ø"/>
            </a:pPr>
            <a:r>
              <a:rPr lang="en-US" dirty="0" smtClean="0"/>
              <a:t>Types </a:t>
            </a:r>
            <a:r>
              <a:rPr lang="en-US" dirty="0"/>
              <a:t>of permissions </a:t>
            </a:r>
            <a:endParaRPr lang="en-US" dirty="0" smtClean="0"/>
          </a:p>
          <a:p>
            <a:pPr lvl="1">
              <a:buFont typeface="Wingdings" panose="05000000000000000000" pitchFamily="2" charset="2"/>
              <a:buChar char="Ø"/>
            </a:pPr>
            <a:r>
              <a:rPr lang="en-US" dirty="0" smtClean="0"/>
              <a:t>     r </a:t>
            </a:r>
            <a:r>
              <a:rPr lang="en-US" dirty="0"/>
              <a:t>– read </a:t>
            </a:r>
            <a:endParaRPr lang="en-US" dirty="0" smtClean="0"/>
          </a:p>
          <a:p>
            <a:pPr lvl="1">
              <a:buFont typeface="Wingdings" panose="05000000000000000000" pitchFamily="2" charset="2"/>
              <a:buChar char="Ø"/>
            </a:pPr>
            <a:r>
              <a:rPr lang="en-US" dirty="0"/>
              <a:t> </a:t>
            </a:r>
            <a:r>
              <a:rPr lang="en-US" dirty="0" smtClean="0"/>
              <a:t>   </a:t>
            </a:r>
            <a:r>
              <a:rPr lang="en-US" dirty="0"/>
              <a:t>w –write </a:t>
            </a:r>
            <a:endParaRPr lang="en-US" dirty="0" smtClean="0"/>
          </a:p>
          <a:p>
            <a:pPr lvl="1">
              <a:buFont typeface="Wingdings" panose="05000000000000000000" pitchFamily="2" charset="2"/>
              <a:buChar char="Ø"/>
            </a:pPr>
            <a:r>
              <a:rPr lang="en-US" dirty="0"/>
              <a:t> </a:t>
            </a:r>
            <a:r>
              <a:rPr lang="en-US" dirty="0" smtClean="0"/>
              <a:t>    </a:t>
            </a:r>
            <a:r>
              <a:rPr lang="en-US" dirty="0"/>
              <a:t>x –execute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1400" y="6858000"/>
            <a:ext cx="609600" cy="609600"/>
          </a:xfrm>
          <a:prstGeom prst="rect">
            <a:avLst/>
          </a:prstGeom>
        </p:spPr>
      </p:pic>
      <p:pic>
        <p:nvPicPr>
          <p:cNvPr id="5" name="صوت مسجّل">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52260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7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801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Permission and Access</a:t>
            </a:r>
          </a:p>
        </p:txBody>
      </p:sp>
      <p:sp>
        <p:nvSpPr>
          <p:cNvPr id="3" name="Content Placeholder 2"/>
          <p:cNvSpPr>
            <a:spLocks noGrp="1"/>
          </p:cNvSpPr>
          <p:nvPr>
            <p:ph idx="1"/>
          </p:nvPr>
        </p:nvSpPr>
        <p:spPr>
          <a:xfrm>
            <a:off x="457200" y="1722437"/>
            <a:ext cx="8229600" cy="4525963"/>
          </a:xfrm>
        </p:spPr>
        <p:txBody>
          <a:bodyPr>
            <a:normAutofit fontScale="70000" lnSpcReduction="20000"/>
          </a:bodyPr>
          <a:lstStyle/>
          <a:p>
            <a:pPr>
              <a:buFont typeface="Wingdings" panose="05000000000000000000" pitchFamily="2" charset="2"/>
              <a:buChar char="Ø"/>
            </a:pPr>
            <a:r>
              <a:rPr lang="en-US" b="1" dirty="0"/>
              <a:t>read permission </a:t>
            </a:r>
            <a:endParaRPr lang="en-US" b="1" dirty="0" smtClean="0"/>
          </a:p>
          <a:p>
            <a:pPr marL="0" indent="0">
              <a:buNone/>
            </a:pPr>
            <a:r>
              <a:rPr lang="en-US" dirty="0"/>
              <a:t> </a:t>
            </a:r>
            <a:r>
              <a:rPr lang="en-US" dirty="0" smtClean="0"/>
              <a:t> 	The read permission lets a user read the contents of the file. For directories, read permission lets the user list the contents of the directory (using ls). </a:t>
            </a:r>
          </a:p>
          <a:p>
            <a:pPr marL="0" indent="0">
              <a:buNone/>
            </a:pPr>
            <a:endParaRPr lang="en-US" dirty="0" smtClean="0"/>
          </a:p>
          <a:p>
            <a:pPr>
              <a:buFont typeface="Wingdings" panose="05000000000000000000" pitchFamily="2" charset="2"/>
              <a:buChar char="Ø"/>
            </a:pPr>
            <a:r>
              <a:rPr lang="en-US" b="1" dirty="0" smtClean="0"/>
              <a:t> </a:t>
            </a:r>
            <a:r>
              <a:rPr lang="en-US" b="1" dirty="0"/>
              <a:t>write </a:t>
            </a:r>
            <a:r>
              <a:rPr lang="en-US" b="1" dirty="0" smtClean="0"/>
              <a:t>permission </a:t>
            </a:r>
          </a:p>
          <a:p>
            <a:pPr marL="0" indent="0">
              <a:buNone/>
            </a:pPr>
            <a:r>
              <a:rPr lang="en-US" dirty="0" smtClean="0"/>
              <a:t>	The </a:t>
            </a:r>
            <a:r>
              <a:rPr lang="en-US" dirty="0"/>
              <a:t>write permission lets the user write and modify the file. For directories, write permission lets the user create new files or delete files within the directory</a:t>
            </a:r>
            <a:r>
              <a:rPr lang="en-US" dirty="0" smtClean="0"/>
              <a:t>.</a:t>
            </a:r>
          </a:p>
          <a:p>
            <a:pPr marL="0" indent="0">
              <a:buNone/>
            </a:pPr>
            <a:endParaRPr lang="en-US" dirty="0" smtClean="0"/>
          </a:p>
          <a:p>
            <a:pPr>
              <a:buFont typeface="Wingdings" panose="05000000000000000000" pitchFamily="2" charset="2"/>
              <a:buChar char="Ø"/>
            </a:pPr>
            <a:r>
              <a:rPr lang="en-US" b="1" dirty="0" smtClean="0"/>
              <a:t> </a:t>
            </a:r>
            <a:r>
              <a:rPr lang="en-US" b="1" dirty="0"/>
              <a:t>execute permission </a:t>
            </a:r>
            <a:endParaRPr lang="en-US" b="1" dirty="0" smtClean="0"/>
          </a:p>
          <a:p>
            <a:pPr marL="0" indent="0">
              <a:buNone/>
            </a:pPr>
            <a:r>
              <a:rPr lang="en-US" dirty="0" smtClean="0"/>
              <a:t>	The </a:t>
            </a:r>
            <a:r>
              <a:rPr lang="en-US" dirty="0"/>
              <a:t>execute permission lets the user run the file as a program or shell script (if the file is a program or shell script). For directories, execute permission lets the user open the directory.</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6858000"/>
            <a:ext cx="609600" cy="609600"/>
          </a:xfrm>
          <a:prstGeom prst="rect">
            <a:avLst/>
          </a:prstGeom>
        </p:spPr>
      </p:pic>
      <p:pic>
        <p:nvPicPr>
          <p:cNvPr id="5" name="صوت مسجّل">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35730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7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1280" fill="hold"/>
                                        <p:tgtEl>
                                          <p:spTgt spid="5"/>
                                        </p:tgtEl>
                                      </p:cBhvr>
                                    </p:cmd>
                                  </p:childTnLst>
                                </p:cTn>
                              </p:par>
                            </p:childTnLst>
                          </p:cTn>
                        </p:par>
                      </p:childTnLst>
                    </p:cTn>
                  </p:par>
                </p:childTnLst>
              </p:cTn>
              <p:nextCondLst>
                <p:cond evt="onClick" delay="0">
                  <p:tgtEl>
                    <p:spTgt spid="5"/>
                  </p:tgtEl>
                </p:cond>
              </p:nextCondLst>
            </p:seq>
            <p:audio>
              <p:cMediaNode vol="10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Access</a:t>
            </a:r>
            <a:endParaRPr lang="en-US" dirty="0"/>
          </a:p>
        </p:txBody>
      </p:sp>
      <p:sp>
        <p:nvSpPr>
          <p:cNvPr id="3" name="Content Placeholder 2"/>
          <p:cNvSpPr>
            <a:spLocks noGrp="1"/>
          </p:cNvSpPr>
          <p:nvPr>
            <p:ph idx="1"/>
          </p:nvPr>
        </p:nvSpPr>
        <p:spPr/>
        <p:txBody>
          <a:bodyPr>
            <a:normAutofit fontScale="92500"/>
          </a:bodyPr>
          <a:lstStyle/>
          <a:p>
            <a:pPr>
              <a:buFont typeface="Wingdings" panose="05000000000000000000" pitchFamily="2" charset="2"/>
              <a:buChar char="Ø"/>
            </a:pPr>
            <a:r>
              <a:rPr lang="en-US" dirty="0"/>
              <a:t>In Linux, every file or folder has access permissions. There are three types of permissions. </a:t>
            </a:r>
            <a:endParaRPr lang="en-US" dirty="0" smtClean="0"/>
          </a:p>
          <a:p>
            <a:pPr lvl="2">
              <a:buFont typeface="Wingdings" panose="05000000000000000000" pitchFamily="2" charset="2"/>
              <a:buChar char="Ø"/>
            </a:pPr>
            <a:r>
              <a:rPr lang="en-US" dirty="0" smtClean="0"/>
              <a:t> </a:t>
            </a:r>
            <a:r>
              <a:rPr lang="en-US" dirty="0"/>
              <a:t>read access </a:t>
            </a:r>
            <a:endParaRPr lang="en-US" dirty="0" smtClean="0"/>
          </a:p>
          <a:p>
            <a:pPr lvl="2">
              <a:buFont typeface="Wingdings" panose="05000000000000000000" pitchFamily="2" charset="2"/>
              <a:buChar char="Ø"/>
            </a:pPr>
            <a:r>
              <a:rPr lang="en-US" dirty="0" smtClean="0"/>
              <a:t> </a:t>
            </a:r>
            <a:r>
              <a:rPr lang="en-US" dirty="0"/>
              <a:t>write access </a:t>
            </a:r>
            <a:endParaRPr lang="en-US" dirty="0" smtClean="0"/>
          </a:p>
          <a:p>
            <a:pPr lvl="2">
              <a:buFont typeface="Wingdings" panose="05000000000000000000" pitchFamily="2" charset="2"/>
              <a:buChar char="Ø"/>
            </a:pPr>
            <a:r>
              <a:rPr lang="en-US" dirty="0" smtClean="0"/>
              <a:t> </a:t>
            </a:r>
            <a:r>
              <a:rPr lang="en-US" dirty="0"/>
              <a:t>execute access </a:t>
            </a:r>
            <a:endParaRPr lang="en-US" dirty="0" smtClean="0"/>
          </a:p>
          <a:p>
            <a:pPr>
              <a:buFont typeface="Wingdings" panose="05000000000000000000" pitchFamily="2" charset="2"/>
              <a:buChar char="Ø"/>
            </a:pPr>
            <a:r>
              <a:rPr lang="en-US" dirty="0" smtClean="0"/>
              <a:t> </a:t>
            </a:r>
            <a:r>
              <a:rPr lang="en-US" dirty="0"/>
              <a:t>Permissions are defined for three types of </a:t>
            </a:r>
            <a:r>
              <a:rPr lang="en-US" dirty="0" smtClean="0"/>
              <a:t>users:</a:t>
            </a:r>
          </a:p>
          <a:p>
            <a:pPr lvl="2">
              <a:buFont typeface="Wingdings" panose="05000000000000000000" pitchFamily="2" charset="2"/>
              <a:buChar char="Ø"/>
            </a:pPr>
            <a:r>
              <a:rPr lang="en-US" dirty="0" smtClean="0"/>
              <a:t>owner </a:t>
            </a:r>
            <a:r>
              <a:rPr lang="en-US" dirty="0"/>
              <a:t>of the file </a:t>
            </a:r>
            <a:endParaRPr lang="en-US" dirty="0" smtClean="0"/>
          </a:p>
          <a:p>
            <a:pPr lvl="2">
              <a:buFont typeface="Wingdings" panose="05000000000000000000" pitchFamily="2" charset="2"/>
              <a:buChar char="Ø"/>
            </a:pPr>
            <a:r>
              <a:rPr lang="en-US" dirty="0"/>
              <a:t> </a:t>
            </a:r>
            <a:r>
              <a:rPr lang="en-US" dirty="0" smtClean="0"/>
              <a:t>group </a:t>
            </a:r>
            <a:r>
              <a:rPr lang="en-US" dirty="0"/>
              <a:t>that the owner belongs </a:t>
            </a:r>
            <a:r>
              <a:rPr lang="en-US" dirty="0" smtClean="0"/>
              <a:t>to</a:t>
            </a:r>
          </a:p>
          <a:p>
            <a:pPr lvl="2">
              <a:buFont typeface="Wingdings" panose="05000000000000000000" pitchFamily="2" charset="2"/>
              <a:buChar char="Ø"/>
            </a:pPr>
            <a:r>
              <a:rPr lang="en-US" dirty="0"/>
              <a:t> </a:t>
            </a:r>
            <a:r>
              <a:rPr lang="en-US" dirty="0" smtClean="0"/>
              <a:t>other </a:t>
            </a:r>
            <a:r>
              <a:rPr lang="en-US" dirty="0"/>
              <a:t>users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6845300"/>
            <a:ext cx="609600" cy="609600"/>
          </a:xfrm>
          <a:prstGeom prst="rect">
            <a:avLst/>
          </a:prstGeom>
        </p:spPr>
      </p:pic>
      <p:pic>
        <p:nvPicPr>
          <p:cNvPr id="4" name="صوت مسجّل">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46318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3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58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63976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Who has to Access a File? </a:t>
            </a:r>
            <a:endParaRPr lang="en-US" dirty="0"/>
          </a:p>
        </p:txBody>
      </p:sp>
      <p:sp>
        <p:nvSpPr>
          <p:cNvPr id="6" name="Content Placeholder 2"/>
          <p:cNvSpPr txBox="1">
            <a:spLocks/>
          </p:cNvSpPr>
          <p:nvPr/>
        </p:nvSpPr>
        <p:spPr>
          <a:xfrm>
            <a:off x="457200" y="762000"/>
            <a:ext cx="8229600" cy="55927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Font typeface="Wingdings" panose="05000000000000000000" pitchFamily="2" charset="2"/>
              <a:buChar char="Ø"/>
            </a:pPr>
            <a:r>
              <a:rPr lang="en-US" dirty="0" smtClean="0"/>
              <a:t> </a:t>
            </a:r>
            <a:r>
              <a:rPr lang="en-US" sz="2000" dirty="0" smtClean="0">
                <a:solidFill>
                  <a:schemeClr val="tx1"/>
                </a:solidFill>
              </a:rPr>
              <a:t>The owner and the root have the main access rights over a file. </a:t>
            </a:r>
          </a:p>
          <a:p>
            <a:pPr algn="l"/>
            <a:r>
              <a:rPr lang="en-US" sz="2000" dirty="0" smtClean="0">
                <a:solidFill>
                  <a:schemeClr val="tx1"/>
                </a:solidFill>
              </a:rPr>
              <a:t>Example </a:t>
            </a:r>
          </a:p>
          <a:p>
            <a:pPr lvl="1" algn="l">
              <a:buFont typeface="Wingdings" panose="05000000000000000000" pitchFamily="2" charset="2"/>
              <a:buChar char="Ø"/>
            </a:pPr>
            <a:r>
              <a:rPr lang="en-US" sz="2000" dirty="0" smtClean="0">
                <a:solidFill>
                  <a:schemeClr val="tx1"/>
                </a:solidFill>
              </a:rPr>
              <a:t> First column gives the access permissions to the user, group and others. </a:t>
            </a:r>
          </a:p>
          <a:p>
            <a:pPr lvl="1" algn="l">
              <a:buFont typeface="Wingdings" panose="05000000000000000000" pitchFamily="2" charset="2"/>
              <a:buChar char="Ø"/>
            </a:pPr>
            <a:r>
              <a:rPr lang="en-US" sz="2000" dirty="0" smtClean="0">
                <a:solidFill>
                  <a:schemeClr val="tx1"/>
                </a:solidFill>
              </a:rPr>
              <a:t> Second column shows the user or owner of the file. </a:t>
            </a:r>
          </a:p>
          <a:p>
            <a:pPr lvl="1" algn="l">
              <a:buFont typeface="Wingdings" panose="05000000000000000000" pitchFamily="2" charset="2"/>
              <a:buChar char="Ø"/>
            </a:pPr>
            <a:r>
              <a:rPr lang="en-US" sz="2000" dirty="0" smtClean="0">
                <a:solidFill>
                  <a:schemeClr val="tx1"/>
                </a:solidFill>
              </a:rPr>
              <a:t> Third column shows the group to which the file belongs. </a:t>
            </a:r>
            <a:endParaRPr lang="en-US" sz="2000" dirty="0">
              <a:solidFill>
                <a:schemeClr val="tx1"/>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8486" y="21887"/>
            <a:ext cx="13613286" cy="660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6858000"/>
            <a:ext cx="609600" cy="609600"/>
          </a:xfrm>
          <a:prstGeom prst="rect">
            <a:avLst/>
          </a:prstGeom>
        </p:spPr>
      </p:pic>
      <p:pic>
        <p:nvPicPr>
          <p:cNvPr id="2" name="صوت مسجّل">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44759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5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092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has to Access a File?</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Special File Permissions </a:t>
            </a:r>
            <a:endParaRPr lang="en-US" dirty="0" smtClean="0"/>
          </a:p>
          <a:p>
            <a:pPr marL="0" indent="0">
              <a:buNone/>
            </a:pPr>
            <a:r>
              <a:rPr lang="en-US" dirty="0" smtClean="0"/>
              <a:t> </a:t>
            </a:r>
            <a:r>
              <a:rPr lang="en-US" dirty="0"/>
              <a:t>There are three types of special file permissions </a:t>
            </a:r>
            <a:endParaRPr lang="en-US" dirty="0" smtClean="0"/>
          </a:p>
          <a:p>
            <a:pPr lvl="1">
              <a:buFont typeface="Wingdings" panose="05000000000000000000" pitchFamily="2" charset="2"/>
              <a:buChar char="Ø"/>
            </a:pPr>
            <a:r>
              <a:rPr lang="en-US" dirty="0" smtClean="0"/>
              <a:t>set </a:t>
            </a:r>
            <a:r>
              <a:rPr lang="en-US" dirty="0"/>
              <a:t>user identity (SUID) </a:t>
            </a:r>
            <a:endParaRPr lang="en-US" dirty="0" smtClean="0"/>
          </a:p>
          <a:p>
            <a:pPr lvl="1">
              <a:buFont typeface="Wingdings" panose="05000000000000000000" pitchFamily="2" charset="2"/>
              <a:buChar char="Ø"/>
            </a:pPr>
            <a:r>
              <a:rPr lang="en-US" dirty="0" smtClean="0"/>
              <a:t>set </a:t>
            </a:r>
            <a:r>
              <a:rPr lang="en-US" dirty="0"/>
              <a:t>group identity (SGID) </a:t>
            </a:r>
            <a:endParaRPr lang="en-US" dirty="0" smtClean="0"/>
          </a:p>
          <a:p>
            <a:pPr lvl="1">
              <a:buFont typeface="Wingdings" panose="05000000000000000000" pitchFamily="2" charset="2"/>
              <a:buChar char="Ø"/>
            </a:pPr>
            <a:r>
              <a:rPr lang="en-US" dirty="0" smtClean="0"/>
              <a:t>sticky bit</a:t>
            </a: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03933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0"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Symbolic mode </a:t>
            </a:r>
            <a:endParaRPr lang="en-US" dirty="0"/>
          </a:p>
        </p:txBody>
      </p:sp>
      <p:graphicFrame>
        <p:nvGraphicFramePr>
          <p:cNvPr id="4" name="Content Placeholder 3"/>
          <p:cNvGraphicFramePr>
            <a:graphicFrameLocks noGrp="1"/>
          </p:cNvGraphicFramePr>
          <p:nvPr>
            <p:ph idx="1"/>
            <p:extLst/>
          </p:nvPr>
        </p:nvGraphicFramePr>
        <p:xfrm>
          <a:off x="457200" y="2484120"/>
          <a:ext cx="8229600" cy="399288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370840">
                <a:tc>
                  <a:txBody>
                    <a:bodyPr/>
                    <a:lstStyle/>
                    <a:p>
                      <a:pPr algn="ctr"/>
                      <a:r>
                        <a:rPr lang="en-US" sz="2800" dirty="0" smtClean="0"/>
                        <a:t>symbol</a:t>
                      </a:r>
                      <a:r>
                        <a:rPr lang="en-US" dirty="0" smtClean="0"/>
                        <a:t/>
                      </a:r>
                      <a:br>
                        <a:rPr lang="en-US" dirty="0" smtClean="0"/>
                      </a:br>
                      <a:endParaRPr lang="en-US" dirty="0"/>
                    </a:p>
                  </a:txBody>
                  <a:tcPr>
                    <a:solidFill>
                      <a:schemeClr val="tx2">
                        <a:lumMod val="60000"/>
                        <a:lumOff val="40000"/>
                      </a:schemeClr>
                    </a:solidFill>
                  </a:tcPr>
                </a:tc>
                <a:tc>
                  <a:txBody>
                    <a:bodyPr/>
                    <a:lstStyle/>
                    <a:p>
                      <a:pPr algn="ctr"/>
                      <a:r>
                        <a:rPr lang="en-US" sz="2400" b="1" dirty="0" smtClean="0"/>
                        <a:t>Description </a:t>
                      </a:r>
                      <a:endParaRPr lang="en-US" sz="2400" b="1" dirty="0"/>
                    </a:p>
                  </a:txBody>
                  <a:tcPr>
                    <a:solidFill>
                      <a:schemeClr val="tx2">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2400" b="1" baseline="0" dirty="0" smtClean="0"/>
                        <a:t> u  </a:t>
                      </a:r>
                      <a:endParaRPr lang="en-US" sz="2400" b="1" dirty="0"/>
                    </a:p>
                  </a:txBody>
                  <a:tcPr/>
                </a:tc>
                <a:tc>
                  <a:txBody>
                    <a:bodyPr/>
                    <a:lstStyle/>
                    <a:p>
                      <a:r>
                        <a:rPr lang="en-US" sz="2400" b="1" dirty="0" smtClean="0"/>
                        <a:t>User or owner</a:t>
                      </a:r>
                      <a:endParaRPr lang="en-US" sz="2400" b="1" dirty="0"/>
                    </a:p>
                  </a:txBody>
                  <a:tcPr/>
                </a:tc>
                <a:extLst>
                  <a:ext uri="{0D108BD9-81ED-4DB2-BD59-A6C34878D82A}">
                    <a16:rowId xmlns:a16="http://schemas.microsoft.com/office/drawing/2014/main" val="10001"/>
                  </a:ext>
                </a:extLst>
              </a:tr>
              <a:tr h="370840">
                <a:tc>
                  <a:txBody>
                    <a:bodyPr/>
                    <a:lstStyle/>
                    <a:p>
                      <a:pPr algn="ctr"/>
                      <a:r>
                        <a:rPr lang="en-US" sz="2400" b="1" dirty="0" smtClean="0"/>
                        <a:t> g</a:t>
                      </a:r>
                      <a:endParaRPr lang="en-US" sz="2400" b="1" dirty="0"/>
                    </a:p>
                  </a:txBody>
                  <a:tcPr/>
                </a:tc>
                <a:tc>
                  <a:txBody>
                    <a:bodyPr/>
                    <a:lstStyle/>
                    <a:p>
                      <a:r>
                        <a:rPr lang="en-US" sz="2400" b="1" dirty="0" smtClean="0"/>
                        <a:t>group</a:t>
                      </a:r>
                      <a:endParaRPr lang="en-US" sz="2400" b="1" dirty="0"/>
                    </a:p>
                  </a:txBody>
                  <a:tcPr/>
                </a:tc>
                <a:extLst>
                  <a:ext uri="{0D108BD9-81ED-4DB2-BD59-A6C34878D82A}">
                    <a16:rowId xmlns:a16="http://schemas.microsoft.com/office/drawing/2014/main" val="10002"/>
                  </a:ext>
                </a:extLst>
              </a:tr>
              <a:tr h="370840">
                <a:tc>
                  <a:txBody>
                    <a:bodyPr/>
                    <a:lstStyle/>
                    <a:p>
                      <a:pPr algn="ctr"/>
                      <a:r>
                        <a:rPr lang="en-US" sz="2400" b="1" dirty="0" smtClean="0"/>
                        <a:t> o</a:t>
                      </a:r>
                      <a:endParaRPr lang="en-US" sz="2400" b="1" dirty="0"/>
                    </a:p>
                  </a:txBody>
                  <a:tcPr/>
                </a:tc>
                <a:tc>
                  <a:txBody>
                    <a:bodyPr/>
                    <a:lstStyle/>
                    <a:p>
                      <a:r>
                        <a:rPr lang="en-US" sz="2400" b="1" dirty="0" smtClean="0"/>
                        <a:t>other</a:t>
                      </a:r>
                      <a:endParaRPr lang="en-US" sz="2400" b="1" dirty="0"/>
                    </a:p>
                  </a:txBody>
                  <a:tcPr/>
                </a:tc>
                <a:extLst>
                  <a:ext uri="{0D108BD9-81ED-4DB2-BD59-A6C34878D82A}">
                    <a16:rowId xmlns:a16="http://schemas.microsoft.com/office/drawing/2014/main" val="10003"/>
                  </a:ext>
                </a:extLst>
              </a:tr>
              <a:tr h="370840">
                <a:tc>
                  <a:txBody>
                    <a:bodyPr/>
                    <a:lstStyle/>
                    <a:p>
                      <a:pPr algn="ctr"/>
                      <a:r>
                        <a:rPr lang="en-US" sz="2400" b="1" dirty="0" smtClean="0"/>
                        <a:t> a</a:t>
                      </a:r>
                      <a:endParaRPr lang="en-US" sz="2400" b="1" dirty="0"/>
                    </a:p>
                  </a:txBody>
                  <a:tcPr/>
                </a:tc>
                <a:tc>
                  <a:txBody>
                    <a:bodyPr/>
                    <a:lstStyle/>
                    <a:p>
                      <a:r>
                        <a:rPr lang="en-US" sz="2400" b="1" dirty="0" smtClean="0"/>
                        <a:t>All (u,</a:t>
                      </a:r>
                      <a:r>
                        <a:rPr lang="en-US" sz="2400" b="1" baseline="0" dirty="0" smtClean="0"/>
                        <a:t> g, and o)</a:t>
                      </a:r>
                      <a:endParaRPr lang="en-US" sz="2400" b="1" dirty="0"/>
                    </a:p>
                  </a:txBody>
                  <a:tcPr/>
                </a:tc>
                <a:extLst>
                  <a:ext uri="{0D108BD9-81ED-4DB2-BD59-A6C34878D82A}">
                    <a16:rowId xmlns:a16="http://schemas.microsoft.com/office/drawing/2014/main" val="10004"/>
                  </a:ext>
                </a:extLst>
              </a:tr>
              <a:tr h="370840">
                <a:tc>
                  <a:txBody>
                    <a:bodyPr/>
                    <a:lstStyle/>
                    <a:p>
                      <a:pPr algn="ctr"/>
                      <a:r>
                        <a:rPr lang="en-US" sz="2400" b="1" dirty="0" smtClean="0"/>
                        <a:t> +</a:t>
                      </a:r>
                      <a:endParaRPr lang="en-US" sz="2400" b="1" dirty="0"/>
                    </a:p>
                  </a:txBody>
                  <a:tcPr/>
                </a:tc>
                <a:tc>
                  <a:txBody>
                    <a:bodyPr/>
                    <a:lstStyle/>
                    <a:p>
                      <a:r>
                        <a:rPr lang="en-US" sz="2400" b="1" dirty="0" smtClean="0"/>
                        <a:t>Add permission</a:t>
                      </a:r>
                      <a:endParaRPr lang="en-US" sz="2400" b="1" dirty="0"/>
                    </a:p>
                  </a:txBody>
                  <a:tcPr/>
                </a:tc>
                <a:extLst>
                  <a:ext uri="{0D108BD9-81ED-4DB2-BD59-A6C34878D82A}">
                    <a16:rowId xmlns:a16="http://schemas.microsoft.com/office/drawing/2014/main" val="10005"/>
                  </a:ext>
                </a:extLst>
              </a:tr>
              <a:tr h="370840">
                <a:tc>
                  <a:txBody>
                    <a:bodyPr/>
                    <a:lstStyle/>
                    <a:p>
                      <a:pPr algn="ctr"/>
                      <a:r>
                        <a:rPr lang="en-US" sz="2400" b="1" dirty="0" smtClean="0"/>
                        <a:t> - </a:t>
                      </a:r>
                      <a:endParaRPr lang="en-US" sz="2400" b="1" dirty="0"/>
                    </a:p>
                  </a:txBody>
                  <a:tcPr/>
                </a:tc>
                <a:tc>
                  <a:txBody>
                    <a:bodyPr/>
                    <a:lstStyle/>
                    <a:p>
                      <a:r>
                        <a:rPr lang="en-US" sz="2400" b="1" dirty="0" smtClean="0"/>
                        <a:t>Delete or subtract permission</a:t>
                      </a:r>
                      <a:endParaRPr lang="en-US" sz="2400" b="1" dirty="0"/>
                    </a:p>
                  </a:txBody>
                  <a:tcPr/>
                </a:tc>
                <a:extLst>
                  <a:ext uri="{0D108BD9-81ED-4DB2-BD59-A6C34878D82A}">
                    <a16:rowId xmlns:a16="http://schemas.microsoft.com/office/drawing/2014/main" val="10006"/>
                  </a:ext>
                </a:extLst>
              </a:tr>
              <a:tr h="370840">
                <a:tc>
                  <a:txBody>
                    <a:bodyPr/>
                    <a:lstStyle/>
                    <a:p>
                      <a:pPr algn="ctr"/>
                      <a:r>
                        <a:rPr lang="en-US" sz="2400" b="1" dirty="0" smtClean="0"/>
                        <a:t> =</a:t>
                      </a:r>
                      <a:endParaRPr lang="en-US" sz="2400" b="1" dirty="0"/>
                    </a:p>
                  </a:txBody>
                  <a:tcPr/>
                </a:tc>
                <a:tc>
                  <a:txBody>
                    <a:bodyPr/>
                    <a:lstStyle/>
                    <a:p>
                      <a:r>
                        <a:rPr lang="en-US" sz="2400" b="1" dirty="0" smtClean="0"/>
                        <a:t>Change permission</a:t>
                      </a:r>
                      <a:endParaRPr lang="en-US" sz="2400" b="1" dirty="0"/>
                    </a:p>
                  </a:txBody>
                  <a:tcPr/>
                </a:tc>
                <a:extLst>
                  <a:ext uri="{0D108BD9-81ED-4DB2-BD59-A6C34878D82A}">
                    <a16:rowId xmlns:a16="http://schemas.microsoft.com/office/drawing/2014/main" val="10007"/>
                  </a:ext>
                </a:extLst>
              </a:tr>
            </a:tbl>
          </a:graphicData>
        </a:graphic>
      </p:graphicFrame>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80772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05214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90"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Command</a:t>
            </a:r>
            <a:r>
              <a:rPr lang="en-US" dirty="0" smtClean="0"/>
              <a:t> line switches/options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Linux command behavior can be modified using command line switches. Example:- </a:t>
            </a:r>
            <a:endParaRPr lang="en-US" dirty="0" smtClean="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ls </a:t>
            </a:r>
            <a:r>
              <a:rPr lang="en-US" dirty="0">
                <a:latin typeface="Times New Roman" panose="02020603050405020304" pitchFamily="18" charset="0"/>
                <a:cs typeface="Times New Roman" panose="02020603050405020304" pitchFamily="18" charset="0"/>
              </a:rPr>
              <a:t>–al </a:t>
            </a:r>
            <a:endParaRPr lang="en-US" dirty="0" smtClean="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ls --size </a:t>
            </a:r>
            <a:endParaRPr lang="en-US" dirty="0" smtClean="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ls --help </a:t>
            </a:r>
            <a:endParaRPr lang="en-US"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command switches affects the output of the ls command. </a:t>
            </a:r>
            <a:endParaRPr lang="en-US"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All Linux command have command switches. </a:t>
            </a:r>
            <a:endParaRPr lang="en-US" dirty="0" smtClean="0">
              <a:latin typeface="Times New Roman" panose="02020603050405020304" pitchFamily="18" charset="0"/>
              <a:cs typeface="Times New Roman" panose="02020603050405020304" pitchFamily="18" charset="0"/>
            </a:endParaRPr>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81405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800" dirty="0" smtClean="0">
                <a:solidFill>
                  <a:srgbClr val="3B3835"/>
                </a:solidFill>
                <a:latin typeface="Helvetica Neue"/>
              </a:rPr>
              <a:t>  </a:t>
            </a:r>
          </a:p>
        </p:txBody>
      </p:sp>
      <p:graphicFrame>
        <p:nvGraphicFramePr>
          <p:cNvPr id="5" name="Table 4"/>
          <p:cNvGraphicFramePr>
            <a:graphicFrameLocks noGrp="1"/>
          </p:cNvGraphicFramePr>
          <p:nvPr>
            <p:extLst/>
          </p:nvPr>
        </p:nvGraphicFramePr>
        <p:xfrm>
          <a:off x="1143000" y="2895600"/>
          <a:ext cx="6096000" cy="3235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tblGrid>
              <a:tr h="370840">
                <a:tc>
                  <a:txBody>
                    <a:bodyPr/>
                    <a:lstStyle/>
                    <a:p>
                      <a:pPr algn="ctr"/>
                      <a:r>
                        <a:rPr lang="en-US" dirty="0" smtClean="0">
                          <a:solidFill>
                            <a:srgbClr val="3B3835"/>
                          </a:solidFill>
                          <a:latin typeface="Helvetica Neue"/>
                        </a:rPr>
                        <a:t>SYMBOL</a:t>
                      </a:r>
                      <a:endParaRPr lang="en-US" dirty="0"/>
                    </a:p>
                  </a:txBody>
                  <a:tcPr/>
                </a:tc>
                <a:tc>
                  <a:txBody>
                    <a:bodyPr/>
                    <a:lstStyle/>
                    <a:p>
                      <a:pPr algn="l"/>
                      <a:r>
                        <a:rPr lang="en-US" dirty="0" smtClean="0">
                          <a:solidFill>
                            <a:srgbClr val="3B3835"/>
                          </a:solidFill>
                          <a:latin typeface="Helvetica Neue"/>
                        </a:rPr>
                        <a:t>DESCRIPTION</a:t>
                      </a:r>
                      <a:endParaRPr lang="en-US" dirty="0"/>
                    </a:p>
                  </a:txBody>
                  <a:tcPr/>
                </a:tc>
                <a:extLst>
                  <a:ext uri="{0D108BD9-81ED-4DB2-BD59-A6C34878D82A}">
                    <a16:rowId xmlns:a16="http://schemas.microsoft.com/office/drawing/2014/main" val="10000"/>
                  </a:ext>
                </a:extLst>
              </a:tr>
              <a:tr h="370840">
                <a:tc>
                  <a:txBody>
                    <a:bodyPr/>
                    <a:lstStyle/>
                    <a:p>
                      <a:pPr algn="ctr"/>
                      <a:r>
                        <a:rPr lang="en-US" dirty="0" smtClean="0">
                          <a:solidFill>
                            <a:srgbClr val="3B3835"/>
                          </a:solidFill>
                          <a:latin typeface="Helvetica Neue"/>
                        </a:rPr>
                        <a:t>0</a:t>
                      </a:r>
                      <a:endParaRPr lang="en-US" dirty="0"/>
                    </a:p>
                  </a:txBody>
                  <a:tcPr/>
                </a:tc>
                <a:tc>
                  <a:txBody>
                    <a:bodyPr/>
                    <a:lstStyle/>
                    <a:p>
                      <a:pPr algn="l"/>
                      <a:r>
                        <a:rPr lang="en-US" dirty="0" smtClean="0">
                          <a:solidFill>
                            <a:srgbClr val="3B3835"/>
                          </a:solidFill>
                          <a:latin typeface="Helvetica Neue"/>
                        </a:rPr>
                        <a:t>None</a:t>
                      </a:r>
                      <a:endParaRPr lang="en-US" dirty="0"/>
                    </a:p>
                  </a:txBody>
                  <a:tcPr/>
                </a:tc>
                <a:extLst>
                  <a:ext uri="{0D108BD9-81ED-4DB2-BD59-A6C34878D82A}">
                    <a16:rowId xmlns:a16="http://schemas.microsoft.com/office/drawing/2014/main" val="10001"/>
                  </a:ext>
                </a:extLst>
              </a:tr>
              <a:tr h="370840">
                <a:tc>
                  <a:txBody>
                    <a:bodyPr/>
                    <a:lstStyle/>
                    <a:p>
                      <a:pPr algn="ctr"/>
                      <a:r>
                        <a:rPr lang="en-US" dirty="0" smtClean="0"/>
                        <a:t>1</a:t>
                      </a:r>
                      <a:endParaRPr lang="en-US" dirty="0"/>
                    </a:p>
                  </a:txBody>
                  <a:tcPr/>
                </a:tc>
                <a:tc>
                  <a:txBody>
                    <a:bodyPr/>
                    <a:lstStyle/>
                    <a:p>
                      <a:pPr algn="l"/>
                      <a:r>
                        <a:rPr lang="en-US" dirty="0" smtClean="0">
                          <a:solidFill>
                            <a:srgbClr val="3B3835"/>
                          </a:solidFill>
                          <a:latin typeface="Helvetica Neue"/>
                        </a:rPr>
                        <a:t>Execute </a:t>
                      </a:r>
                      <a:endParaRPr lang="en-US" dirty="0"/>
                    </a:p>
                  </a:txBody>
                  <a:tcPr/>
                </a:tc>
                <a:extLst>
                  <a:ext uri="{0D108BD9-81ED-4DB2-BD59-A6C34878D82A}">
                    <a16:rowId xmlns:a16="http://schemas.microsoft.com/office/drawing/2014/main" val="10002"/>
                  </a:ext>
                </a:extLst>
              </a:tr>
              <a:tr h="370840">
                <a:tc>
                  <a:txBody>
                    <a:bodyPr/>
                    <a:lstStyle/>
                    <a:p>
                      <a:pPr algn="ctr"/>
                      <a:r>
                        <a:rPr lang="en-US" dirty="0" smtClean="0">
                          <a:solidFill>
                            <a:srgbClr val="3B3835"/>
                          </a:solidFill>
                          <a:latin typeface="Helvetica Neue"/>
                        </a:rPr>
                        <a:t>2</a:t>
                      </a:r>
                      <a:endParaRPr lang="en-US" dirty="0"/>
                    </a:p>
                  </a:txBody>
                  <a:tcPr/>
                </a:tc>
                <a:tc>
                  <a:txBody>
                    <a:bodyPr/>
                    <a:lstStyle/>
                    <a:p>
                      <a:pPr algn="l"/>
                      <a:r>
                        <a:rPr lang="en-US" dirty="0" smtClean="0">
                          <a:solidFill>
                            <a:srgbClr val="3B3835"/>
                          </a:solidFill>
                          <a:latin typeface="Helvetica Neue"/>
                        </a:rPr>
                        <a:t>Write</a:t>
                      </a:r>
                      <a:endParaRPr lang="en-US" dirty="0"/>
                    </a:p>
                  </a:txBody>
                  <a:tcPr/>
                </a:tc>
                <a:extLst>
                  <a:ext uri="{0D108BD9-81ED-4DB2-BD59-A6C34878D82A}">
                    <a16:rowId xmlns:a16="http://schemas.microsoft.com/office/drawing/2014/main" val="10003"/>
                  </a:ext>
                </a:extLst>
              </a:tr>
              <a:tr h="370840">
                <a:tc>
                  <a:txBody>
                    <a:bodyPr/>
                    <a:lstStyle/>
                    <a:p>
                      <a:pPr algn="ctr"/>
                      <a:r>
                        <a:rPr lang="en-US" dirty="0" smtClean="0">
                          <a:solidFill>
                            <a:srgbClr val="3B3835"/>
                          </a:solidFill>
                          <a:latin typeface="Helvetica Neue"/>
                        </a:rPr>
                        <a:t>4</a:t>
                      </a:r>
                      <a:endParaRPr lang="en-US" dirty="0"/>
                    </a:p>
                  </a:txBody>
                  <a:tcPr/>
                </a:tc>
                <a:tc>
                  <a:txBody>
                    <a:bodyPr/>
                    <a:lstStyle/>
                    <a:p>
                      <a:pPr algn="l"/>
                      <a:r>
                        <a:rPr lang="en-US" dirty="0" smtClean="0">
                          <a:solidFill>
                            <a:srgbClr val="3B3835"/>
                          </a:solidFill>
                          <a:latin typeface="Helvetica Neue"/>
                        </a:rPr>
                        <a:t>Read </a:t>
                      </a:r>
                      <a:endParaRPr lang="en-US" dirty="0"/>
                    </a:p>
                  </a:txBody>
                  <a:tcPr/>
                </a:tc>
                <a:extLst>
                  <a:ext uri="{0D108BD9-81ED-4DB2-BD59-A6C34878D82A}">
                    <a16:rowId xmlns:a16="http://schemas.microsoft.com/office/drawing/2014/main" val="10004"/>
                  </a:ext>
                </a:extLst>
              </a:tr>
              <a:tr h="370840">
                <a:tc>
                  <a:txBody>
                    <a:bodyPr/>
                    <a:lstStyle/>
                    <a:p>
                      <a:pPr algn="ctr"/>
                      <a:r>
                        <a:rPr lang="en-US" dirty="0" smtClean="0">
                          <a:solidFill>
                            <a:srgbClr val="3B3835"/>
                          </a:solidFill>
                          <a:latin typeface="Helvetica Neue"/>
                        </a:rPr>
                        <a:t>3</a:t>
                      </a:r>
                      <a:endParaRPr lang="en-US" dirty="0"/>
                    </a:p>
                  </a:txBody>
                  <a:tcPr/>
                </a:tc>
                <a:tc>
                  <a:txBody>
                    <a:bodyPr/>
                    <a:lstStyle/>
                    <a:p>
                      <a:pPr algn="l"/>
                      <a:r>
                        <a:rPr lang="en-US" dirty="0" smtClean="0">
                          <a:solidFill>
                            <a:srgbClr val="3B3835"/>
                          </a:solidFill>
                          <a:latin typeface="Helvetica Neue"/>
                        </a:rPr>
                        <a:t>Write and Execute ( 2+ 1 = 3) </a:t>
                      </a:r>
                      <a:endParaRPr lang="en-US" dirty="0"/>
                    </a:p>
                  </a:txBody>
                  <a:tcPr/>
                </a:tc>
                <a:extLst>
                  <a:ext uri="{0D108BD9-81ED-4DB2-BD59-A6C34878D82A}">
                    <a16:rowId xmlns:a16="http://schemas.microsoft.com/office/drawing/2014/main" val="10005"/>
                  </a:ext>
                </a:extLst>
              </a:tr>
              <a:tr h="370840">
                <a:tc>
                  <a:txBody>
                    <a:bodyPr/>
                    <a:lstStyle/>
                    <a:p>
                      <a:pPr algn="ctr"/>
                      <a:r>
                        <a:rPr lang="en-US" dirty="0" smtClean="0">
                          <a:solidFill>
                            <a:srgbClr val="3B3835"/>
                          </a:solidFill>
                          <a:latin typeface="Helvetica Neue"/>
                        </a:rPr>
                        <a:t>5</a:t>
                      </a:r>
                      <a:endParaRPr lang="en-US" dirty="0"/>
                    </a:p>
                  </a:txBody>
                  <a:tcPr/>
                </a:tc>
                <a:tc>
                  <a:txBody>
                    <a:bodyPr/>
                    <a:lstStyle/>
                    <a:p>
                      <a:pPr algn="l"/>
                      <a:r>
                        <a:rPr lang="en-US" dirty="0" smtClean="0">
                          <a:solidFill>
                            <a:srgbClr val="3B3835"/>
                          </a:solidFill>
                          <a:latin typeface="Helvetica Neue"/>
                        </a:rPr>
                        <a:t>Read and Execute (4 + 1 = 5)</a:t>
                      </a:r>
                      <a:endParaRPr lang="en-US" dirty="0"/>
                    </a:p>
                  </a:txBody>
                  <a:tcPr/>
                </a:tc>
                <a:extLst>
                  <a:ext uri="{0D108BD9-81ED-4DB2-BD59-A6C34878D82A}">
                    <a16:rowId xmlns:a16="http://schemas.microsoft.com/office/drawing/2014/main" val="10006"/>
                  </a:ext>
                </a:extLst>
              </a:tr>
              <a:tr h="528320">
                <a:tc>
                  <a:txBody>
                    <a:bodyPr/>
                    <a:lstStyle/>
                    <a:p>
                      <a:pPr algn="ctr"/>
                      <a:r>
                        <a:rPr lang="en-US" dirty="0" smtClean="0">
                          <a:solidFill>
                            <a:srgbClr val="3B3835"/>
                          </a:solidFill>
                          <a:latin typeface="Helvetica Neue"/>
                        </a:rPr>
                        <a:t>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3B3835"/>
                          </a:solidFill>
                          <a:latin typeface="Helvetica Neue"/>
                        </a:rPr>
                        <a:t>Read, Write and Execute (4 + 2 + 1 = 7)</a:t>
                      </a:r>
                      <a:endParaRPr lang="en-US" dirty="0" smtClean="0"/>
                    </a:p>
                    <a:p>
                      <a:pPr algn="l"/>
                      <a:endParaRPr lang="en-US" dirty="0"/>
                    </a:p>
                  </a:txBody>
                  <a:tcPr/>
                </a:tc>
                <a:extLst>
                  <a:ext uri="{0D108BD9-81ED-4DB2-BD59-A6C34878D82A}">
                    <a16:rowId xmlns:a16="http://schemas.microsoft.com/office/drawing/2014/main" val="10007"/>
                  </a:ext>
                </a:extLst>
              </a:tr>
            </a:tbl>
          </a:graphicData>
        </a:graphic>
      </p:graphicFrame>
      <p:sp>
        <p:nvSpPr>
          <p:cNvPr id="7" name="TextBox 6"/>
          <p:cNvSpPr txBox="1"/>
          <p:nvPr/>
        </p:nvSpPr>
        <p:spPr>
          <a:xfrm>
            <a:off x="1143000" y="2286000"/>
            <a:ext cx="6019800" cy="400110"/>
          </a:xfrm>
          <a:prstGeom prst="rect">
            <a:avLst/>
          </a:prstGeom>
          <a:solidFill>
            <a:schemeClr val="tx2">
              <a:lumMod val="60000"/>
              <a:lumOff val="40000"/>
            </a:schemeClr>
          </a:solidFill>
        </p:spPr>
        <p:txBody>
          <a:bodyPr wrap="square" rtlCol="0">
            <a:spAutoFit/>
          </a:bodyPr>
          <a:lstStyle/>
          <a:p>
            <a:r>
              <a:rPr lang="en-US" sz="2000" b="1" dirty="0">
                <a:solidFill>
                  <a:schemeClr val="tx1">
                    <a:lumMod val="95000"/>
                    <a:lumOff val="5000"/>
                  </a:schemeClr>
                </a:solidFill>
              </a:rPr>
              <a:t>Read =4                     </a:t>
            </a:r>
            <a:r>
              <a:rPr lang="en-US" sz="2000" b="1" dirty="0" smtClean="0">
                <a:solidFill>
                  <a:schemeClr val="tx1">
                    <a:lumMod val="95000"/>
                    <a:lumOff val="5000"/>
                  </a:schemeClr>
                </a:solidFill>
              </a:rPr>
              <a:t>    </a:t>
            </a:r>
            <a:r>
              <a:rPr lang="en-US" sz="2000" b="1" dirty="0">
                <a:solidFill>
                  <a:schemeClr val="tx1">
                    <a:lumMod val="95000"/>
                    <a:lumOff val="5000"/>
                  </a:schemeClr>
                </a:solidFill>
              </a:rPr>
              <a:t>write =2                          execute= 1</a:t>
            </a:r>
          </a:p>
        </p:txBody>
      </p:sp>
      <p:sp>
        <p:nvSpPr>
          <p:cNvPr id="8" name="Title 1"/>
          <p:cNvSpPr txBox="1">
            <a:spLocks/>
          </p:cNvSpPr>
          <p:nvPr/>
        </p:nvSpPr>
        <p:spPr>
          <a:xfrm>
            <a:off x="4572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Symbolic mode </a:t>
            </a:r>
            <a:endParaRPr lang="en-US"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09872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40" fill="hold"/>
                                        <p:tgtEl>
                                          <p:spTgt spid="9"/>
                                        </p:tgtEl>
                                      </p:cBhvr>
                                    </p:cmd>
                                  </p:childTnLst>
                                </p:cTn>
                              </p:par>
                            </p:childTnLst>
                          </p:cTn>
                        </p:par>
                      </p:childTnLst>
                    </p:cTn>
                  </p:par>
                </p:childTnLst>
              </p:cTn>
              <p:nextCondLst>
                <p:cond evt="onClick" delay="0">
                  <p:tgtEl>
                    <p:spTgt spid="9"/>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Octal and binary system</a:t>
            </a:r>
            <a:endParaRPr lang="en-US" dirty="0"/>
          </a:p>
        </p:txBody>
      </p:sp>
      <p:pic>
        <p:nvPicPr>
          <p:cNvPr id="921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8534399" cy="541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97506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6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0" y="0"/>
          <a:ext cx="9144000" cy="72237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370840">
                <a:tc>
                  <a:txBody>
                    <a:bodyPr/>
                    <a:lstStyle/>
                    <a:p>
                      <a:r>
                        <a:rPr lang="en-US" sz="2400" dirty="0" smtClean="0"/>
                        <a:t>Value</a:t>
                      </a:r>
                      <a:endParaRPr lang="en-US" sz="2400" dirty="0"/>
                    </a:p>
                  </a:txBody>
                  <a:tcPr/>
                </a:tc>
                <a:tc>
                  <a:txBody>
                    <a:bodyPr/>
                    <a:lstStyle/>
                    <a:p>
                      <a:r>
                        <a:rPr lang="en-US" sz="2400" dirty="0" smtClean="0"/>
                        <a:t>Meaning</a:t>
                      </a:r>
                      <a:endParaRPr lang="en-US" sz="2400" dirty="0"/>
                    </a:p>
                  </a:txBody>
                  <a:tcPr/>
                </a:tc>
                <a:extLst>
                  <a:ext uri="{0D108BD9-81ED-4DB2-BD59-A6C34878D82A}">
                    <a16:rowId xmlns:a16="http://schemas.microsoft.com/office/drawing/2014/main" val="10000"/>
                  </a:ext>
                </a:extLst>
              </a:tr>
              <a:tr h="370840">
                <a:tc>
                  <a:txBody>
                    <a:bodyPr/>
                    <a:lstStyle/>
                    <a:p>
                      <a:r>
                        <a:rPr lang="en-US" sz="2400" dirty="0" smtClean="0"/>
                        <a:t>777</a:t>
                      </a:r>
                      <a:endParaRPr lang="en-US" sz="2400" dirty="0"/>
                    </a:p>
                  </a:txBody>
                  <a:tcPr/>
                </a:tc>
                <a:tc>
                  <a:txBody>
                    <a:bodyPr/>
                    <a:lstStyle/>
                    <a:p>
                      <a:r>
                        <a:rPr lang="en-US" sz="2400" dirty="0" smtClean="0"/>
                        <a:t>(</a:t>
                      </a:r>
                      <a:r>
                        <a:rPr lang="en-US" sz="2400" dirty="0" err="1" smtClean="0"/>
                        <a:t>rwx</a:t>
                      </a:r>
                      <a:r>
                        <a:rPr lang="en-US" sz="2400" dirty="0" smtClean="0"/>
                        <a:t> </a:t>
                      </a:r>
                      <a:r>
                        <a:rPr lang="en-US" sz="2400" dirty="0" err="1" smtClean="0"/>
                        <a:t>rwx</a:t>
                      </a:r>
                      <a:r>
                        <a:rPr lang="en-US" sz="2400" dirty="0" smtClean="0"/>
                        <a:t> </a:t>
                      </a:r>
                      <a:r>
                        <a:rPr lang="en-US" sz="2400" dirty="0" err="1" smtClean="0"/>
                        <a:t>rwx</a:t>
                      </a:r>
                      <a:r>
                        <a:rPr lang="en-US" sz="2400" dirty="0" smtClean="0"/>
                        <a:t>) No Restrictions on permission. Everyone can perform each and every function. </a:t>
                      </a:r>
                      <a:endParaRPr lang="en-US" sz="2400" dirty="0"/>
                    </a:p>
                  </a:txBody>
                  <a:tcPr/>
                </a:tc>
                <a:extLst>
                  <a:ext uri="{0D108BD9-81ED-4DB2-BD59-A6C34878D82A}">
                    <a16:rowId xmlns:a16="http://schemas.microsoft.com/office/drawing/2014/main" val="10001"/>
                  </a:ext>
                </a:extLst>
              </a:tr>
              <a:tr h="370840">
                <a:tc>
                  <a:txBody>
                    <a:bodyPr/>
                    <a:lstStyle/>
                    <a:p>
                      <a:r>
                        <a:rPr lang="en-US" sz="2400" dirty="0" smtClean="0"/>
                        <a:t>755</a:t>
                      </a:r>
                      <a:endParaRPr lang="en-US" sz="2400" dirty="0"/>
                    </a:p>
                  </a:txBody>
                  <a:tcPr/>
                </a:tc>
                <a:tc>
                  <a:txBody>
                    <a:bodyPr/>
                    <a:lstStyle/>
                    <a:p>
                      <a:r>
                        <a:rPr lang="en-US" sz="2400" dirty="0" smtClean="0"/>
                        <a:t>(</a:t>
                      </a:r>
                      <a:r>
                        <a:rPr lang="en-US" sz="2400" dirty="0" err="1" smtClean="0"/>
                        <a:t>rwx</a:t>
                      </a:r>
                      <a:r>
                        <a:rPr lang="en-US" sz="2400" dirty="0" smtClean="0"/>
                        <a:t> r-x r-x) The files owner may read, write and execute the file. All others may read and execute the file. The setting is common for programs that are used by all users. </a:t>
                      </a:r>
                      <a:endParaRPr lang="en-US" sz="2400" dirty="0"/>
                    </a:p>
                  </a:txBody>
                  <a:tcPr/>
                </a:tc>
                <a:extLst>
                  <a:ext uri="{0D108BD9-81ED-4DB2-BD59-A6C34878D82A}">
                    <a16:rowId xmlns:a16="http://schemas.microsoft.com/office/drawing/2014/main" val="10002"/>
                  </a:ext>
                </a:extLst>
              </a:tr>
              <a:tr h="370840">
                <a:tc>
                  <a:txBody>
                    <a:bodyPr/>
                    <a:lstStyle/>
                    <a:p>
                      <a:r>
                        <a:rPr lang="en-US" sz="2400" dirty="0" smtClean="0"/>
                        <a:t>700</a:t>
                      </a:r>
                      <a:endParaRPr lang="en-US" sz="2400" dirty="0"/>
                    </a:p>
                  </a:txBody>
                  <a:tcPr/>
                </a:tc>
                <a:tc>
                  <a:txBody>
                    <a:bodyPr/>
                    <a:lstStyle/>
                    <a:p>
                      <a:r>
                        <a:rPr lang="en-US" sz="2400" dirty="0" smtClean="0"/>
                        <a:t>(</a:t>
                      </a:r>
                      <a:r>
                        <a:rPr lang="en-US" sz="2400" dirty="0" err="1" smtClean="0"/>
                        <a:t>rwx</a:t>
                      </a:r>
                      <a:r>
                        <a:rPr lang="en-US" sz="2400" dirty="0" smtClean="0"/>
                        <a:t> --- ---) the file owner have permission to read, write and execute the files. Nobody else has any rights. This setting is useful for programs that only the owner may use and must be kept private from others.</a:t>
                      </a:r>
                      <a:endParaRPr lang="en-US" sz="2400" dirty="0"/>
                    </a:p>
                  </a:txBody>
                  <a:tcPr/>
                </a:tc>
                <a:extLst>
                  <a:ext uri="{0D108BD9-81ED-4DB2-BD59-A6C34878D82A}">
                    <a16:rowId xmlns:a16="http://schemas.microsoft.com/office/drawing/2014/main" val="10003"/>
                  </a:ext>
                </a:extLst>
              </a:tr>
              <a:tr h="370840">
                <a:tc>
                  <a:txBody>
                    <a:bodyPr/>
                    <a:lstStyle/>
                    <a:p>
                      <a:r>
                        <a:rPr lang="en-US" sz="2400" dirty="0" smtClean="0"/>
                        <a:t>666</a:t>
                      </a:r>
                      <a:endParaRPr lang="en-US" sz="2400" dirty="0"/>
                    </a:p>
                  </a:txBody>
                  <a:tcPr/>
                </a:tc>
                <a:tc>
                  <a:txBody>
                    <a:bodyPr/>
                    <a:lstStyle/>
                    <a:p>
                      <a:r>
                        <a:rPr lang="en-US" sz="2400" dirty="0" smtClean="0"/>
                        <a:t>(</a:t>
                      </a:r>
                      <a:r>
                        <a:rPr lang="en-US" sz="2400" dirty="0" err="1" smtClean="0"/>
                        <a:t>rw</a:t>
                      </a:r>
                      <a:r>
                        <a:rPr lang="en-US" sz="2400" dirty="0" smtClean="0"/>
                        <a:t>- </a:t>
                      </a:r>
                      <a:r>
                        <a:rPr lang="en-US" sz="2400" dirty="0" err="1" smtClean="0"/>
                        <a:t>rw</a:t>
                      </a:r>
                      <a:r>
                        <a:rPr lang="en-US" sz="2400" dirty="0" smtClean="0"/>
                        <a:t>- </a:t>
                      </a:r>
                      <a:r>
                        <a:rPr lang="en-US" sz="2400" dirty="0" err="1" smtClean="0"/>
                        <a:t>rw</a:t>
                      </a:r>
                      <a:r>
                        <a:rPr lang="en-US" sz="2400" dirty="0" smtClean="0"/>
                        <a:t>-) All users may read and write the file.</a:t>
                      </a:r>
                      <a:endParaRPr lang="en-US" sz="2400" dirty="0"/>
                    </a:p>
                  </a:txBody>
                  <a:tcPr/>
                </a:tc>
                <a:extLst>
                  <a:ext uri="{0D108BD9-81ED-4DB2-BD59-A6C34878D82A}">
                    <a16:rowId xmlns:a16="http://schemas.microsoft.com/office/drawing/2014/main" val="10004"/>
                  </a:ext>
                </a:extLst>
              </a:tr>
              <a:tr h="370840">
                <a:tc>
                  <a:txBody>
                    <a:bodyPr/>
                    <a:lstStyle/>
                    <a:p>
                      <a:r>
                        <a:rPr lang="en-US" sz="2400" dirty="0" smtClean="0"/>
                        <a:t>644</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 (</a:t>
                      </a:r>
                      <a:r>
                        <a:rPr lang="en-US" sz="2400" dirty="0" err="1" smtClean="0"/>
                        <a:t>rw</a:t>
                      </a:r>
                      <a:r>
                        <a:rPr lang="en-US" sz="2400" dirty="0" smtClean="0"/>
                        <a:t>- r-- r--) the owner may read ad write the file. A common setting for data that everybody may read, but only the owner may change. </a:t>
                      </a:r>
                    </a:p>
                  </a:txBody>
                  <a:tcPr/>
                </a:tc>
                <a:extLst>
                  <a:ext uri="{0D108BD9-81ED-4DB2-BD59-A6C34878D82A}">
                    <a16:rowId xmlns:a16="http://schemas.microsoft.com/office/drawing/2014/main" val="10005"/>
                  </a:ext>
                </a:extLst>
              </a:tr>
              <a:tr h="370840">
                <a:tc>
                  <a:txBody>
                    <a:bodyPr/>
                    <a:lstStyle/>
                    <a:p>
                      <a:r>
                        <a:rPr lang="en-US" sz="2400" dirty="0" smtClean="0"/>
                        <a:t>600</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err="1" smtClean="0"/>
                        <a:t>rw</a:t>
                      </a:r>
                      <a:r>
                        <a:rPr lang="en-US" sz="2400" dirty="0" smtClean="0"/>
                        <a:t>- --- ---) the owner may read and write the file. All others have no rights. A common setting for data  files that the owner wants to keep private.</a:t>
                      </a:r>
                    </a:p>
                    <a:p>
                      <a:endParaRPr lang="en-US" sz="2400" dirty="0"/>
                    </a:p>
                  </a:txBody>
                  <a:tcPr/>
                </a:tc>
                <a:extLst>
                  <a:ext uri="{0D108BD9-81ED-4DB2-BD59-A6C34878D82A}">
                    <a16:rowId xmlns:a16="http://schemas.microsoft.com/office/drawing/2014/main" val="1000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7758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83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Access</a:t>
            </a:r>
          </a:p>
        </p:txBody>
      </p:sp>
      <p:sp>
        <p:nvSpPr>
          <p:cNvPr id="3" name="Content Placeholder 2"/>
          <p:cNvSpPr>
            <a:spLocks noGrp="1"/>
          </p:cNvSpPr>
          <p:nvPr>
            <p:ph idx="1"/>
          </p:nvPr>
        </p:nvSpPr>
        <p:spPr/>
        <p:txBody>
          <a:bodyPr>
            <a:normAutofit fontScale="77500" lnSpcReduction="20000"/>
          </a:bodyPr>
          <a:lstStyle/>
          <a:p>
            <a:pPr>
              <a:buFont typeface="Wingdings" panose="05000000000000000000" pitchFamily="2" charset="2"/>
              <a:buChar char="Ø"/>
            </a:pPr>
            <a:r>
              <a:rPr lang="en-US" dirty="0"/>
              <a:t> Default file permissions By default, the Linux system assigns certain permissions to a newly created file. The maximum permissions that we can set for an ordinary file is 666 and for directories and an executable files is 777. </a:t>
            </a:r>
            <a:endParaRPr lang="en-US" dirty="0" smtClean="0"/>
          </a:p>
          <a:p>
            <a:pPr marL="0" indent="0">
              <a:buNone/>
            </a:pPr>
            <a:endParaRPr lang="en-US" dirty="0" smtClean="0"/>
          </a:p>
          <a:p>
            <a:pPr lvl="1">
              <a:buFont typeface="Wingdings" panose="05000000000000000000" pitchFamily="2" charset="2"/>
              <a:buChar char="Ø"/>
            </a:pPr>
            <a:r>
              <a:rPr lang="en-US" dirty="0" smtClean="0"/>
              <a:t> </a:t>
            </a:r>
            <a:r>
              <a:rPr lang="en-US" dirty="0"/>
              <a:t>The default file permission for an ordinary user is 664 and for root it is 644. </a:t>
            </a:r>
            <a:endParaRPr lang="en-US" dirty="0" smtClean="0"/>
          </a:p>
          <a:p>
            <a:pPr marL="457200" lvl="1" indent="0">
              <a:buNone/>
            </a:pPr>
            <a:endParaRPr lang="en-US" dirty="0" smtClean="0"/>
          </a:p>
          <a:p>
            <a:pPr>
              <a:buFont typeface="Wingdings" panose="05000000000000000000" pitchFamily="2" charset="2"/>
              <a:buChar char="Ø"/>
            </a:pPr>
            <a:r>
              <a:rPr lang="en-US" dirty="0" smtClean="0"/>
              <a:t> </a:t>
            </a:r>
            <a:r>
              <a:rPr lang="en-US" dirty="0"/>
              <a:t>Displaying the </a:t>
            </a:r>
            <a:r>
              <a:rPr lang="en-US" dirty="0" err="1"/>
              <a:t>umask</a:t>
            </a:r>
            <a:r>
              <a:rPr lang="en-US" dirty="0"/>
              <a:t> </a:t>
            </a:r>
            <a:endParaRPr lang="en-US" dirty="0" smtClean="0"/>
          </a:p>
          <a:p>
            <a:pPr lvl="1">
              <a:buFont typeface="Wingdings" panose="05000000000000000000" pitchFamily="2" charset="2"/>
              <a:buChar char="Ø"/>
            </a:pPr>
            <a:r>
              <a:rPr lang="en-US" dirty="0" smtClean="0"/>
              <a:t>The </a:t>
            </a:r>
            <a:r>
              <a:rPr lang="en-US" dirty="0"/>
              <a:t>default </a:t>
            </a:r>
            <a:r>
              <a:rPr lang="en-US" dirty="0" err="1"/>
              <a:t>umask</a:t>
            </a:r>
            <a:r>
              <a:rPr lang="en-US" dirty="0"/>
              <a:t> file permissions for ordinary users are 002 and for root it is 022. where</a:t>
            </a:r>
            <a:r>
              <a:rPr lang="en-US" dirty="0" smtClean="0"/>
              <a:t>,</a:t>
            </a:r>
          </a:p>
          <a:p>
            <a:pPr lvl="2">
              <a:buFont typeface="Wingdings" panose="05000000000000000000" pitchFamily="2" charset="2"/>
              <a:buChar char="ü"/>
            </a:pPr>
            <a:r>
              <a:rPr lang="en-US" dirty="0" smtClean="0"/>
              <a:t> </a:t>
            </a:r>
            <a:r>
              <a:rPr lang="en-US" dirty="0"/>
              <a:t>002 imply masking write permission for others </a:t>
            </a:r>
            <a:r>
              <a:rPr lang="en-US" dirty="0" smtClean="0"/>
              <a:t>and</a:t>
            </a:r>
          </a:p>
          <a:p>
            <a:pPr lvl="2">
              <a:buFont typeface="Wingdings" panose="05000000000000000000" pitchFamily="2" charset="2"/>
              <a:buChar char="ü"/>
            </a:pPr>
            <a:r>
              <a:rPr lang="en-US" dirty="0" smtClean="0"/>
              <a:t> 022 </a:t>
            </a:r>
            <a:r>
              <a:rPr lang="en-US" dirty="0"/>
              <a:t>implies masking write permission for the group and others.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79196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umask</a:t>
            </a:r>
            <a:endParaRPr lang="en-US" dirty="0"/>
          </a:p>
        </p:txBody>
      </p:sp>
      <p:sp>
        <p:nvSpPr>
          <p:cNvPr id="3" name="Content Placeholder 2"/>
          <p:cNvSpPr>
            <a:spLocks noGrp="1"/>
          </p:cNvSpPr>
          <p:nvPr>
            <p:ph idx="1"/>
          </p:nvPr>
        </p:nvSpPr>
        <p:spPr/>
        <p:txBody>
          <a:bodyPr>
            <a:normAutofit fontScale="70000" lnSpcReduction="20000"/>
          </a:bodyPr>
          <a:lstStyle/>
          <a:p>
            <a:pPr>
              <a:buFont typeface="Wingdings" panose="05000000000000000000" pitchFamily="2" charset="2"/>
              <a:buChar char="Ø"/>
            </a:pPr>
            <a:r>
              <a:rPr lang="en-US" sz="4000" dirty="0" smtClean="0"/>
              <a:t>octal </a:t>
            </a:r>
            <a:r>
              <a:rPr lang="en-US" sz="4000" dirty="0"/>
              <a:t>numbers are preceded by a 0 (in the same way hex would be preceded by 0x), so the </a:t>
            </a:r>
            <a:r>
              <a:rPr lang="en-US" sz="4000" dirty="0" err="1"/>
              <a:t>umask</a:t>
            </a:r>
            <a:r>
              <a:rPr lang="en-US" sz="4000" dirty="0"/>
              <a:t> value itself is actually 002. </a:t>
            </a:r>
            <a:endParaRPr lang="en-US" sz="4000" dirty="0" smtClean="0"/>
          </a:p>
          <a:p>
            <a:pPr>
              <a:buFont typeface="Wingdings" panose="05000000000000000000" pitchFamily="2" charset="2"/>
              <a:buChar char="Ø"/>
            </a:pPr>
            <a:r>
              <a:rPr lang="en-US" sz="4000" dirty="0" smtClean="0"/>
              <a:t>This </a:t>
            </a:r>
            <a:r>
              <a:rPr lang="en-US" sz="4000" dirty="0"/>
              <a:t>value is an octal (base 8, digits 0-7) value which is subtracted from a base value of 777 for directories, or subtracted from a base value of 666 for files</a:t>
            </a:r>
            <a:r>
              <a:rPr lang="en-US" sz="4000" dirty="0" smtClean="0"/>
              <a:t>.</a:t>
            </a:r>
          </a:p>
          <a:p>
            <a:pPr>
              <a:buFont typeface="Wingdings" panose="05000000000000000000" pitchFamily="2" charset="2"/>
              <a:buChar char="Ø"/>
            </a:pPr>
            <a:r>
              <a:rPr lang="en-US" sz="4000" dirty="0" smtClean="0"/>
              <a:t> A </a:t>
            </a:r>
            <a:r>
              <a:rPr lang="en-US" sz="4000" dirty="0" err="1"/>
              <a:t>umask</a:t>
            </a:r>
            <a:r>
              <a:rPr lang="en-US" sz="4000" dirty="0"/>
              <a:t> of 002 basically means don't remove any permissions from the base value for "user" or "group", but "other" is not allowed write permission (write permission is octal 2, or binary 010 meaning -w-).</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98905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3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33800"/>
            <a:ext cx="76962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 y="2971800"/>
            <a:ext cx="7162800" cy="523220"/>
          </a:xfrm>
          <a:prstGeom prst="rect">
            <a:avLst/>
          </a:prstGeom>
        </p:spPr>
        <p:txBody>
          <a:bodyPr wrap="square">
            <a:spAutoFit/>
          </a:bodyPr>
          <a:lstStyle/>
          <a:p>
            <a:pPr>
              <a:buFont typeface="Wingdings" panose="05000000000000000000" pitchFamily="2" charset="2"/>
              <a:buChar char="Ø"/>
            </a:pPr>
            <a:r>
              <a:rPr lang="en-US" sz="2800" dirty="0"/>
              <a:t>the </a:t>
            </a:r>
            <a:r>
              <a:rPr lang="en-US" sz="2800" dirty="0" err="1"/>
              <a:t>umask</a:t>
            </a:r>
            <a:r>
              <a:rPr lang="en-US" sz="2800" dirty="0"/>
              <a:t> value itself is actually </a:t>
            </a:r>
            <a:r>
              <a:rPr lang="en-US" sz="2800" dirty="0" smtClean="0"/>
              <a:t>0002</a:t>
            </a:r>
            <a:r>
              <a:rPr lang="en-US" sz="2800" dirty="0"/>
              <a:t>. </a:t>
            </a:r>
          </a:p>
        </p:txBody>
      </p:sp>
      <p:sp>
        <p:nvSpPr>
          <p:cNvPr id="5" name="TextBox 4"/>
          <p:cNvSpPr txBox="1"/>
          <p:nvPr/>
        </p:nvSpPr>
        <p:spPr>
          <a:xfrm>
            <a:off x="457200" y="1828800"/>
            <a:ext cx="7391400" cy="646331"/>
          </a:xfrm>
          <a:prstGeom prst="rect">
            <a:avLst/>
          </a:prstGeom>
          <a:solidFill>
            <a:schemeClr val="bg1"/>
          </a:solidFill>
        </p:spPr>
        <p:txBody>
          <a:bodyPr wrap="square" rtlCol="0">
            <a:spAutoFit/>
          </a:bodyPr>
          <a:lstStyle/>
          <a:p>
            <a:r>
              <a:rPr lang="en-US" b="1" dirty="0" err="1" smtClean="0"/>
              <a:t>me@linuxbox</a:t>
            </a:r>
            <a:r>
              <a:rPr lang="en-US" b="1" dirty="0" smtClean="0"/>
              <a:t> </a:t>
            </a:r>
            <a:r>
              <a:rPr lang="en-US" b="1" dirty="0" smtClean="0">
                <a:latin typeface="Times New Roman"/>
                <a:cs typeface="Times New Roman"/>
              </a:rPr>
              <a:t>̴ $ ls foo.txt</a:t>
            </a:r>
          </a:p>
          <a:p>
            <a:r>
              <a:rPr lang="en-US" b="1" dirty="0" smtClean="0">
                <a:latin typeface="Times New Roman"/>
                <a:cs typeface="Times New Roman"/>
              </a:rPr>
              <a:t>-</a:t>
            </a:r>
            <a:r>
              <a:rPr lang="en-US" b="1" dirty="0" err="1" smtClean="0">
                <a:latin typeface="Times New Roman"/>
                <a:cs typeface="Times New Roman"/>
              </a:rPr>
              <a:t>rw-rw-rw</a:t>
            </a:r>
            <a:r>
              <a:rPr lang="en-US" b="1" dirty="0" smtClean="0">
                <a:latin typeface="Times New Roman"/>
                <a:cs typeface="Times New Roman"/>
              </a:rPr>
              <a:t>-    1   me   </a:t>
            </a:r>
            <a:r>
              <a:rPr lang="en-US" b="1" dirty="0" err="1" smtClean="0">
                <a:latin typeface="Times New Roman"/>
                <a:cs typeface="Times New Roman"/>
              </a:rPr>
              <a:t>me</a:t>
            </a:r>
            <a:r>
              <a:rPr lang="en-US" b="1" dirty="0" smtClean="0">
                <a:latin typeface="Times New Roman"/>
                <a:cs typeface="Times New Roman"/>
              </a:rPr>
              <a:t>    0    2019-03-06      14:58    foo.txt</a:t>
            </a:r>
            <a:endParaRPr lang="en-US" b="1" dirty="0"/>
          </a:p>
        </p:txBody>
      </p:sp>
      <p:sp>
        <p:nvSpPr>
          <p:cNvPr id="6" name="Content Placeholder 5"/>
          <p:cNvSpPr>
            <a:spLocks noGrp="1"/>
          </p:cNvSpPr>
          <p:nvPr>
            <p:ph idx="1"/>
          </p:nvPr>
        </p:nvSpPr>
        <p:spPr/>
        <p:txBody>
          <a:bodyPr/>
          <a:lstStyle/>
          <a:p>
            <a:pPr marL="0" indent="0">
              <a:buNone/>
            </a:pPr>
            <a:r>
              <a:rPr lang="en-US" dirty="0"/>
              <a:t> </a:t>
            </a:r>
            <a:r>
              <a:rPr lang="en-US" dirty="0" smtClean="0"/>
              <a:t> </a:t>
            </a: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64546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12006" y="3406120"/>
            <a:ext cx="7519987"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306" y="1781969"/>
            <a:ext cx="7291387" cy="1367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990600" y="1143000"/>
            <a:ext cx="7162800" cy="523220"/>
          </a:xfrm>
          <a:prstGeom prst="rect">
            <a:avLst/>
          </a:prstGeom>
        </p:spPr>
        <p:txBody>
          <a:bodyPr wrap="square">
            <a:spAutoFit/>
          </a:bodyPr>
          <a:lstStyle/>
          <a:p>
            <a:pPr>
              <a:buFont typeface="Wingdings" panose="05000000000000000000" pitchFamily="2" charset="2"/>
              <a:buChar char="Ø"/>
            </a:pPr>
            <a:r>
              <a:rPr lang="en-US" sz="2800" dirty="0"/>
              <a:t>the </a:t>
            </a:r>
            <a:r>
              <a:rPr lang="en-US" sz="2800" dirty="0" err="1"/>
              <a:t>umask</a:t>
            </a:r>
            <a:r>
              <a:rPr lang="en-US" sz="2800" dirty="0"/>
              <a:t> value itself is actually </a:t>
            </a:r>
            <a:r>
              <a:rPr lang="en-US" sz="2800" dirty="0" smtClean="0"/>
              <a:t>0022</a:t>
            </a:r>
            <a:r>
              <a:rPr lang="en-US" sz="2800" dirty="0"/>
              <a:t>. </a:t>
            </a:r>
          </a:p>
        </p:txBody>
      </p:sp>
      <p:sp>
        <p:nvSpPr>
          <p:cNvPr id="7" name="Title 1"/>
          <p:cNvSpPr>
            <a:spLocks noGrp="1"/>
          </p:cNvSpPr>
          <p:nvPr>
            <p:ph type="title"/>
          </p:nvPr>
        </p:nvSpPr>
        <p:spPr>
          <a:xfrm>
            <a:off x="457200" y="274638"/>
            <a:ext cx="8229600" cy="1143000"/>
          </a:xfrm>
        </p:spPr>
        <p:txBody>
          <a:bodyPr/>
          <a:lstStyle/>
          <a:p>
            <a:r>
              <a:rPr lang="en-US" dirty="0" smtClean="0"/>
              <a:t>example</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34982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Who has to Access a File? </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err="1" smtClean="0"/>
              <a:t>chmod</a:t>
            </a:r>
            <a:r>
              <a:rPr lang="en-US" dirty="0" smtClean="0"/>
              <a:t> </a:t>
            </a:r>
            <a:r>
              <a:rPr lang="en-US" dirty="0"/>
              <a:t>command </a:t>
            </a:r>
            <a:endParaRPr lang="en-US" dirty="0" smtClean="0"/>
          </a:p>
          <a:p>
            <a:pPr>
              <a:buFont typeface="Wingdings" panose="05000000000000000000" pitchFamily="2" charset="2"/>
              <a:buChar char="Ø"/>
            </a:pPr>
            <a:r>
              <a:rPr lang="en-US" dirty="0" smtClean="0"/>
              <a:t> </a:t>
            </a:r>
            <a:r>
              <a:rPr lang="en-US" dirty="0" err="1"/>
              <a:t>chmod</a:t>
            </a:r>
            <a:r>
              <a:rPr lang="en-US" dirty="0"/>
              <a:t> changes the access permissions according to the options for directories and files. </a:t>
            </a:r>
            <a:endParaRPr lang="en-US" dirty="0" smtClean="0"/>
          </a:p>
          <a:p>
            <a:pPr marL="0" indent="0">
              <a:buNone/>
            </a:pPr>
            <a:r>
              <a:rPr lang="en-US" dirty="0"/>
              <a:t> </a:t>
            </a:r>
            <a:r>
              <a:rPr lang="en-US" dirty="0" smtClean="0"/>
              <a:t>  Syntax </a:t>
            </a:r>
            <a:r>
              <a:rPr lang="en-US" dirty="0"/>
              <a:t># </a:t>
            </a:r>
            <a:r>
              <a:rPr lang="en-US" dirty="0" err="1"/>
              <a:t>chmod</a:t>
            </a:r>
            <a:r>
              <a:rPr lang="en-US" dirty="0"/>
              <a:t> </a:t>
            </a:r>
            <a:r>
              <a:rPr lang="en-US" dirty="0" err="1"/>
              <a:t>o+w</a:t>
            </a:r>
            <a:r>
              <a:rPr lang="en-US" dirty="0"/>
              <a:t> Who has to Access a File?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8710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has to Access a File?</a:t>
            </a: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en-US" dirty="0" smtClean="0"/>
              <a:t> </a:t>
            </a:r>
            <a:r>
              <a:rPr lang="en-US" dirty="0"/>
              <a:t>The </a:t>
            </a:r>
            <a:r>
              <a:rPr lang="en-US" dirty="0" err="1"/>
              <a:t>chmod</a:t>
            </a:r>
            <a:r>
              <a:rPr lang="en-US" dirty="0"/>
              <a:t> command can be used with alphanumeric or numeric options. </a:t>
            </a:r>
            <a:endParaRPr lang="en-US" dirty="0" smtClean="0"/>
          </a:p>
          <a:p>
            <a:pPr marL="1200150" lvl="2" indent="-342900">
              <a:buFont typeface="Wingdings" panose="05000000000000000000" pitchFamily="2" charset="2"/>
              <a:buChar char="Ø"/>
            </a:pPr>
            <a:r>
              <a:rPr lang="en-US" dirty="0" smtClean="0"/>
              <a:t> </a:t>
            </a:r>
            <a:r>
              <a:rPr lang="en-US" dirty="0"/>
              <a:t>Example of symbolic method </a:t>
            </a:r>
            <a:endParaRPr lang="en-US" dirty="0" smtClean="0"/>
          </a:p>
          <a:p>
            <a:pPr marL="1200150" lvl="2" indent="-342900">
              <a:buFont typeface="Wingdings" panose="05000000000000000000" pitchFamily="2" charset="2"/>
              <a:buChar char="Ø"/>
            </a:pPr>
            <a:r>
              <a:rPr lang="en-US" dirty="0" smtClean="0"/>
              <a:t> </a:t>
            </a:r>
            <a:r>
              <a:rPr lang="en-US" dirty="0" err="1"/>
              <a:t>chmod</a:t>
            </a:r>
            <a:r>
              <a:rPr lang="en-US" dirty="0"/>
              <a:t> </a:t>
            </a:r>
            <a:r>
              <a:rPr lang="en-US" dirty="0" err="1"/>
              <a:t>u+rw</a:t>
            </a:r>
            <a:r>
              <a:rPr lang="en-US" dirty="0" smtClean="0"/>
              <a:t>, g-</a:t>
            </a:r>
            <a:r>
              <a:rPr lang="en-US" dirty="0" err="1" smtClean="0"/>
              <a:t>rwx,o</a:t>
            </a:r>
            <a:r>
              <a:rPr lang="en-US" dirty="0" smtClean="0"/>
              <a:t>-</a:t>
            </a:r>
            <a:r>
              <a:rPr lang="en-US" dirty="0" err="1" smtClean="0"/>
              <a:t>rwx</a:t>
            </a:r>
            <a:r>
              <a:rPr lang="en-US" dirty="0" smtClean="0"/>
              <a:t> </a:t>
            </a:r>
            <a:r>
              <a:rPr lang="en-US" dirty="0"/>
              <a:t>file1 The above example, adds the read and write permission to the user (owner) removes the read, write and execute permission from the group to which the file belongs and removes the read, write and execute permissions for others. </a:t>
            </a:r>
            <a:endParaRPr lang="en-US" dirty="0" smtClean="0"/>
          </a:p>
          <a:p>
            <a:pPr marL="1200150" lvl="2" indent="-342900">
              <a:buFont typeface="Wingdings" panose="05000000000000000000" pitchFamily="2" charset="2"/>
              <a:buChar char="Ø"/>
            </a:pPr>
            <a:r>
              <a:rPr lang="en-US" dirty="0" smtClean="0"/>
              <a:t>Example </a:t>
            </a:r>
            <a:r>
              <a:rPr lang="en-US" dirty="0"/>
              <a:t>of numeric method </a:t>
            </a:r>
            <a:endParaRPr lang="en-US" dirty="0" smtClean="0"/>
          </a:p>
          <a:p>
            <a:pPr marL="1200150" lvl="2" indent="-342900">
              <a:buFont typeface="Wingdings" panose="05000000000000000000" pitchFamily="2" charset="2"/>
              <a:buChar char="Ø"/>
            </a:pPr>
            <a:r>
              <a:rPr lang="en-US" dirty="0" smtClean="0"/>
              <a:t> </a:t>
            </a:r>
            <a:r>
              <a:rPr lang="en-US" dirty="0"/>
              <a:t># </a:t>
            </a:r>
            <a:r>
              <a:rPr lang="en-US" dirty="0" err="1"/>
              <a:t>chmod</a:t>
            </a:r>
            <a:r>
              <a:rPr lang="en-US" dirty="0"/>
              <a:t> 600 file1 </a:t>
            </a:r>
            <a:endParaRPr lang="en-US" dirty="0" smtClean="0"/>
          </a:p>
          <a:p>
            <a:pPr marL="857250" lvl="2" indent="0">
              <a:buNone/>
            </a:pPr>
            <a:r>
              <a:rPr lang="en-US" dirty="0"/>
              <a:t> </a:t>
            </a:r>
            <a:r>
              <a:rPr lang="en-US" dirty="0" smtClean="0"/>
              <a:t>                 .6 </a:t>
            </a:r>
            <a:r>
              <a:rPr lang="en-US" dirty="0"/>
              <a:t>indicates user (owner), 0 indicates group and the last number 0 indicates others.</a:t>
            </a:r>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57310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6700" y="1295400"/>
            <a:ext cx="86106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05637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Command</a:t>
            </a:r>
            <a:r>
              <a:rPr lang="en-US" dirty="0"/>
              <a:t> line switches/options</a:t>
            </a:r>
          </a:p>
        </p:txBody>
      </p:sp>
      <p:sp>
        <p:nvSpPr>
          <p:cNvPr id="3" name="Content Placeholder 2"/>
          <p:cNvSpPr>
            <a:spLocks noGrp="1"/>
          </p:cNvSpPr>
          <p:nvPr>
            <p:ph idx="1"/>
          </p:nvPr>
        </p:nvSpPr>
        <p:spPr/>
        <p:txBody>
          <a:bodyPr>
            <a:normAutofit fontScale="85000" lnSpcReduction="10000"/>
          </a:bodyPr>
          <a:lstStyle/>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It is important to take note of the following. Command line switches can come in 2 forms. Short form or the long form. </a:t>
            </a:r>
          </a:p>
          <a:p>
            <a:pPr lvl="1">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 </a:t>
            </a:r>
          </a:p>
          <a:p>
            <a:pPr lvl="1">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--all </a:t>
            </a: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Both </a:t>
            </a:r>
            <a:r>
              <a:rPr lang="en-US" dirty="0">
                <a:latin typeface="Times New Roman" panose="02020603050405020304" pitchFamily="18" charset="0"/>
                <a:cs typeface="Times New Roman" panose="02020603050405020304" pitchFamily="18" charset="0"/>
              </a:rPr>
              <a:t>short and long forms affects the command the same way. Choose which form that suits you best. </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Short forms always have a single ‘-’ preceding the switch. </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Long forms always have two ‘--’ preceding the switch.</a:t>
            </a:r>
          </a:p>
          <a:p>
            <a:pPr marL="0" indent="0">
              <a:buNone/>
            </a:pPr>
            <a:endParaRPr lang="en-US"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16376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290513"/>
            <a:ext cx="8743950"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0370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3921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6307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13578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772525"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05106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Examples</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en-US" dirty="0"/>
              <a:t>Change the permission of the following file using </a:t>
            </a:r>
            <a:r>
              <a:rPr lang="en-US" dirty="0" err="1"/>
              <a:t>chmod</a:t>
            </a:r>
            <a:r>
              <a:rPr lang="en-US" dirty="0"/>
              <a:t> command</a:t>
            </a:r>
            <a:r>
              <a:rPr lang="en-US" dirty="0" smtClean="0"/>
              <a:t>.</a:t>
            </a:r>
          </a:p>
          <a:p>
            <a:pPr marL="0" indent="0">
              <a:buNone/>
            </a:pPr>
            <a:r>
              <a:rPr lang="en-US" dirty="0" smtClean="0"/>
              <a:t>       -</a:t>
            </a:r>
            <a:r>
              <a:rPr lang="en-US" dirty="0" err="1" smtClean="0"/>
              <a:t>rwxrw</a:t>
            </a:r>
            <a:r>
              <a:rPr lang="en-US" dirty="0" smtClean="0"/>
              <a:t>-r-</a:t>
            </a:r>
            <a:r>
              <a:rPr lang="en-US" dirty="0"/>
              <a:t>- </a:t>
            </a:r>
            <a:r>
              <a:rPr lang="en-US" dirty="0" smtClean="0"/>
              <a:t>                                   file2.txt</a:t>
            </a:r>
          </a:p>
          <a:p>
            <a:pPr>
              <a:buFont typeface="Wingdings" panose="05000000000000000000" pitchFamily="2" charset="2"/>
              <a:buChar char="Ø"/>
            </a:pPr>
            <a:r>
              <a:rPr lang="en-US" dirty="0" smtClean="0"/>
              <a:t> </a:t>
            </a:r>
            <a:r>
              <a:rPr lang="en-US" dirty="0"/>
              <a:t>From the following example change the permissions to </a:t>
            </a:r>
            <a:endParaRPr lang="en-US" dirty="0" smtClean="0"/>
          </a:p>
          <a:p>
            <a:pPr lvl="1">
              <a:buFont typeface="Wingdings" panose="05000000000000000000" pitchFamily="2" charset="2"/>
              <a:buChar char="Ø"/>
            </a:pPr>
            <a:r>
              <a:rPr lang="en-US" dirty="0" smtClean="0"/>
              <a:t> </a:t>
            </a:r>
            <a:r>
              <a:rPr lang="en-US" dirty="0"/>
              <a:t>User – read, write, execute </a:t>
            </a:r>
            <a:endParaRPr lang="en-US" dirty="0" smtClean="0"/>
          </a:p>
          <a:p>
            <a:pPr lvl="1">
              <a:buFont typeface="Wingdings" panose="05000000000000000000" pitchFamily="2" charset="2"/>
              <a:buChar char="Ø"/>
            </a:pPr>
            <a:r>
              <a:rPr lang="en-US" dirty="0" smtClean="0"/>
              <a:t> Group </a:t>
            </a:r>
            <a:r>
              <a:rPr lang="en-US" dirty="0"/>
              <a:t>– read and execute </a:t>
            </a:r>
            <a:endParaRPr lang="en-US" dirty="0" smtClean="0"/>
          </a:p>
          <a:p>
            <a:pPr lvl="1">
              <a:buFont typeface="Wingdings" panose="05000000000000000000" pitchFamily="2" charset="2"/>
              <a:buChar char="Ø"/>
            </a:pPr>
            <a:r>
              <a:rPr lang="en-US" dirty="0" smtClean="0"/>
              <a:t> </a:t>
            </a:r>
            <a:r>
              <a:rPr lang="en-US" dirty="0"/>
              <a:t>Others - only execute</a:t>
            </a:r>
            <a:br>
              <a:rPr lang="en-US" dirty="0"/>
            </a:br>
            <a:r>
              <a:rPr lang="en-US" dirty="0"/>
              <a:t/>
            </a:r>
            <a:br>
              <a:rPr lang="en-US" dirty="0"/>
            </a:b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49776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Files </a:t>
            </a:r>
            <a:endParaRPr lang="en-US" dirty="0"/>
          </a:p>
        </p:txBody>
      </p:sp>
      <p:sp>
        <p:nvSpPr>
          <p:cNvPr id="3" name="Content Placeholder 2"/>
          <p:cNvSpPr>
            <a:spLocks noGrp="1"/>
          </p:cNvSpPr>
          <p:nvPr>
            <p:ph idx="1"/>
          </p:nvPr>
        </p:nvSpPr>
        <p:spPr/>
        <p:txBody>
          <a:bodyPr/>
          <a:lstStyle/>
          <a:p>
            <a:r>
              <a:rPr lang="en-US" dirty="0" smtClean="0"/>
              <a:t>A simple description of the UNIX system, also applicable to Linux, is this:</a:t>
            </a:r>
          </a:p>
          <a:p>
            <a:endParaRPr lang="en-US" dirty="0" smtClean="0"/>
          </a:p>
          <a:p>
            <a:r>
              <a:rPr lang="en-US" dirty="0" smtClean="0"/>
              <a:t>"</a:t>
            </a:r>
            <a:r>
              <a:rPr lang="en-US" b="1" dirty="0" smtClean="0">
                <a:solidFill>
                  <a:srgbClr val="FF0000"/>
                </a:solidFill>
              </a:rPr>
              <a:t>On a UNIX system, everything is a file; if something is not a file, it is a process."</a:t>
            </a:r>
            <a:endParaRPr lang="en-US" b="1" dirty="0">
              <a:solidFill>
                <a:srgbClr val="FF0000"/>
              </a:solidFill>
            </a:endParaRPr>
          </a:p>
        </p:txBody>
      </p:sp>
      <p:pic>
        <p:nvPicPr>
          <p:cNvPr id="2"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6464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a:t>F</a:t>
            </a:r>
            <a:r>
              <a:rPr lang="en-US" dirty="0" smtClean="0"/>
              <a:t>ile </a:t>
            </a:r>
            <a:r>
              <a:rPr lang="en-US" dirty="0"/>
              <a:t>S</a:t>
            </a:r>
            <a:r>
              <a:rPr lang="en-US" dirty="0" smtClean="0"/>
              <a:t>ystem</a:t>
            </a:r>
            <a:endParaRPr lang="en-US" dirty="0"/>
          </a:p>
        </p:txBody>
      </p:sp>
      <p:sp>
        <p:nvSpPr>
          <p:cNvPr id="3" name="Content Placeholder 2"/>
          <p:cNvSpPr>
            <a:spLocks noGrp="1"/>
          </p:cNvSpPr>
          <p:nvPr>
            <p:ph idx="1"/>
          </p:nvPr>
        </p:nvSpPr>
        <p:spPr/>
        <p:txBody>
          <a:bodyPr>
            <a:normAutofit/>
          </a:bodyPr>
          <a:lstStyle/>
          <a:p>
            <a:pPr marL="0" indent="0">
              <a:buNone/>
            </a:pPr>
            <a:r>
              <a:rPr lang="en-US" dirty="0"/>
              <a:t>The file system consists of 2 distinct parts</a:t>
            </a:r>
            <a:r>
              <a:rPr lang="en-US" dirty="0" smtClean="0"/>
              <a:t>:</a:t>
            </a:r>
          </a:p>
          <a:p>
            <a:pPr marL="0" indent="0">
              <a:buNone/>
            </a:pPr>
            <a:endParaRPr lang="en-US" dirty="0"/>
          </a:p>
          <a:p>
            <a:pPr lvl="1">
              <a:buFont typeface="Wingdings" panose="05000000000000000000" pitchFamily="2" charset="2"/>
              <a:buChar char="Ø"/>
            </a:pPr>
            <a:r>
              <a:rPr lang="en-US" dirty="0"/>
              <a:t>a collection of files, that store related </a:t>
            </a:r>
            <a:r>
              <a:rPr lang="en-US" dirty="0" smtClean="0"/>
              <a:t>data.</a:t>
            </a:r>
          </a:p>
          <a:p>
            <a:pPr marL="400050" lvl="1" indent="0">
              <a:buNone/>
            </a:pPr>
            <a:endParaRPr lang="en-US" dirty="0"/>
          </a:p>
          <a:p>
            <a:pPr lvl="1">
              <a:buFont typeface="Wingdings" panose="05000000000000000000" pitchFamily="2" charset="2"/>
              <a:buChar char="Ø"/>
            </a:pPr>
            <a:r>
              <a:rPr lang="en-US" dirty="0"/>
              <a:t>a directory structure, which organizes and provides information about all the files in the system</a:t>
            </a:r>
            <a:r>
              <a:rPr lang="en-US" dirty="0" smtClean="0"/>
              <a:t>.</a:t>
            </a:r>
            <a:endParaRPr lang="en-US"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59766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Components of A File</a:t>
            </a:r>
            <a:endParaRPr lang="en-US" dirty="0"/>
          </a:p>
        </p:txBody>
      </p:sp>
      <p:sp>
        <p:nvSpPr>
          <p:cNvPr id="3" name="Content Placeholder 2"/>
          <p:cNvSpPr>
            <a:spLocks noGrp="1"/>
          </p:cNvSpPr>
          <p:nvPr>
            <p:ph idx="1"/>
          </p:nvPr>
        </p:nvSpPr>
        <p:spPr/>
        <p:txBody>
          <a:bodyPr>
            <a:normAutofit/>
          </a:bodyPr>
          <a:lstStyle/>
          <a:p>
            <a:r>
              <a:rPr lang="en-US" dirty="0" smtClean="0"/>
              <a:t>Name</a:t>
            </a:r>
          </a:p>
          <a:p>
            <a:r>
              <a:rPr lang="en-US" dirty="0" smtClean="0"/>
              <a:t>Identifier</a:t>
            </a:r>
          </a:p>
          <a:p>
            <a:r>
              <a:rPr lang="en-US" dirty="0" smtClean="0"/>
              <a:t>Type</a:t>
            </a:r>
          </a:p>
          <a:p>
            <a:r>
              <a:rPr lang="en-US" dirty="0" smtClean="0"/>
              <a:t>Location</a:t>
            </a:r>
          </a:p>
          <a:p>
            <a:r>
              <a:rPr lang="en-US" dirty="0" smtClean="0"/>
              <a:t>Size</a:t>
            </a:r>
          </a:p>
          <a:p>
            <a:r>
              <a:rPr lang="en-US" dirty="0" smtClean="0"/>
              <a:t>Protection</a:t>
            </a:r>
          </a:p>
          <a:p>
            <a:r>
              <a:rPr lang="en-US" dirty="0" smtClean="0"/>
              <a:t>Date</a:t>
            </a:r>
            <a:r>
              <a:rPr lang="en-US" dirty="0"/>
              <a:t>, Time &amp; user </a:t>
            </a:r>
            <a:r>
              <a:rPr lang="en-US" dirty="0" smtClean="0"/>
              <a:t>identification</a:t>
            </a:r>
            <a:endParaRPr lang="en-US"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43133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Linux system, just like UNIX, makes no difference between a file and a directory, since a directory is just a file containing names of other files.</a:t>
            </a:r>
          </a:p>
          <a:p>
            <a:r>
              <a:rPr lang="en-US" dirty="0" smtClean="0"/>
              <a:t>Programs, services, texts, images, and so forth, are all files. Input and output devices, and generally all devices, are considered to be files, according to the system.</a:t>
            </a:r>
            <a:endParaRPr lang="en-US"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3869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Sorts of files</a:t>
            </a:r>
            <a:br>
              <a:rPr lang="en-US" b="1" dirty="0"/>
            </a:br>
            <a:endParaRPr lang="en-US" dirty="0"/>
          </a:p>
        </p:txBody>
      </p:sp>
      <p:sp>
        <p:nvSpPr>
          <p:cNvPr id="3" name="Content Placeholder 2"/>
          <p:cNvSpPr>
            <a:spLocks noGrp="1"/>
          </p:cNvSpPr>
          <p:nvPr>
            <p:ph idx="1"/>
          </p:nvPr>
        </p:nvSpPr>
        <p:spPr/>
        <p:txBody>
          <a:bodyPr>
            <a:noAutofit/>
          </a:bodyPr>
          <a:lstStyle/>
          <a:p>
            <a:r>
              <a:rPr lang="en-US" sz="3600" i="1" dirty="0"/>
              <a:t>Directories</a:t>
            </a:r>
            <a:r>
              <a:rPr lang="en-US" sz="3600" dirty="0"/>
              <a:t>: files that are lists of other files.</a:t>
            </a:r>
          </a:p>
          <a:p>
            <a:r>
              <a:rPr lang="en-US" sz="3600" i="1" dirty="0"/>
              <a:t>Special files</a:t>
            </a:r>
            <a:r>
              <a:rPr lang="en-US" sz="3600" dirty="0"/>
              <a:t>: the mechanism used for input and output. Most special files are in /</a:t>
            </a:r>
            <a:r>
              <a:rPr lang="en-US" sz="3600" dirty="0" smtClean="0"/>
              <a:t>dev.</a:t>
            </a:r>
            <a:endParaRPr lang="en-US" sz="3600" dirty="0"/>
          </a:p>
          <a:p>
            <a:r>
              <a:rPr lang="en-US" sz="3600" i="1" dirty="0"/>
              <a:t>Links</a:t>
            </a:r>
            <a:r>
              <a:rPr lang="en-US" sz="3600" dirty="0"/>
              <a:t>: a system to make a file or directory visible in multiple parts of the system's file tree. </a:t>
            </a:r>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304800"/>
            <a:ext cx="609600" cy="609600"/>
          </a:xfrm>
          <a:prstGeom prst="rect">
            <a:avLst/>
          </a:prstGeom>
        </p:spPr>
      </p:pic>
      <p:pic>
        <p:nvPicPr>
          <p:cNvPr id="5" name="صوت مسجّل">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197306" y="1143000"/>
            <a:ext cx="609600" cy="609600"/>
          </a:xfrm>
          <a:prstGeom prst="rect">
            <a:avLst/>
          </a:prstGeom>
        </p:spPr>
      </p:pic>
    </p:spTree>
    <p:extLst>
      <p:ext uri="{BB962C8B-B14F-4D97-AF65-F5344CB8AC3E}">
        <p14:creationId xmlns:p14="http://schemas.microsoft.com/office/powerpoint/2010/main" val="3144042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632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
            </a:r>
            <a:br>
              <a:rPr lang="en-US" b="1" dirty="0" smtClean="0"/>
            </a:br>
            <a:r>
              <a:rPr lang="en-US" b="1" dirty="0" smtClean="0"/>
              <a:t>Sorts of Files</a:t>
            </a:r>
            <a:br>
              <a:rPr lang="en-US" b="1" dirty="0" smtClean="0"/>
            </a:br>
            <a:endParaRPr lang="en-US" dirty="0"/>
          </a:p>
        </p:txBody>
      </p:sp>
      <p:sp>
        <p:nvSpPr>
          <p:cNvPr id="3" name="Content Placeholder 2"/>
          <p:cNvSpPr>
            <a:spLocks noGrp="1"/>
          </p:cNvSpPr>
          <p:nvPr>
            <p:ph idx="1"/>
          </p:nvPr>
        </p:nvSpPr>
        <p:spPr/>
        <p:txBody>
          <a:bodyPr/>
          <a:lstStyle/>
          <a:p>
            <a:r>
              <a:rPr lang="en-US" i="1" dirty="0" smtClean="0"/>
              <a:t>(Domain) sockets</a:t>
            </a:r>
            <a:r>
              <a:rPr lang="en-US" dirty="0" smtClean="0"/>
              <a:t>: a special file type, similar to TCP/IP sockets, providing inter-process networking protected by the file system's access control.</a:t>
            </a:r>
          </a:p>
          <a:p>
            <a:r>
              <a:rPr lang="en-US" i="1" dirty="0" smtClean="0"/>
              <a:t>Named pipes</a:t>
            </a:r>
            <a:r>
              <a:rPr lang="en-US" dirty="0" smtClean="0"/>
              <a:t>: act more or less like sockets and form a way for processes to communicate with each other, without using network socket semantics.</a:t>
            </a:r>
          </a:p>
          <a:p>
            <a:endParaRPr lang="en-US"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2802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2354</TotalTime>
  <Words>1354</Words>
  <Application>Microsoft Office PowerPoint</Application>
  <PresentationFormat>On-screen Show (4:3)</PresentationFormat>
  <Paragraphs>186</Paragraphs>
  <Slides>34</Slides>
  <Notes>1</Notes>
  <HiddenSlides>0</HiddenSlides>
  <MMClips>38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Helvetica Neue</vt:lpstr>
      <vt:lpstr>Open Sans</vt:lpstr>
      <vt:lpstr>Times New Roman</vt:lpstr>
      <vt:lpstr>Wingdings</vt:lpstr>
      <vt:lpstr>Office Theme</vt:lpstr>
      <vt:lpstr>Fifth lect The File System , File Permission and Access </vt:lpstr>
      <vt:lpstr>Command line switches/options</vt:lpstr>
      <vt:lpstr>Command line switches/options</vt:lpstr>
      <vt:lpstr>Files </vt:lpstr>
      <vt:lpstr>The File System</vt:lpstr>
      <vt:lpstr>Fundamental Components of A File</vt:lpstr>
      <vt:lpstr>PowerPoint Presentation</vt:lpstr>
      <vt:lpstr>Sorts of files </vt:lpstr>
      <vt:lpstr> Sorts of Files </vt:lpstr>
      <vt:lpstr>Command line Interface</vt:lpstr>
      <vt:lpstr>  Commands in Linux </vt:lpstr>
      <vt:lpstr> Date Command in Linux example (Date +%D)               (Date +%d) </vt:lpstr>
      <vt:lpstr>File Permission and Access</vt:lpstr>
      <vt:lpstr>File Permission and Access</vt:lpstr>
      <vt:lpstr>File Permission and Access</vt:lpstr>
      <vt:lpstr>Types of Access</vt:lpstr>
      <vt:lpstr>PowerPoint Presentation</vt:lpstr>
      <vt:lpstr>Who has to Access a File?</vt:lpstr>
      <vt:lpstr>Symbolic mode </vt:lpstr>
      <vt:lpstr>PowerPoint Presentation</vt:lpstr>
      <vt:lpstr>Octal and binary system</vt:lpstr>
      <vt:lpstr>PowerPoint Presentation</vt:lpstr>
      <vt:lpstr>Types of Access</vt:lpstr>
      <vt:lpstr>umask</vt:lpstr>
      <vt:lpstr>example</vt:lpstr>
      <vt:lpstr>example</vt:lpstr>
      <vt:lpstr>Who has to Access a File? </vt:lpstr>
      <vt:lpstr>Who has to Access a File?</vt:lpstr>
      <vt:lpstr>Examples</vt:lpstr>
      <vt:lpstr>PowerPoint Presentation</vt:lpstr>
      <vt:lpstr>PowerPoint Presentation</vt:lpstr>
      <vt:lpstr>PowerPoint Presentation</vt:lpstr>
      <vt:lpstr>PowerPoint Presentation</vt:lpstr>
      <vt:lpstr>Examples</vt:lpstr>
    </vt:vector>
  </TitlesOfParts>
  <Company>Ahmed-Under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 lect</dc:title>
  <dc:creator>s</dc:creator>
  <cp:lastModifiedBy>Maher</cp:lastModifiedBy>
  <cp:revision>51</cp:revision>
  <dcterms:created xsi:type="dcterms:W3CDTF">2020-02-10T18:28:02Z</dcterms:created>
  <dcterms:modified xsi:type="dcterms:W3CDTF">2022-11-20T07:23:12Z</dcterms:modified>
</cp:coreProperties>
</file>