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73" r:id="rId3"/>
    <p:sldId id="258" r:id="rId4"/>
    <p:sldId id="275" r:id="rId5"/>
    <p:sldId id="276" r:id="rId6"/>
    <p:sldId id="259" r:id="rId7"/>
    <p:sldId id="260" r:id="rId8"/>
    <p:sldId id="261" r:id="rId9"/>
    <p:sldId id="262" r:id="rId10"/>
    <p:sldId id="263"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8377E-25F8-4718-A373-4FD1243620D3}" type="datetimeFigureOut">
              <a:rPr lang="en-US" smtClean="0"/>
              <a:t>11/8/2022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EAEB8-EBA1-4DBA-927E-FD3A3968F6C0}" type="slidenum">
              <a:rPr lang="en-US" smtClean="0"/>
              <a:t>‹#›</a:t>
            </a:fld>
            <a:endParaRPr lang="en-US"/>
          </a:p>
        </p:txBody>
      </p:sp>
    </p:spTree>
    <p:extLst>
      <p:ext uri="{BB962C8B-B14F-4D97-AF65-F5344CB8AC3E}">
        <p14:creationId xmlns:p14="http://schemas.microsoft.com/office/powerpoint/2010/main" val="17509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Korn</a:t>
            </a:r>
            <a:r>
              <a:rPr lang="en-US" dirty="0" smtClean="0"/>
              <a:t> </a:t>
            </a:r>
            <a:r>
              <a:rPr lang="en-US" dirty="0" err="1" smtClean="0"/>
              <a:t>shell</a:t>
            </a:r>
            <a:r>
              <a:rPr lang="en-US" sz="1200" b="0" i="0" kern="1200" dirty="0" err="1"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 show processes for all users</a:t>
            </a:r>
          </a:p>
          <a:p>
            <a:r>
              <a:rPr lang="en-US" sz="1200" b="0" i="0" kern="1200" dirty="0" smtClean="0">
                <a:solidFill>
                  <a:schemeClr val="tx1"/>
                </a:solidFill>
                <a:effectLst/>
                <a:latin typeface="+mn-lt"/>
                <a:ea typeface="+mn-ea"/>
                <a:cs typeface="+mn-cs"/>
              </a:rPr>
              <a:t>a = show processes for all users</a:t>
            </a:r>
            <a:r>
              <a:rPr lang="en-US" dirty="0" smtClean="0"/>
              <a:t/>
            </a:r>
            <a:br>
              <a:rPr lang="en-US" dirty="0" smtClean="0"/>
            </a:br>
            <a:r>
              <a:rPr lang="en-US" sz="1200" b="0" i="0" kern="1200" dirty="0" smtClean="0">
                <a:solidFill>
                  <a:schemeClr val="tx1"/>
                </a:solidFill>
                <a:effectLst/>
                <a:latin typeface="+mn-lt"/>
                <a:ea typeface="+mn-ea"/>
                <a:cs typeface="+mn-cs"/>
              </a:rPr>
              <a:t>u = display the process's user/owner</a:t>
            </a:r>
            <a:r>
              <a:rPr lang="en-US" dirty="0" smtClean="0"/>
              <a:t/>
            </a:r>
            <a:br>
              <a:rPr lang="en-US" dirty="0" smtClean="0"/>
            </a:br>
            <a:r>
              <a:rPr lang="en-US" sz="1200" b="0" i="0" kern="1200" dirty="0" smtClean="0">
                <a:solidFill>
                  <a:schemeClr val="tx1"/>
                </a:solidFill>
                <a:effectLst/>
                <a:latin typeface="+mn-lt"/>
                <a:ea typeface="+mn-ea"/>
                <a:cs typeface="+mn-cs"/>
              </a:rPr>
              <a:t>x = also show processes not attached to a terminal</a:t>
            </a:r>
            <a:endParaRPr lang="en-US" dirty="0"/>
          </a:p>
        </p:txBody>
      </p:sp>
      <p:sp>
        <p:nvSpPr>
          <p:cNvPr id="4" name="Slide Number Placeholder 3"/>
          <p:cNvSpPr>
            <a:spLocks noGrp="1"/>
          </p:cNvSpPr>
          <p:nvPr>
            <p:ph type="sldNum" sz="quarter" idx="10"/>
          </p:nvPr>
        </p:nvSpPr>
        <p:spPr/>
        <p:txBody>
          <a:bodyPr/>
          <a:lstStyle/>
          <a:p>
            <a:fld id="{69200638-A5CE-42A8-93FF-90B971FB5C40}" type="slidenum">
              <a:rPr lang="en-US" smtClean="0"/>
              <a:t>5</a:t>
            </a:fld>
            <a:endParaRPr lang="en-US"/>
          </a:p>
        </p:txBody>
      </p:sp>
    </p:spTree>
    <p:extLst>
      <p:ext uri="{BB962C8B-B14F-4D97-AF65-F5344CB8AC3E}">
        <p14:creationId xmlns:p14="http://schemas.microsoft.com/office/powerpoint/2010/main" val="3337925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11/8/2022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11/8/2022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4800600"/>
            <a:ext cx="4572000" cy="1200329"/>
          </a:xfrm>
          <a:prstGeom prst="rect">
            <a:avLst/>
          </a:prstGeom>
        </p:spPr>
        <p:txBody>
          <a:bodyPr>
            <a:spAutoFit/>
          </a:bodyPr>
          <a:lstStyle/>
          <a:p>
            <a:r>
              <a:rPr lang="en-US" dirty="0">
                <a:solidFill>
                  <a:schemeClr val="tx1">
                    <a:lumMod val="95000"/>
                    <a:lumOff val="5000"/>
                  </a:schemeClr>
                </a:solidFill>
              </a:rPr>
              <a:t>Sabah </a:t>
            </a:r>
            <a:r>
              <a:rPr lang="en-US" dirty="0" err="1">
                <a:solidFill>
                  <a:schemeClr val="tx1">
                    <a:lumMod val="95000"/>
                    <a:lumOff val="5000"/>
                  </a:schemeClr>
                </a:solidFill>
              </a:rPr>
              <a:t>Anwer</a:t>
            </a:r>
            <a:r>
              <a:rPr lang="en-US" dirty="0">
                <a:solidFill>
                  <a:schemeClr val="tx1">
                    <a:lumMod val="95000"/>
                    <a:lumOff val="5000"/>
                  </a:schemeClr>
                </a:solidFill>
              </a:rPr>
              <a:t> </a:t>
            </a:r>
            <a:r>
              <a:rPr lang="en-US" dirty="0" err="1">
                <a:solidFill>
                  <a:schemeClr val="tx1">
                    <a:lumMod val="95000"/>
                    <a:lumOff val="5000"/>
                  </a:schemeClr>
                </a:solidFill>
              </a:rPr>
              <a:t>Abdulkareem</a:t>
            </a:r>
            <a:endParaRPr lang="en-US" dirty="0">
              <a:solidFill>
                <a:schemeClr val="tx1">
                  <a:lumMod val="95000"/>
                  <a:lumOff val="5000"/>
                </a:schemeClr>
              </a:solidFill>
            </a:endParaRPr>
          </a:p>
          <a:p>
            <a:r>
              <a:rPr lang="en-US" dirty="0">
                <a:solidFill>
                  <a:schemeClr val="tx1">
                    <a:lumMod val="95000"/>
                    <a:lumOff val="5000"/>
                  </a:schemeClr>
                </a:solidFill>
              </a:rPr>
              <a:t>University of </a:t>
            </a:r>
            <a:r>
              <a:rPr lang="en-US" dirty="0" err="1">
                <a:solidFill>
                  <a:schemeClr val="tx1">
                    <a:lumMod val="95000"/>
                    <a:lumOff val="5000"/>
                  </a:schemeClr>
                </a:solidFill>
              </a:rPr>
              <a:t>Diyala</a:t>
            </a:r>
            <a:r>
              <a:rPr lang="en-US" dirty="0">
                <a:solidFill>
                  <a:schemeClr val="tx1">
                    <a:lumMod val="95000"/>
                    <a:lumOff val="5000"/>
                  </a:schemeClr>
                </a:solidFill>
              </a:rPr>
              <a:t>, College of Engineering,  Department of Computer Engineering</a:t>
            </a:r>
          </a:p>
        </p:txBody>
      </p:sp>
      <p:sp>
        <p:nvSpPr>
          <p:cNvPr id="5" name="Content Placeholder 4"/>
          <p:cNvSpPr>
            <a:spLocks noGrp="1"/>
          </p:cNvSpPr>
          <p:nvPr>
            <p:ph idx="1"/>
          </p:nvPr>
        </p:nvSpPr>
        <p:spPr/>
        <p:txBody>
          <a:bodyPr/>
          <a:lstStyle/>
          <a:p>
            <a:pPr marL="0" indent="0" algn="ctr">
              <a:buNone/>
            </a:pPr>
            <a:r>
              <a:rPr lang="en-US" altLang="en-US" smtClean="0"/>
              <a:t>                   </a:t>
            </a:r>
            <a:r>
              <a:rPr lang="en-US" altLang="en-US" sz="4400" smtClean="0"/>
              <a:t>Fourth </a:t>
            </a:r>
            <a:r>
              <a:rPr lang="en-US" altLang="en-US" sz="4400" dirty="0" smtClean="0"/>
              <a:t>Lecture</a:t>
            </a:r>
            <a:r>
              <a:rPr lang="en-US" altLang="en-US" sz="4400" dirty="0"/>
              <a:t/>
            </a:r>
            <a:br>
              <a:rPr lang="en-US" altLang="en-US" sz="4400" dirty="0"/>
            </a:br>
            <a:r>
              <a:rPr lang="en-US" altLang="en-US" sz="5400" dirty="0">
                <a:solidFill>
                  <a:srgbClr val="FF0000"/>
                </a:solidFill>
              </a:rPr>
              <a:t>The Linux System</a:t>
            </a:r>
            <a:endParaRPr lang="en-US" sz="5400" dirty="0">
              <a:solidFill>
                <a:srgbClr val="FF0000"/>
              </a:solidFill>
            </a:endParaRPr>
          </a:p>
        </p:txBody>
      </p:sp>
    </p:spTree>
    <p:extLst>
      <p:ext uri="{BB962C8B-B14F-4D97-AF65-F5344CB8AC3E}">
        <p14:creationId xmlns:p14="http://schemas.microsoft.com/office/powerpoint/2010/main" val="395342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152400"/>
            <a:ext cx="7881938" cy="914400"/>
          </a:xfrm>
        </p:spPr>
        <p:txBody>
          <a:bodyPr/>
          <a:lstStyle/>
          <a:p>
            <a:r>
              <a:rPr lang="en-US" altLang="en-US" dirty="0"/>
              <a:t>Types of File</a:t>
            </a:r>
          </a:p>
        </p:txBody>
      </p:sp>
      <p:sp>
        <p:nvSpPr>
          <p:cNvPr id="20483" name="Rectangle 3"/>
          <p:cNvSpPr>
            <a:spLocks noGrp="1" noChangeArrowheads="1"/>
          </p:cNvSpPr>
          <p:nvPr>
            <p:ph idx="1"/>
          </p:nvPr>
        </p:nvSpPr>
        <p:spPr>
          <a:xfrm>
            <a:off x="1295400" y="1295400"/>
            <a:ext cx="7848600" cy="5562600"/>
          </a:xfrm>
        </p:spPr>
        <p:txBody>
          <a:bodyPr/>
          <a:lstStyle/>
          <a:p>
            <a:r>
              <a:rPr lang="en-US" altLang="en-US" dirty="0"/>
              <a:t>Ordinary files</a:t>
            </a:r>
          </a:p>
          <a:p>
            <a:pPr lvl="1"/>
            <a:r>
              <a:rPr lang="en-US" altLang="en-US" dirty="0"/>
              <a:t>text files</a:t>
            </a:r>
          </a:p>
          <a:p>
            <a:pPr lvl="1"/>
            <a:r>
              <a:rPr lang="en-US" altLang="en-US" dirty="0"/>
              <a:t>data files</a:t>
            </a:r>
          </a:p>
          <a:p>
            <a:pPr lvl="1"/>
            <a:r>
              <a:rPr lang="en-US" altLang="en-US" dirty="0"/>
              <a:t>command text files</a:t>
            </a:r>
          </a:p>
          <a:p>
            <a:pPr lvl="1"/>
            <a:r>
              <a:rPr lang="en-US" altLang="en-US" dirty="0"/>
              <a:t>executable files</a:t>
            </a:r>
          </a:p>
          <a:p>
            <a:r>
              <a:rPr lang="en-US" altLang="en-US" dirty="0"/>
              <a:t>directories</a:t>
            </a:r>
          </a:p>
          <a:p>
            <a:r>
              <a:rPr lang="en-US" altLang="en-US" dirty="0"/>
              <a:t>links</a:t>
            </a:r>
          </a:p>
          <a:p>
            <a:pPr lvl="1"/>
            <a:r>
              <a:rPr lang="en-US" altLang="en-US" dirty="0"/>
              <a:t>rather than having multiple copies of a file, Linux uses linking to one file to save disk space.</a:t>
            </a:r>
          </a:p>
          <a:p>
            <a:r>
              <a:rPr lang="en-US" altLang="en-US" dirty="0"/>
              <a:t>special device files</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97111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6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Reference</a:t>
            </a:r>
          </a:p>
        </p:txBody>
      </p:sp>
      <p:sp>
        <p:nvSpPr>
          <p:cNvPr id="40963" name="Rectangle 3"/>
          <p:cNvSpPr>
            <a:spLocks noGrp="1" noChangeArrowheads="1"/>
          </p:cNvSpPr>
          <p:nvPr>
            <p:ph idx="1"/>
          </p:nvPr>
        </p:nvSpPr>
        <p:spPr/>
        <p:txBody>
          <a:bodyPr/>
          <a:lstStyle/>
          <a:p>
            <a:r>
              <a:rPr lang="en-US" altLang="en-US"/>
              <a:t>http://www.Linux.org</a:t>
            </a:r>
          </a:p>
          <a:p>
            <a:r>
              <a:rPr lang="en-US" altLang="en-US"/>
              <a:t>http://www.croftj.net/~jam</a:t>
            </a:r>
          </a:p>
          <a:p>
            <a:r>
              <a:rPr lang="en-US" altLang="en-US"/>
              <a:t>http://metalab.unc.edu/LDP/HOWTO/NET-3-HOWTO-4.html#ss4.1</a:t>
            </a:r>
          </a:p>
        </p:txBody>
      </p:sp>
    </p:spTree>
    <p:extLst>
      <p:ext uri="{BB962C8B-B14F-4D97-AF65-F5344CB8AC3E}">
        <p14:creationId xmlns:p14="http://schemas.microsoft.com/office/powerpoint/2010/main" val="315896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The Linux System</a:t>
            </a:r>
          </a:p>
        </p:txBody>
      </p:sp>
      <p:sp>
        <p:nvSpPr>
          <p:cNvPr id="39939" name="Rectangle 3"/>
          <p:cNvSpPr>
            <a:spLocks noGrp="1" noChangeArrowheads="1"/>
          </p:cNvSpPr>
          <p:nvPr>
            <p:ph idx="1"/>
          </p:nvPr>
        </p:nvSpPr>
        <p:spPr/>
        <p:txBody>
          <a:bodyPr/>
          <a:lstStyle/>
          <a:p>
            <a:r>
              <a:rPr lang="en-US" altLang="en-US" dirty="0"/>
              <a:t>The Linux system excel in many area, ranging from end user concerns such as stability, speed, ease of use, to serious concerns such as development and networking.</a:t>
            </a:r>
          </a:p>
          <a:p>
            <a:pPr lvl="1"/>
            <a:r>
              <a:rPr lang="en-US" altLang="en-US" dirty="0"/>
              <a:t>Linux kernel</a:t>
            </a:r>
          </a:p>
          <a:p>
            <a:pPr lvl="1"/>
            <a:r>
              <a:rPr lang="en-US" altLang="en-US" dirty="0"/>
              <a:t>Linux networking </a:t>
            </a:r>
          </a:p>
          <a:p>
            <a:pPr lvl="1"/>
            <a:r>
              <a:rPr lang="en-US" altLang="en-US" dirty="0"/>
              <a:t>Linux file system</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28863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41"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228600"/>
            <a:ext cx="7881938" cy="533400"/>
          </a:xfrm>
        </p:spPr>
        <p:txBody>
          <a:bodyPr>
            <a:normAutofit fontScale="90000"/>
          </a:bodyPr>
          <a:lstStyle/>
          <a:p>
            <a:r>
              <a:rPr lang="en-US" altLang="en-US" dirty="0"/>
              <a:t>Linux Kernel</a:t>
            </a:r>
          </a:p>
        </p:txBody>
      </p:sp>
      <p:sp>
        <p:nvSpPr>
          <p:cNvPr id="11267" name="Rectangle 3"/>
          <p:cNvSpPr>
            <a:spLocks noGrp="1" noChangeArrowheads="1"/>
          </p:cNvSpPr>
          <p:nvPr>
            <p:ph idx="1"/>
          </p:nvPr>
        </p:nvSpPr>
        <p:spPr>
          <a:xfrm>
            <a:off x="228600" y="1113905"/>
            <a:ext cx="7848600" cy="5515495"/>
          </a:xfrm>
        </p:spPr>
        <p:txBody>
          <a:bodyPr>
            <a:normAutofit/>
          </a:bodyPr>
          <a:lstStyle/>
          <a:p>
            <a:r>
              <a:rPr lang="en-US" altLang="en-US" dirty="0"/>
              <a:t>The kernel is the central nervous system of Linux, include OS code which runs the whole computer. It provides resources to all other programs that you run under Linux, and manages all other programs as they run.</a:t>
            </a:r>
          </a:p>
          <a:p>
            <a:pPr lvl="1"/>
            <a:r>
              <a:rPr lang="en-US" altLang="en-US" dirty="0"/>
              <a:t>The kernel includes the code that performs certain specialized tasks, including TCP/IP networking.</a:t>
            </a:r>
          </a:p>
          <a:p>
            <a:pPr lvl="1"/>
            <a:r>
              <a:rPr lang="en-US" altLang="en-US" dirty="0"/>
              <a:t>The kernel design is modular, so that the actual OS code is very small to be able to load when it needs, and then free the memory afterwards, thus the kernel remains small and fast and highly extensible.</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25422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1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Linux Kernel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kernel is the basic core of the operating system.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provides all the fundamental services the operating system needs such as file input/output.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also contains a process scheduler. It is this scheduler that enables the Linux OS to multi-task.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executing program in Linux is known as a process.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Every user session spawns or kickoff a process known as a user shell.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Default shell for most Linux is usually ‘bash’.</a:t>
            </a:r>
            <a:endParaRPr lang="en-US" dirty="0">
              <a:latin typeface="Times New Roman" panose="02020603050405020304" pitchFamily="18" charset="0"/>
              <a:cs typeface="Times New Roman" panose="02020603050405020304" pitchFamily="18" charset="0"/>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7021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Linux Kernel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684713"/>
            <a:ext cx="8229600" cy="5105400"/>
          </a:xfrm>
        </p:spPr>
        <p:txBody>
          <a:bodyPr>
            <a:normAutofit lnSpcReduction="1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shell provides a command-line to enter text-based commands.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Other shells that can be found in Linux distributions are:- </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csh</a:t>
            </a:r>
            <a:r>
              <a:rPr lang="en-US" dirty="0" smtClean="0">
                <a:latin typeface="Times New Roman" panose="02020603050405020304" pitchFamily="18" charset="0"/>
                <a:cs typeface="Times New Roman" panose="02020603050405020304" pitchFamily="18" charset="0"/>
              </a:rPr>
              <a:t> </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ksh</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To find out information about any process. We use the command ‘</a:t>
            </a:r>
            <a:r>
              <a:rPr lang="en-US" dirty="0" err="1" smtClean="0">
                <a:latin typeface="Times New Roman" panose="02020603050405020304" pitchFamily="18" charset="0"/>
                <a:cs typeface="Times New Roman" panose="02020603050405020304" pitchFamily="18" charset="0"/>
              </a:rPr>
              <a:t>ps</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default ‘</a:t>
            </a:r>
            <a:r>
              <a:rPr lang="en-US" dirty="0" err="1" smtClean="0">
                <a:latin typeface="Times New Roman" panose="02020603050405020304" pitchFamily="18" charset="0"/>
                <a:cs typeface="Times New Roman" panose="02020603050405020304" pitchFamily="18" charset="0"/>
              </a:rPr>
              <a:t>ps</a:t>
            </a:r>
            <a:r>
              <a:rPr lang="en-US" dirty="0" smtClean="0">
                <a:latin typeface="Times New Roman" panose="02020603050405020304" pitchFamily="18" charset="0"/>
                <a:cs typeface="Times New Roman" panose="02020603050405020304" pitchFamily="18" charset="0"/>
              </a:rPr>
              <a:t>’ command without any options/ arguments will show only the processes started from within the same user session.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To find out all the processes on a host we use ‘</a:t>
            </a:r>
            <a:r>
              <a:rPr lang="en-US" dirty="0" err="1" smtClean="0">
                <a:latin typeface="Times New Roman" panose="02020603050405020304" pitchFamily="18" charset="0"/>
                <a:cs typeface="Times New Roman" panose="02020603050405020304" pitchFamily="18" charset="0"/>
              </a:rPr>
              <a:t>psaux</a:t>
            </a:r>
            <a:r>
              <a:rPr lang="en-US" dirty="0" smtClean="0">
                <a:latin typeface="Times New Roman" panose="02020603050405020304" pitchFamily="18" charset="0"/>
                <a:cs typeface="Times New Roman" panose="02020603050405020304" pitchFamily="18" charset="0"/>
              </a:rPr>
              <a:t>’ command.</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875" y="1"/>
            <a:ext cx="2143125" cy="16764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76199"/>
            <a:ext cx="2143125" cy="1752600"/>
          </a:xfrm>
          <a:prstGeom prst="rect">
            <a:avLst/>
          </a:prstGeom>
        </p:spPr>
      </p:pic>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49170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Linux Networking</a:t>
            </a:r>
          </a:p>
        </p:txBody>
      </p:sp>
      <p:sp>
        <p:nvSpPr>
          <p:cNvPr id="14339" name="Rectangle 3"/>
          <p:cNvSpPr>
            <a:spLocks noGrp="1" noChangeArrowheads="1"/>
          </p:cNvSpPr>
          <p:nvPr>
            <p:ph idx="1"/>
          </p:nvPr>
        </p:nvSpPr>
        <p:spPr/>
        <p:txBody>
          <a:bodyPr/>
          <a:lstStyle/>
          <a:p>
            <a:r>
              <a:rPr lang="en-US" altLang="en-US" dirty="0"/>
              <a:t>Networking comes naturally to Linux. In a real sense, Linux is a product of the Internet or World Wide Web (www).</a:t>
            </a:r>
          </a:p>
          <a:p>
            <a:r>
              <a:rPr lang="en-US" altLang="en-US" dirty="0"/>
              <a:t>Linux is made for networking. Probably all networking protocols in use on the Internet are native to Unix and/or Linux. A large part of the Web is running on Linux boxes,    e.g. : AOL</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48388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4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Networking protocols</a:t>
            </a:r>
          </a:p>
        </p:txBody>
      </p:sp>
      <p:sp>
        <p:nvSpPr>
          <p:cNvPr id="15363" name="Rectangle 3"/>
          <p:cNvSpPr>
            <a:spLocks noGrp="1" noChangeArrowheads="1"/>
          </p:cNvSpPr>
          <p:nvPr>
            <p:ph idx="1"/>
          </p:nvPr>
        </p:nvSpPr>
        <p:spPr>
          <a:xfrm>
            <a:off x="228600" y="1828800"/>
            <a:ext cx="7805738" cy="4419600"/>
          </a:xfrm>
        </p:spPr>
        <p:txBody>
          <a:bodyPr/>
          <a:lstStyle/>
          <a:p>
            <a:r>
              <a:rPr lang="en-US" altLang="en-US" dirty="0"/>
              <a:t>The Linux kernel supports several networking protocols:</a:t>
            </a:r>
          </a:p>
          <a:p>
            <a:pPr lvl="1"/>
            <a:r>
              <a:rPr lang="en-US" altLang="en-US" dirty="0"/>
              <a:t>TCP/IP - Transport Control Protocol/Internet Protocol</a:t>
            </a:r>
          </a:p>
          <a:p>
            <a:pPr lvl="2"/>
            <a:r>
              <a:rPr lang="en-US" altLang="en-US" dirty="0"/>
              <a:t>IP is the primary network protocol supported by Linux</a:t>
            </a:r>
          </a:p>
          <a:p>
            <a:pPr lvl="1"/>
            <a:r>
              <a:rPr lang="en-US" altLang="en-US" dirty="0"/>
              <a:t>IPX - Internetwork Packet Exchange</a:t>
            </a:r>
          </a:p>
          <a:p>
            <a:pPr lvl="1"/>
            <a:r>
              <a:rPr lang="en-US" altLang="en-US" dirty="0" err="1"/>
              <a:t>Applettalk</a:t>
            </a:r>
            <a:r>
              <a:rPr lang="en-US" altLang="en-US" dirty="0"/>
              <a:t> DDP</a:t>
            </a:r>
          </a:p>
          <a:p>
            <a:pPr lvl="1"/>
            <a:r>
              <a:rPr lang="en-US" altLang="en-US" dirty="0"/>
              <a:t>Amateur Radio AX.25 Level 2</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03299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Supported Features</a:t>
            </a:r>
          </a:p>
        </p:txBody>
      </p:sp>
      <p:sp>
        <p:nvSpPr>
          <p:cNvPr id="16387" name="Rectangle 3"/>
          <p:cNvSpPr>
            <a:spLocks noGrp="1" noChangeArrowheads="1"/>
          </p:cNvSpPr>
          <p:nvPr>
            <p:ph idx="1"/>
          </p:nvPr>
        </p:nvSpPr>
        <p:spPr/>
        <p:txBody>
          <a:bodyPr/>
          <a:lstStyle/>
          <a:p>
            <a:r>
              <a:rPr lang="en-US" altLang="en-US" dirty="0"/>
              <a:t>Forwarding</a:t>
            </a:r>
          </a:p>
          <a:p>
            <a:r>
              <a:rPr lang="en-US" altLang="en-US" dirty="0"/>
              <a:t>Firewall operations</a:t>
            </a:r>
          </a:p>
          <a:p>
            <a:r>
              <a:rPr lang="en-US" altLang="en-US" dirty="0"/>
              <a:t>Proxy and Masquerading</a:t>
            </a:r>
          </a:p>
          <a:p>
            <a:r>
              <a:rPr lang="en-US" altLang="en-US" dirty="0"/>
              <a:t>Accounting</a:t>
            </a:r>
          </a:p>
          <a:p>
            <a:r>
              <a:rPr lang="en-US" altLang="en-US" dirty="0"/>
              <a:t>Tunneling and Intranets</a:t>
            </a:r>
          </a:p>
          <a:p>
            <a:r>
              <a:rPr lang="en-US" altLang="en-US" dirty="0"/>
              <a:t>Aliasing</a:t>
            </a:r>
          </a:p>
          <a:p>
            <a:endParaRPr lang="en-US" altLang="en-US" dirty="0"/>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9835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Linux File System</a:t>
            </a:r>
          </a:p>
        </p:txBody>
      </p:sp>
      <p:sp>
        <p:nvSpPr>
          <p:cNvPr id="19459" name="Rectangle 3"/>
          <p:cNvSpPr>
            <a:spLocks noGrp="1" noChangeArrowheads="1"/>
          </p:cNvSpPr>
          <p:nvPr>
            <p:ph idx="1"/>
          </p:nvPr>
        </p:nvSpPr>
        <p:spPr/>
        <p:txBody>
          <a:bodyPr/>
          <a:lstStyle/>
          <a:p>
            <a:r>
              <a:rPr lang="en-US" altLang="en-US" dirty="0"/>
              <a:t>Linux has an hierarchical, unified file system</a:t>
            </a:r>
          </a:p>
          <a:p>
            <a:r>
              <a:rPr lang="en-US" altLang="en-US" dirty="0"/>
              <a:t>Supports 256-character filenames.</a:t>
            </a:r>
          </a:p>
          <a:p>
            <a:r>
              <a:rPr lang="en-US" altLang="en-US" dirty="0"/>
              <a:t>All command line entries are case sensitive.</a:t>
            </a:r>
          </a:p>
          <a:p>
            <a:r>
              <a:rPr lang="en-US" altLang="en-US" dirty="0"/>
              <a:t>Use the slash(/) rather than the backslash(\) you have been using in DOS.</a:t>
            </a: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60048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5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1638</TotalTime>
  <Words>547</Words>
  <Application>Microsoft Office PowerPoint</Application>
  <PresentationFormat>On-screen Show (4:3)</PresentationFormat>
  <Paragraphs>66</Paragraphs>
  <Slides>11</Slides>
  <Notes>1</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Times New Roman</vt:lpstr>
      <vt:lpstr>Trebuchet MS</vt:lpstr>
      <vt:lpstr>Wingdings</vt:lpstr>
      <vt:lpstr>Wingdings 2</vt:lpstr>
      <vt:lpstr>Opulent</vt:lpstr>
      <vt:lpstr>PowerPoint Presentation</vt:lpstr>
      <vt:lpstr>The Linux System</vt:lpstr>
      <vt:lpstr>Linux Kernel</vt:lpstr>
      <vt:lpstr>Linux Kernel</vt:lpstr>
      <vt:lpstr>The Linux Kernel</vt:lpstr>
      <vt:lpstr>Linux Networking</vt:lpstr>
      <vt:lpstr>Networking protocols</vt:lpstr>
      <vt:lpstr>Supported Features</vt:lpstr>
      <vt:lpstr>Linux File System</vt:lpstr>
      <vt:lpstr>Types of File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Linux System</dc:title>
  <dc:creator>sabah</dc:creator>
  <cp:lastModifiedBy>Maher</cp:lastModifiedBy>
  <cp:revision>17</cp:revision>
  <dcterms:created xsi:type="dcterms:W3CDTF">2006-08-16T00:00:00Z</dcterms:created>
  <dcterms:modified xsi:type="dcterms:W3CDTF">2022-11-08T19:26:37Z</dcterms:modified>
</cp:coreProperties>
</file>