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0"/>
  </p:notesMasterIdLst>
  <p:sldIdLst>
    <p:sldId id="256" r:id="rId2"/>
    <p:sldId id="257" r:id="rId3"/>
    <p:sldId id="261" r:id="rId4"/>
    <p:sldId id="260" r:id="rId5"/>
    <p:sldId id="268" r:id="rId6"/>
    <p:sldId id="258" r:id="rId7"/>
    <p:sldId id="269" r:id="rId8"/>
    <p:sldId id="262" r:id="rId9"/>
    <p:sldId id="265" r:id="rId10"/>
    <p:sldId id="270" r:id="rId11"/>
    <p:sldId id="259" r:id="rId12"/>
    <p:sldId id="263" r:id="rId13"/>
    <p:sldId id="264" r:id="rId14"/>
    <p:sldId id="266"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DA126-3BF6-4987-A7C6-0ADD2858169F}"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0BDC9-11BE-4503-8D9C-4B332C006102}" type="slidenum">
              <a:rPr lang="en-US" smtClean="0"/>
              <a:t>‹#›</a:t>
            </a:fld>
            <a:endParaRPr lang="en-US"/>
          </a:p>
        </p:txBody>
      </p:sp>
    </p:spTree>
    <p:extLst>
      <p:ext uri="{BB962C8B-B14F-4D97-AF65-F5344CB8AC3E}">
        <p14:creationId xmlns:p14="http://schemas.microsoft.com/office/powerpoint/2010/main" val="26110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0BDC9-11BE-4503-8D9C-4B332C006102}" type="slidenum">
              <a:rPr lang="en-US" smtClean="0"/>
              <a:t>13</a:t>
            </a:fld>
            <a:endParaRPr lang="en-US"/>
          </a:p>
        </p:txBody>
      </p:sp>
    </p:spTree>
    <p:extLst>
      <p:ext uri="{BB962C8B-B14F-4D97-AF65-F5344CB8AC3E}">
        <p14:creationId xmlns:p14="http://schemas.microsoft.com/office/powerpoint/2010/main" val="319441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103139-3465-4A5B-B8A0-A405DF2DF89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399626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03139-3465-4A5B-B8A0-A405DF2DF89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136820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03139-3465-4A5B-B8A0-A405DF2DF89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424233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03139-3465-4A5B-B8A0-A405DF2DF89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10160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103139-3465-4A5B-B8A0-A405DF2DF891}"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216298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103139-3465-4A5B-B8A0-A405DF2DF891}"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1103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103139-3465-4A5B-B8A0-A405DF2DF891}" type="datetimeFigureOut">
              <a:rPr lang="en-US" smtClean="0"/>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385398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103139-3465-4A5B-B8A0-A405DF2DF891}" type="datetimeFigureOut">
              <a:rPr lang="en-US" smtClean="0"/>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206730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03139-3465-4A5B-B8A0-A405DF2DF891}" type="datetimeFigureOut">
              <a:rPr lang="en-US" smtClean="0"/>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133598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103139-3465-4A5B-B8A0-A405DF2DF891}"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297938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103139-3465-4A5B-B8A0-A405DF2DF891}"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BD6FA-CF3B-4B5A-B5F8-3FC96212CF54}" type="slidenum">
              <a:rPr lang="en-US" smtClean="0"/>
              <a:t>‹#›</a:t>
            </a:fld>
            <a:endParaRPr lang="en-US"/>
          </a:p>
        </p:txBody>
      </p:sp>
    </p:spTree>
    <p:extLst>
      <p:ext uri="{BB962C8B-B14F-4D97-AF65-F5344CB8AC3E}">
        <p14:creationId xmlns:p14="http://schemas.microsoft.com/office/powerpoint/2010/main" val="72466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03139-3465-4A5B-B8A0-A405DF2DF891}" type="datetimeFigureOut">
              <a:rPr lang="en-US" smtClean="0"/>
              <a:t>10/23/2022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BD6FA-CF3B-4B5A-B5F8-3FC96212CF54}" type="slidenum">
              <a:rPr lang="en-US" smtClean="0"/>
              <a:t>‹#›</a:t>
            </a:fld>
            <a:endParaRPr lang="en-US"/>
          </a:p>
        </p:txBody>
      </p:sp>
    </p:spTree>
    <p:extLst>
      <p:ext uri="{BB962C8B-B14F-4D97-AF65-F5344CB8AC3E}">
        <p14:creationId xmlns:p14="http://schemas.microsoft.com/office/powerpoint/2010/main" val="28095308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stinger.com/tutorials/linux-cat-command-tutorial-and-exampl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3454"/>
            <a:ext cx="9144000" cy="1108363"/>
          </a:xfrm>
        </p:spPr>
        <p:txBody>
          <a:bodyPr>
            <a:normAutofit/>
          </a:bodyPr>
          <a:lstStyle/>
          <a:p>
            <a:r>
              <a:rPr lang="en-US" sz="4800" b="1" dirty="0" smtClean="0"/>
              <a:t>Second Lecture </a:t>
            </a:r>
            <a:endParaRPr lang="en-US" sz="4800" b="1" dirty="0"/>
          </a:p>
        </p:txBody>
      </p:sp>
      <p:sp>
        <p:nvSpPr>
          <p:cNvPr id="3" name="Subtitle 2"/>
          <p:cNvSpPr>
            <a:spLocks noGrp="1"/>
          </p:cNvSpPr>
          <p:nvPr>
            <p:ph type="subTitle" idx="1"/>
          </p:nvPr>
        </p:nvSpPr>
        <p:spPr>
          <a:xfrm>
            <a:off x="1524000" y="2050472"/>
            <a:ext cx="9144000" cy="2036618"/>
          </a:xfrm>
        </p:spPr>
        <p:txBody>
          <a:bodyPr>
            <a:normAutofit/>
          </a:bodyPr>
          <a:lstStyle/>
          <a:p>
            <a:endParaRPr lang="en-US" dirty="0"/>
          </a:p>
          <a:p>
            <a:r>
              <a:rPr lang="en-US" sz="4800" b="1" dirty="0" smtClean="0">
                <a:solidFill>
                  <a:srgbClr val="FF0000"/>
                </a:solidFill>
              </a:rPr>
              <a:t>Getting </a:t>
            </a:r>
            <a:r>
              <a:rPr lang="en-US" sz="4800" b="1" dirty="0">
                <a:solidFill>
                  <a:srgbClr val="FF0000"/>
                </a:solidFill>
              </a:rPr>
              <a:t>started using Linux commands </a:t>
            </a:r>
            <a:r>
              <a:rPr lang="en-US" sz="4800" b="1" dirty="0"/>
              <a:t>	</a:t>
            </a:r>
          </a:p>
        </p:txBody>
      </p:sp>
      <p:sp>
        <p:nvSpPr>
          <p:cNvPr id="5" name="Subtitle 2"/>
          <p:cNvSpPr>
            <a:spLocks noGrp="1"/>
          </p:cNvSpPr>
          <p:nvPr/>
        </p:nvSpPr>
        <p:spPr>
          <a:xfrm>
            <a:off x="6449291" y="4405745"/>
            <a:ext cx="4572000" cy="2057400"/>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n-US" sz="2400" b="1" dirty="0">
                <a:solidFill>
                  <a:schemeClr val="tx1">
                    <a:lumMod val="95000"/>
                    <a:lumOff val="5000"/>
                  </a:schemeClr>
                </a:solidFill>
              </a:rPr>
              <a:t>Sabah </a:t>
            </a:r>
            <a:r>
              <a:rPr lang="en-US" sz="2400" b="1" dirty="0" err="1">
                <a:solidFill>
                  <a:schemeClr val="tx1">
                    <a:lumMod val="95000"/>
                    <a:lumOff val="5000"/>
                  </a:schemeClr>
                </a:solidFill>
              </a:rPr>
              <a:t>Anwer</a:t>
            </a:r>
            <a:r>
              <a:rPr lang="en-US" sz="2400" b="1" dirty="0">
                <a:solidFill>
                  <a:schemeClr val="tx1">
                    <a:lumMod val="95000"/>
                    <a:lumOff val="5000"/>
                  </a:schemeClr>
                </a:solidFill>
              </a:rPr>
              <a:t> </a:t>
            </a:r>
            <a:r>
              <a:rPr lang="en-US" sz="2400" b="1" dirty="0" err="1">
                <a:solidFill>
                  <a:schemeClr val="tx1">
                    <a:lumMod val="95000"/>
                    <a:lumOff val="5000"/>
                  </a:schemeClr>
                </a:solidFill>
              </a:rPr>
              <a:t>Abdulkareem</a:t>
            </a:r>
            <a:endParaRPr lang="en-US" sz="2400" b="1" dirty="0">
              <a:solidFill>
                <a:schemeClr val="tx1">
                  <a:lumMod val="95000"/>
                  <a:lumOff val="5000"/>
                </a:schemeClr>
              </a:solidFill>
            </a:endParaRPr>
          </a:p>
          <a:p>
            <a:pPr algn="l"/>
            <a:r>
              <a:rPr lang="en-US" sz="2400" b="1" dirty="0">
                <a:solidFill>
                  <a:schemeClr val="tx1">
                    <a:lumMod val="95000"/>
                    <a:lumOff val="5000"/>
                  </a:schemeClr>
                </a:solidFill>
              </a:rPr>
              <a:t>University of </a:t>
            </a:r>
            <a:r>
              <a:rPr lang="en-US" sz="2400" b="1" dirty="0" err="1">
                <a:solidFill>
                  <a:schemeClr val="tx1">
                    <a:lumMod val="95000"/>
                    <a:lumOff val="5000"/>
                  </a:schemeClr>
                </a:solidFill>
              </a:rPr>
              <a:t>Diyala</a:t>
            </a:r>
            <a:r>
              <a:rPr lang="en-US" sz="2400" b="1" dirty="0">
                <a:solidFill>
                  <a:schemeClr val="tx1">
                    <a:lumMod val="95000"/>
                    <a:lumOff val="5000"/>
                  </a:schemeClr>
                </a:solidFill>
              </a:rPr>
              <a:t>, College of Engineering,  Department of Computer Engineering</a:t>
            </a:r>
          </a:p>
          <a:p>
            <a:endParaRPr lang="en-US" dirty="0"/>
          </a:p>
        </p:txBody>
      </p:sp>
    </p:spTree>
    <p:extLst>
      <p:ext uri="{BB962C8B-B14F-4D97-AF65-F5344CB8AC3E}">
        <p14:creationId xmlns:p14="http://schemas.microsoft.com/office/powerpoint/2010/main" val="244844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0002"/>
          </a:xfrm>
        </p:spPr>
        <p:txBody>
          <a:bodyPr>
            <a:normAutofit fontScale="90000"/>
          </a:bodyPr>
          <a:lstStyle/>
          <a:p>
            <a:pPr algn="ctr"/>
            <a:r>
              <a:rPr lang="en-US" b="1" dirty="0" smtClean="0"/>
              <a:t/>
            </a:r>
            <a:br>
              <a:rPr lang="en-US" b="1" dirty="0" smtClean="0"/>
            </a:br>
            <a:r>
              <a:rPr lang="en-US" b="1" dirty="0" smtClean="0"/>
              <a:t>(mv): to rename or move files</a:t>
            </a:r>
            <a:br>
              <a:rPr lang="en-US" b="1" dirty="0" smtClean="0"/>
            </a:br>
            <a:endParaRPr lang="en-US" b="1" dirty="0"/>
          </a:p>
        </p:txBody>
      </p:sp>
      <p:sp>
        <p:nvSpPr>
          <p:cNvPr id="3" name="Content Placeholder 2"/>
          <p:cNvSpPr>
            <a:spLocks noGrp="1"/>
          </p:cNvSpPr>
          <p:nvPr>
            <p:ph idx="1"/>
          </p:nvPr>
        </p:nvSpPr>
        <p:spPr>
          <a:xfrm>
            <a:off x="838200" y="845128"/>
            <a:ext cx="10515600" cy="5331835"/>
          </a:xfrm>
        </p:spPr>
        <p:txBody>
          <a:bodyPr/>
          <a:lstStyle/>
          <a:p>
            <a:r>
              <a:rPr lang="en-US" dirty="0"/>
              <a:t>The primary use of the </a:t>
            </a:r>
            <a:r>
              <a:rPr lang="en-US" dirty="0" smtClean="0"/>
              <a:t>mv command is </a:t>
            </a:r>
            <a:r>
              <a:rPr lang="en-US" dirty="0"/>
              <a:t>to move and rename files and directories. Additionally, it doesn’t produce an output upon execution.</a:t>
            </a:r>
          </a:p>
          <a:p>
            <a:r>
              <a:rPr lang="en-US" dirty="0"/>
              <a:t>Simply type </a:t>
            </a:r>
            <a:r>
              <a:rPr lang="en-US" b="1" dirty="0"/>
              <a:t>mv</a:t>
            </a:r>
            <a:r>
              <a:rPr lang="en-US" dirty="0"/>
              <a:t> followed by the filename and the destination directory. For example, you want to move </a:t>
            </a:r>
            <a:r>
              <a:rPr lang="en-US" b="1" dirty="0"/>
              <a:t>filename.txt</a:t>
            </a:r>
            <a:r>
              <a:rPr lang="en-US" dirty="0"/>
              <a:t> to the </a:t>
            </a:r>
            <a:r>
              <a:rPr lang="en-US" b="1" dirty="0"/>
              <a:t>/home/username/Documents</a:t>
            </a:r>
            <a:r>
              <a:rPr lang="en-US" dirty="0"/>
              <a:t> directory:</a:t>
            </a:r>
          </a:p>
          <a:p>
            <a:r>
              <a:rPr lang="en-US" b="1" dirty="0"/>
              <a:t>mv filename.txt /home/username/Documents.</a:t>
            </a:r>
            <a:endParaRPr lang="en-US" dirty="0"/>
          </a:p>
          <a:p>
            <a:r>
              <a:rPr lang="en-US" dirty="0"/>
              <a:t>You can also use the </a:t>
            </a:r>
            <a:r>
              <a:rPr lang="en-US" b="1" dirty="0"/>
              <a:t>mv </a:t>
            </a:r>
            <a:r>
              <a:rPr lang="en-US" dirty="0"/>
              <a:t>command to rename a file:</a:t>
            </a:r>
          </a:p>
          <a:p>
            <a:r>
              <a:rPr lang="en-US" b="1" dirty="0"/>
              <a:t>mv old_filename.txt new_filename.txt</a:t>
            </a:r>
            <a:endParaRPr lang="en-US" dirty="0"/>
          </a:p>
          <a:p>
            <a:pPr marL="0" indent="0">
              <a:buNone/>
            </a:pPr>
            <a:endParaRPr lang="en-US" dirty="0"/>
          </a:p>
        </p:txBody>
      </p:sp>
    </p:spTree>
    <p:extLst>
      <p:ext uri="{BB962C8B-B14F-4D97-AF65-F5344CB8AC3E}">
        <p14:creationId xmlns:p14="http://schemas.microsoft.com/office/powerpoint/2010/main" val="281926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818"/>
            <a:ext cx="10515600" cy="5969145"/>
          </a:xfrm>
        </p:spPr>
        <p:txBody>
          <a:bodyPr/>
          <a:lstStyle/>
          <a:p>
            <a:endParaRPr lang="en-US" dirty="0" smtClean="0"/>
          </a:p>
          <a:p>
            <a:endParaRPr lang="en-US" dirty="0"/>
          </a:p>
        </p:txBody>
      </p:sp>
      <p:pic>
        <p:nvPicPr>
          <p:cNvPr id="4" name="Picture 3"/>
          <p:cNvPicPr>
            <a:picLocks noChangeAspect="1"/>
          </p:cNvPicPr>
          <p:nvPr/>
        </p:nvPicPr>
        <p:blipFill>
          <a:blip r:embed="rId2"/>
          <a:stretch>
            <a:fillRect/>
          </a:stretch>
        </p:blipFill>
        <p:spPr>
          <a:xfrm>
            <a:off x="512618" y="1009650"/>
            <a:ext cx="11319164" cy="4838700"/>
          </a:xfrm>
          <a:prstGeom prst="rect">
            <a:avLst/>
          </a:prstGeom>
        </p:spPr>
      </p:pic>
    </p:spTree>
    <p:extLst>
      <p:ext uri="{BB962C8B-B14F-4D97-AF65-F5344CB8AC3E}">
        <p14:creationId xmlns:p14="http://schemas.microsoft.com/office/powerpoint/2010/main" val="77513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96982"/>
            <a:ext cx="10515600" cy="6525491"/>
          </a:xfrm>
          <a:prstGeom prst="rect">
            <a:avLst/>
          </a:prstGeom>
        </p:spPr>
      </p:pic>
    </p:spTree>
    <p:extLst>
      <p:ext uri="{BB962C8B-B14F-4D97-AF65-F5344CB8AC3E}">
        <p14:creationId xmlns:p14="http://schemas.microsoft.com/office/powerpoint/2010/main" val="33121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2293"/>
          </a:xfrm>
        </p:spPr>
        <p:txBody>
          <a:bodyPr>
            <a:noAutofit/>
          </a:bodyPr>
          <a:lstStyle/>
          <a:p>
            <a:pPr algn="ctr"/>
            <a:r>
              <a:rPr lang="en-US" b="1" dirty="0" smtClean="0"/>
              <a:t/>
            </a:r>
            <a:br>
              <a:rPr lang="en-US" b="1" dirty="0" smtClean="0"/>
            </a:br>
            <a:r>
              <a:rPr lang="en-US" b="1" dirty="0" smtClean="0"/>
              <a:t>cat command</a:t>
            </a:r>
            <a:br>
              <a:rPr lang="en-US" b="1" dirty="0" smtClean="0"/>
            </a:br>
            <a:endParaRPr lang="en-US" b="1" dirty="0"/>
          </a:p>
        </p:txBody>
      </p:sp>
      <p:sp>
        <p:nvSpPr>
          <p:cNvPr id="3" name="Content Placeholder 2"/>
          <p:cNvSpPr>
            <a:spLocks noGrp="1"/>
          </p:cNvSpPr>
          <p:nvPr>
            <p:ph idx="1"/>
          </p:nvPr>
        </p:nvSpPr>
        <p:spPr>
          <a:xfrm>
            <a:off x="838200" y="997527"/>
            <a:ext cx="10515600" cy="5179436"/>
          </a:xfrm>
        </p:spPr>
        <p:txBody>
          <a:bodyPr>
            <a:normAutofit/>
          </a:bodyPr>
          <a:lstStyle/>
          <a:p>
            <a:r>
              <a:rPr lang="en-US" dirty="0" smtClean="0"/>
              <a:t>Concatenate</a:t>
            </a:r>
            <a:r>
              <a:rPr lang="en-US" dirty="0"/>
              <a:t>, or </a:t>
            </a:r>
            <a:r>
              <a:rPr lang="en-US" b="1" dirty="0"/>
              <a:t>cat</a:t>
            </a:r>
            <a:r>
              <a:rPr lang="en-US" dirty="0"/>
              <a:t>, is one of the most frequently used Linux commands. It lists, combines, and writes file content to the standard output. To run the cat command, type </a:t>
            </a:r>
            <a:r>
              <a:rPr lang="en-US" b="1" dirty="0"/>
              <a:t>cat</a:t>
            </a:r>
            <a:r>
              <a:rPr lang="en-US" dirty="0"/>
              <a:t> followed by the file name and its extension. For instance:</a:t>
            </a:r>
          </a:p>
          <a:p>
            <a:r>
              <a:rPr lang="en-US" b="1" dirty="0"/>
              <a:t>cat filename.txt</a:t>
            </a:r>
            <a:r>
              <a:rPr lang="en-US" dirty="0"/>
              <a:t>.</a:t>
            </a:r>
          </a:p>
          <a:p>
            <a:r>
              <a:rPr lang="en-US" dirty="0"/>
              <a:t>Here are other ways to use the </a:t>
            </a:r>
            <a:r>
              <a:rPr lang="en-US" b="1" dirty="0">
                <a:hlinkClick r:id="rId3"/>
              </a:rPr>
              <a:t>cat command</a:t>
            </a:r>
            <a:r>
              <a:rPr lang="en-US" dirty="0"/>
              <a:t>:</a:t>
            </a:r>
          </a:p>
          <a:p>
            <a:r>
              <a:rPr lang="en-US" b="1" dirty="0"/>
              <a:t>cat &gt; filename.txt </a:t>
            </a:r>
            <a:r>
              <a:rPr lang="en-US" dirty="0"/>
              <a:t>creates a new file.</a:t>
            </a:r>
          </a:p>
          <a:p>
            <a:r>
              <a:rPr lang="en-US" b="1" dirty="0"/>
              <a:t>cat filename1.txt filename2.txt &gt; filename3.txt </a:t>
            </a:r>
            <a:r>
              <a:rPr lang="en-US" dirty="0"/>
              <a:t>merges </a:t>
            </a:r>
            <a:r>
              <a:rPr lang="en-US" b="1" dirty="0"/>
              <a:t>filename1.txt</a:t>
            </a:r>
            <a:r>
              <a:rPr lang="en-US" dirty="0"/>
              <a:t> and </a:t>
            </a:r>
            <a:r>
              <a:rPr lang="en-US" b="1" dirty="0"/>
              <a:t>filename2.txt</a:t>
            </a:r>
            <a:r>
              <a:rPr lang="en-US" dirty="0"/>
              <a:t> and stores the output in </a:t>
            </a:r>
            <a:r>
              <a:rPr lang="en-US" b="1" dirty="0"/>
              <a:t>filename3.txt</a:t>
            </a:r>
            <a:r>
              <a:rPr lang="en-US" dirty="0"/>
              <a:t>.</a:t>
            </a:r>
          </a:p>
          <a:p>
            <a:r>
              <a:rPr lang="en-US" b="1" dirty="0"/>
              <a:t>tac filename.txt </a:t>
            </a:r>
            <a:r>
              <a:rPr lang="en-US" dirty="0"/>
              <a:t>displays content in reverse order.</a:t>
            </a:r>
          </a:p>
          <a:p>
            <a:endParaRPr lang="en-US" dirty="0"/>
          </a:p>
        </p:txBody>
      </p:sp>
    </p:spTree>
    <p:extLst>
      <p:ext uri="{BB962C8B-B14F-4D97-AF65-F5344CB8AC3E}">
        <p14:creationId xmlns:p14="http://schemas.microsoft.com/office/powerpoint/2010/main" val="319740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4963" y="188263"/>
            <a:ext cx="10515600" cy="3857625"/>
          </a:xfrm>
          <a:prstGeom prst="rect">
            <a:avLst/>
          </a:prstGeom>
        </p:spPr>
      </p:pic>
      <p:pic>
        <p:nvPicPr>
          <p:cNvPr id="5" name="Picture 4"/>
          <p:cNvPicPr>
            <a:picLocks noChangeAspect="1"/>
          </p:cNvPicPr>
          <p:nvPr/>
        </p:nvPicPr>
        <p:blipFill>
          <a:blip r:embed="rId3"/>
          <a:stretch>
            <a:fillRect/>
          </a:stretch>
        </p:blipFill>
        <p:spPr>
          <a:xfrm>
            <a:off x="574963" y="4217843"/>
            <a:ext cx="10515600" cy="2834120"/>
          </a:xfrm>
          <a:prstGeom prst="rect">
            <a:avLst/>
          </a:prstGeom>
        </p:spPr>
      </p:pic>
    </p:spTree>
    <p:extLst>
      <p:ext uri="{BB962C8B-B14F-4D97-AF65-F5344CB8AC3E}">
        <p14:creationId xmlns:p14="http://schemas.microsoft.com/office/powerpoint/2010/main" val="169649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back to main screen</a:t>
            </a:r>
          </a:p>
          <a:p>
            <a:r>
              <a:rPr lang="en-US" dirty="0" smtClean="0"/>
              <a:t>Press </a:t>
            </a:r>
            <a:r>
              <a:rPr lang="en-US" dirty="0" err="1" smtClean="0"/>
              <a:t>ctrl+z</a:t>
            </a:r>
            <a:endParaRPr lang="en-US" dirty="0" smtClean="0"/>
          </a:p>
          <a:p>
            <a:endParaRPr lang="en-US" dirty="0"/>
          </a:p>
        </p:txBody>
      </p:sp>
    </p:spTree>
    <p:extLst>
      <p:ext uri="{BB962C8B-B14F-4D97-AF65-F5344CB8AC3E}">
        <p14:creationId xmlns:p14="http://schemas.microsoft.com/office/powerpoint/2010/main" val="313475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2293"/>
          </a:xfrm>
        </p:spPr>
        <p:txBody>
          <a:bodyPr>
            <a:normAutofit fontScale="90000"/>
          </a:bodyPr>
          <a:lstStyle/>
          <a:p>
            <a:pPr algn="ctr"/>
            <a:r>
              <a:rPr lang="en-US" b="1" dirty="0" smtClean="0"/>
              <a:t/>
            </a:r>
            <a:br>
              <a:rPr lang="en-US" b="1" dirty="0" smtClean="0"/>
            </a:br>
            <a:r>
              <a:rPr lang="en-US" b="1" dirty="0" err="1" smtClean="0"/>
              <a:t>mkdir</a:t>
            </a:r>
            <a:r>
              <a:rPr lang="en-US" b="1" dirty="0" smtClean="0"/>
              <a:t> command</a:t>
            </a:r>
            <a:br>
              <a:rPr lang="en-US" b="1" dirty="0" smtClean="0"/>
            </a:br>
            <a:endParaRPr lang="en-US" dirty="0"/>
          </a:p>
        </p:txBody>
      </p:sp>
      <p:sp>
        <p:nvSpPr>
          <p:cNvPr id="3" name="Content Placeholder 2"/>
          <p:cNvSpPr>
            <a:spLocks noGrp="1"/>
          </p:cNvSpPr>
          <p:nvPr>
            <p:ph idx="1"/>
          </p:nvPr>
        </p:nvSpPr>
        <p:spPr>
          <a:xfrm>
            <a:off x="838200" y="942109"/>
            <a:ext cx="10515600" cy="5791200"/>
          </a:xfrm>
        </p:spPr>
        <p:txBody>
          <a:bodyPr>
            <a:normAutofit fontScale="85000" lnSpcReduction="20000"/>
          </a:bodyPr>
          <a:lstStyle/>
          <a:p>
            <a:r>
              <a:rPr lang="en-US" dirty="0" smtClean="0"/>
              <a:t>Use </a:t>
            </a:r>
            <a:r>
              <a:rPr lang="en-US" dirty="0"/>
              <a:t>the </a:t>
            </a:r>
            <a:r>
              <a:rPr lang="en-US" b="1" dirty="0" err="1"/>
              <a:t>mkdir</a:t>
            </a:r>
            <a:r>
              <a:rPr lang="en-US" dirty="0"/>
              <a:t> command to create one or multiple directories at once and set permissions for each of them. The user executing this command must have the privilege to make a new folder in the parent directory, or they may receive a permission denied error.</a:t>
            </a:r>
          </a:p>
          <a:p>
            <a:r>
              <a:rPr lang="en-US" dirty="0"/>
              <a:t>Here’s the basic syntax:</a:t>
            </a:r>
          </a:p>
          <a:p>
            <a:r>
              <a:rPr lang="en-US" b="1" dirty="0" err="1"/>
              <a:t>mkdir</a:t>
            </a:r>
            <a:r>
              <a:rPr lang="en-US" b="1" dirty="0"/>
              <a:t> [option] </a:t>
            </a:r>
            <a:r>
              <a:rPr lang="en-US" b="1" dirty="0" err="1"/>
              <a:t>directory_name</a:t>
            </a:r>
            <a:endParaRPr lang="en-US" dirty="0"/>
          </a:p>
          <a:p>
            <a:r>
              <a:rPr lang="en-US" dirty="0"/>
              <a:t>For example, you want to create a directory called </a:t>
            </a:r>
            <a:r>
              <a:rPr lang="en-US" b="1" dirty="0"/>
              <a:t>Music</a:t>
            </a:r>
            <a:r>
              <a:rPr lang="en-US" dirty="0"/>
              <a:t>:</a:t>
            </a:r>
          </a:p>
          <a:p>
            <a:r>
              <a:rPr lang="en-US" b="1" dirty="0" err="1"/>
              <a:t>mkdir</a:t>
            </a:r>
            <a:r>
              <a:rPr lang="en-US" b="1" dirty="0"/>
              <a:t> Music</a:t>
            </a:r>
            <a:endParaRPr lang="en-US" dirty="0"/>
          </a:p>
          <a:p>
            <a:r>
              <a:rPr lang="en-US" dirty="0"/>
              <a:t>To make a new directory called </a:t>
            </a:r>
            <a:r>
              <a:rPr lang="en-US" b="1" dirty="0"/>
              <a:t>Songs </a:t>
            </a:r>
            <a:r>
              <a:rPr lang="en-US" dirty="0"/>
              <a:t>inside </a:t>
            </a:r>
            <a:r>
              <a:rPr lang="en-US" b="1" dirty="0"/>
              <a:t>Music</a:t>
            </a:r>
            <a:r>
              <a:rPr lang="en-US" dirty="0"/>
              <a:t>, use this command:</a:t>
            </a:r>
          </a:p>
          <a:p>
            <a:r>
              <a:rPr lang="en-US" b="1" dirty="0" err="1"/>
              <a:t>mkdir</a:t>
            </a:r>
            <a:r>
              <a:rPr lang="en-US" b="1" dirty="0"/>
              <a:t> Music/Songs</a:t>
            </a:r>
            <a:endParaRPr lang="en-US" dirty="0"/>
          </a:p>
          <a:p>
            <a:r>
              <a:rPr lang="en-US" dirty="0"/>
              <a:t>The </a:t>
            </a:r>
            <a:r>
              <a:rPr lang="en-US" b="1" dirty="0" err="1"/>
              <a:t>mkdir</a:t>
            </a:r>
            <a:r>
              <a:rPr lang="en-US" b="1" dirty="0"/>
              <a:t> </a:t>
            </a:r>
            <a:r>
              <a:rPr lang="en-US" dirty="0"/>
              <a:t>command accepts many options, such as:</a:t>
            </a:r>
          </a:p>
          <a:p>
            <a:r>
              <a:rPr lang="en-US" b="1" dirty="0"/>
              <a:t>-p</a:t>
            </a:r>
            <a:r>
              <a:rPr lang="en-US" dirty="0"/>
              <a:t> or </a:t>
            </a:r>
            <a:r>
              <a:rPr lang="en-US" b="1" dirty="0"/>
              <a:t>–parents</a:t>
            </a:r>
            <a:r>
              <a:rPr lang="en-US" dirty="0"/>
              <a:t> create a directory between two existing folders. For example, </a:t>
            </a:r>
            <a:r>
              <a:rPr lang="en-US" b="1" dirty="0" err="1"/>
              <a:t>mkdir</a:t>
            </a:r>
            <a:r>
              <a:rPr lang="en-US" b="1" dirty="0"/>
              <a:t> -p Music/2020/Songs</a:t>
            </a:r>
            <a:r>
              <a:rPr lang="en-US" dirty="0"/>
              <a:t> will make the new “2020” directory.</a:t>
            </a:r>
          </a:p>
          <a:p>
            <a:r>
              <a:rPr lang="en-US" b="1" dirty="0"/>
              <a:t>-m </a:t>
            </a:r>
            <a:r>
              <a:rPr lang="en-US" dirty="0"/>
              <a:t>sets the file permissions. For instance, to create a directory with full read, write, and execute permissions for all users, enter </a:t>
            </a:r>
            <a:r>
              <a:rPr lang="en-US" b="1" dirty="0" err="1"/>
              <a:t>mkdir</a:t>
            </a:r>
            <a:r>
              <a:rPr lang="en-US" b="1" dirty="0"/>
              <a:t> -m777 </a:t>
            </a:r>
            <a:r>
              <a:rPr lang="en-US" b="1" dirty="0" err="1"/>
              <a:t>directory_name</a:t>
            </a:r>
            <a:r>
              <a:rPr lang="en-US" dirty="0"/>
              <a:t>.</a:t>
            </a:r>
          </a:p>
          <a:p>
            <a:r>
              <a:rPr lang="en-US" b="1" dirty="0"/>
              <a:t>-v</a:t>
            </a:r>
            <a:r>
              <a:rPr lang="en-US" dirty="0"/>
              <a:t> prints a message for each created directory.</a:t>
            </a:r>
          </a:p>
          <a:p>
            <a:endParaRPr lang="en-US" dirty="0"/>
          </a:p>
        </p:txBody>
      </p:sp>
    </p:spTree>
    <p:extLst>
      <p:ext uri="{BB962C8B-B14F-4D97-AF65-F5344CB8AC3E}">
        <p14:creationId xmlns:p14="http://schemas.microsoft.com/office/powerpoint/2010/main" val="276319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802"/>
          </a:xfrm>
        </p:spPr>
        <p:txBody>
          <a:bodyPr>
            <a:normAutofit fontScale="90000"/>
          </a:bodyPr>
          <a:lstStyle/>
          <a:p>
            <a:pPr algn="ctr"/>
            <a:r>
              <a:rPr lang="en-US" b="1" dirty="0" smtClean="0"/>
              <a:t/>
            </a:r>
            <a:br>
              <a:rPr lang="en-US" b="1" dirty="0" smtClean="0"/>
            </a:br>
            <a:r>
              <a:rPr lang="en-US" b="1" dirty="0" err="1" smtClean="0"/>
              <a:t>rmdir</a:t>
            </a:r>
            <a:r>
              <a:rPr lang="en-US" b="1" dirty="0" smtClean="0"/>
              <a:t> command</a:t>
            </a:r>
            <a:br>
              <a:rPr lang="en-US" b="1" dirty="0" smtClean="0"/>
            </a:br>
            <a:endParaRPr lang="en-US" dirty="0"/>
          </a:p>
        </p:txBody>
      </p:sp>
      <p:sp>
        <p:nvSpPr>
          <p:cNvPr id="3" name="Content Placeholder 2"/>
          <p:cNvSpPr>
            <a:spLocks noGrp="1"/>
          </p:cNvSpPr>
          <p:nvPr>
            <p:ph idx="1"/>
          </p:nvPr>
        </p:nvSpPr>
        <p:spPr/>
        <p:txBody>
          <a:bodyPr/>
          <a:lstStyle/>
          <a:p>
            <a:r>
              <a:rPr lang="en-US" dirty="0" smtClean="0"/>
              <a:t>To </a:t>
            </a:r>
            <a:r>
              <a:rPr lang="en-US" dirty="0"/>
              <a:t>permanently delete an empty directory, use the </a:t>
            </a:r>
            <a:r>
              <a:rPr lang="en-US" dirty="0" err="1" smtClean="0"/>
              <a:t>rmdir</a:t>
            </a:r>
            <a:r>
              <a:rPr lang="en-US" dirty="0" smtClean="0"/>
              <a:t> command. </a:t>
            </a:r>
            <a:r>
              <a:rPr lang="en-US" dirty="0"/>
              <a:t>Remember that the user running this command should have </a:t>
            </a:r>
            <a:r>
              <a:rPr lang="en-US" b="1" dirty="0" err="1"/>
              <a:t>sudo</a:t>
            </a:r>
            <a:r>
              <a:rPr lang="en-US" b="1" dirty="0"/>
              <a:t> </a:t>
            </a:r>
            <a:r>
              <a:rPr lang="en-US" dirty="0"/>
              <a:t>privileges in the parent directory.</a:t>
            </a:r>
          </a:p>
          <a:p>
            <a:r>
              <a:rPr lang="en-US" dirty="0"/>
              <a:t>For example, you want to remove an empty subdirectory named </a:t>
            </a:r>
            <a:r>
              <a:rPr lang="en-US" b="1" dirty="0"/>
              <a:t>personal1 </a:t>
            </a:r>
            <a:r>
              <a:rPr lang="en-US" dirty="0"/>
              <a:t>and its main folder </a:t>
            </a:r>
            <a:r>
              <a:rPr lang="en-US" b="1" dirty="0" err="1"/>
              <a:t>mydir</a:t>
            </a:r>
            <a:r>
              <a:rPr lang="en-US" dirty="0"/>
              <a:t>:</a:t>
            </a:r>
          </a:p>
          <a:p>
            <a:r>
              <a:rPr lang="en-US" b="1" dirty="0" err="1"/>
              <a:t>rmdir</a:t>
            </a:r>
            <a:r>
              <a:rPr lang="en-US" b="1" dirty="0"/>
              <a:t> -p </a:t>
            </a:r>
            <a:r>
              <a:rPr lang="en-US" b="1" dirty="0" err="1"/>
              <a:t>mydir</a:t>
            </a:r>
            <a:r>
              <a:rPr lang="en-US" b="1" dirty="0"/>
              <a:t>/personal1</a:t>
            </a:r>
            <a:endParaRPr lang="en-US" dirty="0"/>
          </a:p>
          <a:p>
            <a:endParaRPr lang="en-US" dirty="0"/>
          </a:p>
        </p:txBody>
      </p:sp>
    </p:spTree>
    <p:extLst>
      <p:ext uri="{BB962C8B-B14F-4D97-AF65-F5344CB8AC3E}">
        <p14:creationId xmlns:p14="http://schemas.microsoft.com/office/powerpoint/2010/main" val="117994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0002"/>
          </a:xfrm>
        </p:spPr>
        <p:txBody>
          <a:bodyPr>
            <a:normAutofit fontScale="90000"/>
          </a:bodyPr>
          <a:lstStyle/>
          <a:p>
            <a:pPr algn="ctr"/>
            <a:r>
              <a:rPr lang="en-US" b="1" dirty="0" smtClean="0"/>
              <a:t/>
            </a:r>
            <a:br>
              <a:rPr lang="en-US" b="1" dirty="0" smtClean="0"/>
            </a:br>
            <a:r>
              <a:rPr lang="en-US" b="1" dirty="0" err="1" smtClean="0"/>
              <a:t>rm</a:t>
            </a:r>
            <a:r>
              <a:rPr lang="en-US" b="1" dirty="0" smtClean="0"/>
              <a:t> command</a:t>
            </a:r>
            <a:br>
              <a:rPr lang="en-US" b="1" dirty="0" smtClean="0"/>
            </a:br>
            <a:endParaRPr lang="en-US" dirty="0"/>
          </a:p>
        </p:txBody>
      </p:sp>
      <p:sp>
        <p:nvSpPr>
          <p:cNvPr id="3" name="Content Placeholder 2"/>
          <p:cNvSpPr>
            <a:spLocks noGrp="1"/>
          </p:cNvSpPr>
          <p:nvPr>
            <p:ph idx="1"/>
          </p:nvPr>
        </p:nvSpPr>
        <p:spPr>
          <a:xfrm>
            <a:off x="838200" y="845128"/>
            <a:ext cx="10515600" cy="6012872"/>
          </a:xfrm>
        </p:spPr>
        <p:txBody>
          <a:bodyPr>
            <a:normAutofit/>
          </a:bodyPr>
          <a:lstStyle/>
          <a:p>
            <a:r>
              <a:rPr lang="en-US" dirty="0" smtClean="0"/>
              <a:t>The</a:t>
            </a:r>
            <a:r>
              <a:rPr lang="en-US" dirty="0"/>
              <a:t> </a:t>
            </a:r>
            <a:r>
              <a:rPr lang="en-US" b="1" dirty="0" err="1"/>
              <a:t>rm</a:t>
            </a:r>
            <a:r>
              <a:rPr lang="en-US" dirty="0"/>
              <a:t> command is used to delete files within a directory. Make sure that the user performing this command has write permissions.</a:t>
            </a:r>
          </a:p>
          <a:p>
            <a:r>
              <a:rPr lang="en-US" dirty="0"/>
              <a:t>Remember the directory’s location as this will remove the file(s) and you can’t undo it.</a:t>
            </a:r>
          </a:p>
          <a:p>
            <a:r>
              <a:rPr lang="en-US" dirty="0"/>
              <a:t>Here’s the general syntax:</a:t>
            </a:r>
          </a:p>
          <a:p>
            <a:r>
              <a:rPr lang="en-US" b="1" dirty="0" err="1"/>
              <a:t>rm</a:t>
            </a:r>
            <a:r>
              <a:rPr lang="en-US" b="1" dirty="0"/>
              <a:t> filename</a:t>
            </a:r>
            <a:endParaRPr lang="en-US" dirty="0"/>
          </a:p>
          <a:p>
            <a:r>
              <a:rPr lang="en-US" dirty="0"/>
              <a:t>To remove multiple files, enter the following command:</a:t>
            </a:r>
          </a:p>
          <a:p>
            <a:r>
              <a:rPr lang="en-US" b="1" dirty="0" err="1"/>
              <a:t>rm</a:t>
            </a:r>
            <a:r>
              <a:rPr lang="en-US" b="1" dirty="0"/>
              <a:t> filename1 filename2 filename3</a:t>
            </a:r>
            <a:endParaRPr lang="en-US" dirty="0"/>
          </a:p>
          <a:p>
            <a:r>
              <a:rPr lang="en-US" dirty="0"/>
              <a:t>Here are some acceptable options you can add:</a:t>
            </a:r>
          </a:p>
          <a:p>
            <a:r>
              <a:rPr lang="en-US" b="1" dirty="0"/>
              <a:t>-</a:t>
            </a:r>
            <a:r>
              <a:rPr lang="en-US" b="1" dirty="0" err="1"/>
              <a:t>i</a:t>
            </a:r>
            <a:r>
              <a:rPr lang="en-US" dirty="0"/>
              <a:t> prompts system confirmation before deleting a file.</a:t>
            </a:r>
          </a:p>
          <a:p>
            <a:r>
              <a:rPr lang="en-US" b="1" dirty="0"/>
              <a:t>-f</a:t>
            </a:r>
            <a:r>
              <a:rPr lang="en-US" dirty="0"/>
              <a:t> allows the system to remove without a confirmation.</a:t>
            </a:r>
          </a:p>
          <a:p>
            <a:r>
              <a:rPr lang="en-US" b="1" dirty="0"/>
              <a:t>-r</a:t>
            </a:r>
            <a:r>
              <a:rPr lang="en-US" dirty="0"/>
              <a:t> deletes files and directories recursively.</a:t>
            </a:r>
          </a:p>
          <a:p>
            <a:endParaRPr lang="en-US" dirty="0"/>
          </a:p>
        </p:txBody>
      </p:sp>
    </p:spTree>
    <p:extLst>
      <p:ext uri="{BB962C8B-B14F-4D97-AF65-F5344CB8AC3E}">
        <p14:creationId xmlns:p14="http://schemas.microsoft.com/office/powerpoint/2010/main" val="125724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802"/>
          </a:xfrm>
        </p:spPr>
        <p:txBody>
          <a:bodyPr>
            <a:noAutofit/>
          </a:bodyPr>
          <a:lstStyle/>
          <a:p>
            <a:pPr algn="ctr"/>
            <a:r>
              <a:rPr lang="en-US" b="1" dirty="0" smtClean="0"/>
              <a:t>touch command</a:t>
            </a:r>
            <a:br>
              <a:rPr lang="en-US" b="1" dirty="0" smtClean="0"/>
            </a:br>
            <a:endParaRPr lang="en-US" dirty="0"/>
          </a:p>
        </p:txBody>
      </p:sp>
      <p:sp>
        <p:nvSpPr>
          <p:cNvPr id="3" name="Content Placeholder 2"/>
          <p:cNvSpPr>
            <a:spLocks noGrp="1"/>
          </p:cNvSpPr>
          <p:nvPr>
            <p:ph idx="1"/>
          </p:nvPr>
        </p:nvSpPr>
        <p:spPr>
          <a:xfrm>
            <a:off x="838200" y="1149928"/>
            <a:ext cx="10515600" cy="5027035"/>
          </a:xfrm>
        </p:spPr>
        <p:txBody>
          <a:bodyPr/>
          <a:lstStyle/>
          <a:p>
            <a:r>
              <a:rPr lang="en-US" dirty="0" smtClean="0"/>
              <a:t>The</a:t>
            </a:r>
            <a:r>
              <a:rPr lang="en-US" dirty="0"/>
              <a:t> </a:t>
            </a:r>
            <a:r>
              <a:rPr lang="en-US" dirty="0" smtClean="0"/>
              <a:t>touch command allows </a:t>
            </a:r>
            <a:r>
              <a:rPr lang="en-US" dirty="0"/>
              <a:t>you to create an empty file or generate and modify a timestamp in the Linux command line.</a:t>
            </a:r>
          </a:p>
          <a:p>
            <a:r>
              <a:rPr lang="en-US" dirty="0"/>
              <a:t>For example, enter the following command to create an HTML file named </a:t>
            </a:r>
            <a:r>
              <a:rPr lang="en-US" b="1" dirty="0"/>
              <a:t>Web</a:t>
            </a:r>
            <a:r>
              <a:rPr lang="en-US" dirty="0"/>
              <a:t> in the </a:t>
            </a:r>
            <a:r>
              <a:rPr lang="en-US" b="1" dirty="0"/>
              <a:t>Documents</a:t>
            </a:r>
            <a:r>
              <a:rPr lang="en-US" dirty="0"/>
              <a:t> directory:</a:t>
            </a:r>
          </a:p>
          <a:p>
            <a:r>
              <a:rPr lang="en-US" b="1" dirty="0"/>
              <a:t>touch /home/username/Documents/Web.html</a:t>
            </a:r>
            <a:endParaRPr lang="en-US" dirty="0"/>
          </a:p>
          <a:p>
            <a:endParaRPr lang="en-US" dirty="0"/>
          </a:p>
        </p:txBody>
      </p:sp>
    </p:spTree>
    <p:extLst>
      <p:ext uri="{BB962C8B-B14F-4D97-AF65-F5344CB8AC3E}">
        <p14:creationId xmlns:p14="http://schemas.microsoft.com/office/powerpoint/2010/main" val="192549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Linux command </a:t>
            </a:r>
            <a:r>
              <a:rPr lang="en-US" dirty="0" smtClean="0">
                <a:latin typeface="Times New Roman" panose="02020603050405020304" pitchFamily="18" charset="0"/>
                <a:cs typeface="Times New Roman" panose="02020603050405020304" pitchFamily="18" charset="0"/>
              </a:rPr>
              <a:t>line</a:t>
            </a:r>
            <a:endParaRPr lang="en-US" dirty="0"/>
          </a:p>
        </p:txBody>
      </p:sp>
      <p:sp>
        <p:nvSpPr>
          <p:cNvPr id="3" name="Content Placeholder 2"/>
          <p:cNvSpPr>
            <a:spLocks noGrp="1"/>
          </p:cNvSpPr>
          <p:nvPr>
            <p:ph idx="1"/>
          </p:nvPr>
        </p:nvSpPr>
        <p:spPr>
          <a:xfrm>
            <a:off x="838200" y="1825624"/>
            <a:ext cx="10515600" cy="4672157"/>
          </a:xfrm>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The Linux command line is a text interface to your computer. Often referred to as the shell, terminal, console, prompt or various other names, it can give the appearance of being complex and confusing to use.</a:t>
            </a:r>
          </a:p>
          <a:p>
            <a:r>
              <a:rPr lang="en-US" sz="2400" dirty="0">
                <a:latin typeface="Times New Roman" panose="02020603050405020304" pitchFamily="18" charset="0"/>
                <a:cs typeface="Times New Roman" panose="02020603050405020304" pitchFamily="18" charset="0"/>
              </a:rPr>
              <a:t>one of the early operating systems was called Unix. It was designed to run as a multi-user system on mainframe computers, with users connecting to it remotely via individual </a:t>
            </a:r>
            <a:r>
              <a:rPr lang="en-US" sz="2400" i="1" dirty="0">
                <a:latin typeface="Times New Roman" panose="02020603050405020304" pitchFamily="18" charset="0"/>
                <a:cs typeface="Times New Roman" panose="02020603050405020304" pitchFamily="18" charset="0"/>
              </a:rPr>
              <a:t>terminals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These terminals were pretty basic by modern standards: just a keyboard and screen, with no power to run programs locally. Instead they would just send keystrokes to the server and display any data they received on the screen. There was no mouse, no fancy graphics, not even any choice of color. Everything was sent as text, and received as text. Obviously, therefore, any programs that ran on the mainframe had to produce text as an output and accept text as an input.</a:t>
            </a:r>
          </a:p>
          <a:p>
            <a:r>
              <a:rPr lang="en-US" sz="2400" dirty="0" smtClean="0">
                <a:latin typeface="Times New Roman" panose="02020603050405020304" pitchFamily="18" charset="0"/>
                <a:cs typeface="Times New Roman" panose="02020603050405020304" pitchFamily="18" charset="0"/>
              </a:rPr>
              <a:t>users in the 70s could do everything entirely with a textual interface.</a:t>
            </a:r>
          </a:p>
        </p:txBody>
      </p:sp>
    </p:spTree>
    <p:extLst>
      <p:ext uri="{BB962C8B-B14F-4D97-AF65-F5344CB8AC3E}">
        <p14:creationId xmlns:p14="http://schemas.microsoft.com/office/powerpoint/2010/main" val="78510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5311"/>
          </a:xfrm>
        </p:spPr>
        <p:txBody>
          <a:bodyPr>
            <a:normAutofit fontScale="90000"/>
          </a:bodyPr>
          <a:lstStyle/>
          <a:p>
            <a:pPr algn="ctr"/>
            <a:r>
              <a:rPr lang="en-US" b="1" dirty="0" smtClean="0"/>
              <a:t/>
            </a:r>
            <a:br>
              <a:rPr lang="en-US" b="1" dirty="0" smtClean="0"/>
            </a:br>
            <a:r>
              <a:rPr lang="en-US" b="1" dirty="0" err="1" smtClean="0"/>
              <a:t>cp</a:t>
            </a:r>
            <a:r>
              <a:rPr lang="en-US" b="1" dirty="0" smtClean="0"/>
              <a:t> command</a:t>
            </a:r>
            <a:br>
              <a:rPr lang="en-US" b="1" dirty="0" smtClean="0"/>
            </a:br>
            <a:endParaRPr lang="en-US" dirty="0"/>
          </a:p>
        </p:txBody>
      </p:sp>
      <p:sp>
        <p:nvSpPr>
          <p:cNvPr id="3" name="Content Placeholder 2"/>
          <p:cNvSpPr>
            <a:spLocks noGrp="1"/>
          </p:cNvSpPr>
          <p:nvPr>
            <p:ph idx="1"/>
          </p:nvPr>
        </p:nvSpPr>
        <p:spPr>
          <a:xfrm>
            <a:off x="838200" y="831272"/>
            <a:ext cx="10515600" cy="5929745"/>
          </a:xfrm>
        </p:spPr>
        <p:txBody>
          <a:bodyPr>
            <a:normAutofit fontScale="92500" lnSpcReduction="20000"/>
          </a:bodyPr>
          <a:lstStyle/>
          <a:p>
            <a:r>
              <a:rPr lang="en-US" dirty="0" smtClean="0"/>
              <a:t>Use </a:t>
            </a:r>
            <a:r>
              <a:rPr lang="en-US" dirty="0"/>
              <a:t>the </a:t>
            </a:r>
            <a:r>
              <a:rPr lang="en-US" b="1" dirty="0" err="1"/>
              <a:t>cp</a:t>
            </a:r>
            <a:r>
              <a:rPr lang="en-US" b="1" dirty="0"/>
              <a:t> </a:t>
            </a:r>
            <a:r>
              <a:rPr lang="en-US" dirty="0"/>
              <a:t>command to copy files or directories and their content. Take a look at the following use cases.</a:t>
            </a:r>
          </a:p>
          <a:p>
            <a:r>
              <a:rPr lang="en-US" dirty="0"/>
              <a:t>To copy one file from the current directory to another, enter </a:t>
            </a:r>
            <a:r>
              <a:rPr lang="en-US" b="1" dirty="0" err="1"/>
              <a:t>cp</a:t>
            </a:r>
            <a:r>
              <a:rPr lang="en-US" b="1" dirty="0"/>
              <a:t> </a:t>
            </a:r>
            <a:r>
              <a:rPr lang="en-US" dirty="0"/>
              <a:t>followed by the file name and the destination directory. For example:</a:t>
            </a:r>
          </a:p>
          <a:p>
            <a:r>
              <a:rPr lang="en-US" b="1" dirty="0" err="1"/>
              <a:t>cp</a:t>
            </a:r>
            <a:r>
              <a:rPr lang="en-US" b="1" dirty="0"/>
              <a:t> filename.txt</a:t>
            </a:r>
            <a:r>
              <a:rPr lang="en-US" dirty="0"/>
              <a:t> </a:t>
            </a:r>
            <a:r>
              <a:rPr lang="en-US" b="1" dirty="0"/>
              <a:t>/home/username/Documents</a:t>
            </a:r>
            <a:endParaRPr lang="en-US" dirty="0"/>
          </a:p>
          <a:p>
            <a:r>
              <a:rPr lang="en-US" dirty="0"/>
              <a:t>To copy files to a directory, enter the file names followed by the destination directory:</a:t>
            </a:r>
          </a:p>
          <a:p>
            <a:r>
              <a:rPr lang="en-US" b="1" dirty="0" err="1"/>
              <a:t>cp</a:t>
            </a:r>
            <a:r>
              <a:rPr lang="en-US" b="1" dirty="0"/>
              <a:t> filename1.txt filename2.txt filename3.txt /home/username/Documents</a:t>
            </a:r>
            <a:endParaRPr lang="en-US" dirty="0"/>
          </a:p>
          <a:p>
            <a:r>
              <a:rPr lang="en-US" dirty="0"/>
              <a:t>To copy the content of a file to a new file in the same directory, enter </a:t>
            </a:r>
            <a:r>
              <a:rPr lang="en-US" b="1" dirty="0" err="1"/>
              <a:t>cp</a:t>
            </a:r>
            <a:r>
              <a:rPr lang="en-US" b="1" dirty="0"/>
              <a:t> </a:t>
            </a:r>
            <a:r>
              <a:rPr lang="en-US" dirty="0"/>
              <a:t>followed by the source file and the destination file:</a:t>
            </a:r>
          </a:p>
          <a:p>
            <a:r>
              <a:rPr lang="en-US" b="1" dirty="0" err="1"/>
              <a:t>cp</a:t>
            </a:r>
            <a:r>
              <a:rPr lang="en-US" b="1" dirty="0"/>
              <a:t> filename1.txt filename2.txt</a:t>
            </a:r>
            <a:endParaRPr lang="en-US" dirty="0"/>
          </a:p>
          <a:p>
            <a:r>
              <a:rPr lang="en-US" dirty="0"/>
              <a:t>To copy an entire directory, pass the </a:t>
            </a:r>
            <a:r>
              <a:rPr lang="en-US" b="1" dirty="0"/>
              <a:t>-R </a:t>
            </a:r>
            <a:r>
              <a:rPr lang="en-US" dirty="0"/>
              <a:t>flag before typing the source directory, followed by the destination directory:</a:t>
            </a:r>
          </a:p>
          <a:p>
            <a:r>
              <a:rPr lang="en-US" b="1" dirty="0" err="1"/>
              <a:t>cp</a:t>
            </a:r>
            <a:r>
              <a:rPr lang="en-US" b="1" dirty="0"/>
              <a:t> -R /home/username/Documents /home/username/</a:t>
            </a:r>
            <a:r>
              <a:rPr lang="en-US" b="1" dirty="0" err="1"/>
              <a:t>Documents_backup</a:t>
            </a:r>
            <a:endParaRPr lang="en-US" dirty="0"/>
          </a:p>
          <a:p>
            <a:endParaRPr lang="en-US" dirty="0"/>
          </a:p>
        </p:txBody>
      </p:sp>
    </p:spTree>
    <p:extLst>
      <p:ext uri="{BB962C8B-B14F-4D97-AF65-F5344CB8AC3E}">
        <p14:creationId xmlns:p14="http://schemas.microsoft.com/office/powerpoint/2010/main" val="420423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236"/>
            <a:ext cx="10515600" cy="789710"/>
          </a:xfrm>
        </p:spPr>
        <p:txBody>
          <a:bodyPr>
            <a:normAutofit fontScale="90000"/>
          </a:bodyPr>
          <a:lstStyle/>
          <a:p>
            <a:pPr algn="ctr"/>
            <a:r>
              <a:rPr lang="en-US" b="1" dirty="0" smtClean="0"/>
              <a:t/>
            </a:r>
            <a:br>
              <a:rPr lang="en-US" b="1" dirty="0" smtClean="0"/>
            </a:br>
            <a:r>
              <a:rPr lang="en-US" b="1" dirty="0" smtClean="0"/>
              <a:t>locate command</a:t>
            </a:r>
            <a:br>
              <a:rPr lang="en-US" b="1" dirty="0" smtClean="0"/>
            </a:br>
            <a:endParaRPr lang="en-US" dirty="0"/>
          </a:p>
        </p:txBody>
      </p:sp>
      <p:sp>
        <p:nvSpPr>
          <p:cNvPr id="3" name="Content Placeholder 2"/>
          <p:cNvSpPr>
            <a:spLocks noGrp="1"/>
          </p:cNvSpPr>
          <p:nvPr>
            <p:ph idx="1"/>
          </p:nvPr>
        </p:nvSpPr>
        <p:spPr>
          <a:xfrm>
            <a:off x="838200" y="955964"/>
            <a:ext cx="10515600" cy="5777345"/>
          </a:xfrm>
        </p:spPr>
        <p:txBody>
          <a:bodyPr>
            <a:normAutofit/>
          </a:bodyPr>
          <a:lstStyle/>
          <a:p>
            <a:r>
              <a:rPr lang="en-US" dirty="0" smtClean="0"/>
              <a:t>The locate command can </a:t>
            </a:r>
            <a:r>
              <a:rPr lang="en-US" dirty="0"/>
              <a:t>find a file in the database system.</a:t>
            </a:r>
          </a:p>
          <a:p>
            <a:r>
              <a:rPr lang="en-US" dirty="0"/>
              <a:t>Moreover, adding the </a:t>
            </a:r>
            <a:r>
              <a:rPr lang="en-US" b="1" dirty="0"/>
              <a:t>-</a:t>
            </a:r>
            <a:r>
              <a:rPr lang="en-US" b="1" dirty="0" err="1"/>
              <a:t>i</a:t>
            </a:r>
            <a:r>
              <a:rPr lang="en-US" dirty="0"/>
              <a:t> argument will turn off case sensitivity, so you can search for a file even if you don’t remember its exact name.</a:t>
            </a:r>
          </a:p>
          <a:p>
            <a:r>
              <a:rPr lang="en-US" dirty="0"/>
              <a:t>To look for content that contains two or more words, use an asterisk (</a:t>
            </a:r>
            <a:r>
              <a:rPr lang="en-US" b="1" dirty="0"/>
              <a:t>*</a:t>
            </a:r>
            <a:r>
              <a:rPr lang="en-US" dirty="0"/>
              <a:t>). For example:</a:t>
            </a:r>
          </a:p>
          <a:p>
            <a:r>
              <a:rPr lang="en-US" b="1" dirty="0"/>
              <a:t>locate -</a:t>
            </a:r>
            <a:r>
              <a:rPr lang="en-US" b="1" dirty="0" err="1"/>
              <a:t>i</a:t>
            </a:r>
            <a:r>
              <a:rPr lang="en-US" b="1" dirty="0"/>
              <a:t> school*not</a:t>
            </a:r>
            <a:endParaRPr lang="en-US" dirty="0"/>
          </a:p>
          <a:p>
            <a:r>
              <a:rPr lang="en-US" dirty="0"/>
              <a:t>The command will search for files that contain the words </a:t>
            </a:r>
            <a:r>
              <a:rPr lang="en-US" b="1" dirty="0"/>
              <a:t>school </a:t>
            </a:r>
            <a:r>
              <a:rPr lang="en-US" dirty="0"/>
              <a:t>and </a:t>
            </a:r>
            <a:r>
              <a:rPr lang="en-US" b="1" dirty="0"/>
              <a:t>note</a:t>
            </a:r>
            <a:r>
              <a:rPr lang="en-US" dirty="0"/>
              <a:t>, whether they use uppercase or lowercase letters.</a:t>
            </a:r>
          </a:p>
        </p:txBody>
      </p:sp>
    </p:spTree>
    <p:extLst>
      <p:ext uri="{BB962C8B-B14F-4D97-AF65-F5344CB8AC3E}">
        <p14:creationId xmlns:p14="http://schemas.microsoft.com/office/powerpoint/2010/main" val="89377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pPr algn="ctr"/>
            <a:r>
              <a:rPr lang="en-US" b="1" dirty="0" smtClean="0"/>
              <a:t/>
            </a:r>
            <a:br>
              <a:rPr lang="en-US" b="1" dirty="0" smtClean="0"/>
            </a:br>
            <a:r>
              <a:rPr lang="en-US" b="1" dirty="0" smtClean="0"/>
              <a:t>find command</a:t>
            </a:r>
            <a:br>
              <a:rPr lang="en-US" b="1" dirty="0" smtClean="0"/>
            </a:br>
            <a:endParaRPr lang="en-US" dirty="0"/>
          </a:p>
        </p:txBody>
      </p:sp>
      <p:sp>
        <p:nvSpPr>
          <p:cNvPr id="3" name="Content Placeholder 2"/>
          <p:cNvSpPr>
            <a:spLocks noGrp="1"/>
          </p:cNvSpPr>
          <p:nvPr>
            <p:ph idx="1"/>
          </p:nvPr>
        </p:nvSpPr>
        <p:spPr>
          <a:xfrm>
            <a:off x="838200" y="900545"/>
            <a:ext cx="10515600" cy="5527964"/>
          </a:xfrm>
        </p:spPr>
        <p:txBody>
          <a:bodyPr>
            <a:normAutofit/>
          </a:bodyPr>
          <a:lstStyle/>
          <a:p>
            <a:r>
              <a:rPr lang="en-US" dirty="0" smtClean="0"/>
              <a:t>Use </a:t>
            </a:r>
            <a:r>
              <a:rPr lang="en-US" dirty="0"/>
              <a:t>the </a:t>
            </a:r>
            <a:r>
              <a:rPr lang="en-US" b="1" dirty="0"/>
              <a:t>find </a:t>
            </a:r>
            <a:r>
              <a:rPr lang="en-US" dirty="0"/>
              <a:t>command to search for files within a specific directory and perform subsequent operations. Here’s the general syntax:</a:t>
            </a:r>
          </a:p>
          <a:p>
            <a:r>
              <a:rPr lang="en-US" b="1" dirty="0"/>
              <a:t>find [option] [path] [expression]</a:t>
            </a:r>
            <a:endParaRPr lang="en-US" dirty="0"/>
          </a:p>
          <a:p>
            <a:r>
              <a:rPr lang="en-US" dirty="0"/>
              <a:t>For example, you want to look for a file called </a:t>
            </a:r>
            <a:r>
              <a:rPr lang="en-US" b="1" dirty="0"/>
              <a:t>notes.txt</a:t>
            </a:r>
            <a:r>
              <a:rPr lang="en-US" dirty="0"/>
              <a:t> within the </a:t>
            </a:r>
            <a:r>
              <a:rPr lang="en-US" b="1" dirty="0"/>
              <a:t>home</a:t>
            </a:r>
            <a:r>
              <a:rPr lang="en-US" dirty="0"/>
              <a:t> directory and its subfolders:</a:t>
            </a:r>
          </a:p>
          <a:p>
            <a:r>
              <a:rPr lang="en-US" b="1" dirty="0"/>
              <a:t>find /home -name notes.txt</a:t>
            </a:r>
            <a:endParaRPr lang="en-US" dirty="0"/>
          </a:p>
          <a:p>
            <a:r>
              <a:rPr lang="en-US" dirty="0"/>
              <a:t>Here are other variations when using </a:t>
            </a:r>
            <a:r>
              <a:rPr lang="en-US" b="1" dirty="0"/>
              <a:t>find</a:t>
            </a:r>
            <a:r>
              <a:rPr lang="en-US" dirty="0"/>
              <a:t>:</a:t>
            </a:r>
          </a:p>
          <a:p>
            <a:r>
              <a:rPr lang="en-US" b="1" dirty="0"/>
              <a:t>find -name filename.txt </a:t>
            </a:r>
            <a:r>
              <a:rPr lang="en-US" dirty="0"/>
              <a:t>to find files in the current directory.</a:t>
            </a:r>
          </a:p>
          <a:p>
            <a:r>
              <a:rPr lang="en-US" b="1" dirty="0"/>
              <a:t>find ./ -type d -name </a:t>
            </a:r>
            <a:r>
              <a:rPr lang="en-US" b="1" dirty="0" err="1"/>
              <a:t>directoryname</a:t>
            </a:r>
            <a:r>
              <a:rPr lang="en-US" b="1" dirty="0"/>
              <a:t> </a:t>
            </a:r>
            <a:r>
              <a:rPr lang="en-US" dirty="0"/>
              <a:t>to look for directories.</a:t>
            </a:r>
          </a:p>
          <a:p>
            <a:endParaRPr lang="en-US" dirty="0"/>
          </a:p>
        </p:txBody>
      </p:sp>
    </p:spTree>
    <p:extLst>
      <p:ext uri="{BB962C8B-B14F-4D97-AF65-F5344CB8AC3E}">
        <p14:creationId xmlns:p14="http://schemas.microsoft.com/office/powerpoint/2010/main" val="242147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b="1" dirty="0" smtClean="0"/>
              <a:t/>
            </a:r>
            <a:br>
              <a:rPr lang="en-US" b="1" dirty="0" smtClean="0"/>
            </a:br>
            <a:r>
              <a:rPr lang="en-US" b="1" dirty="0" err="1" smtClean="0"/>
              <a:t>grep</a:t>
            </a:r>
            <a:r>
              <a:rPr lang="en-US" b="1" dirty="0" smtClean="0"/>
              <a:t> command</a:t>
            </a:r>
            <a:br>
              <a:rPr lang="en-US" b="1" dirty="0" smtClean="0"/>
            </a:br>
            <a:endParaRPr lang="en-US" dirty="0"/>
          </a:p>
        </p:txBody>
      </p:sp>
      <p:sp>
        <p:nvSpPr>
          <p:cNvPr id="3" name="Content Placeholder 2"/>
          <p:cNvSpPr>
            <a:spLocks noGrp="1"/>
          </p:cNvSpPr>
          <p:nvPr>
            <p:ph idx="1"/>
          </p:nvPr>
        </p:nvSpPr>
        <p:spPr>
          <a:xfrm>
            <a:off x="838200" y="1191491"/>
            <a:ext cx="10515600" cy="4985472"/>
          </a:xfrm>
        </p:spPr>
        <p:txBody>
          <a:bodyPr>
            <a:normAutofit/>
          </a:bodyPr>
          <a:lstStyle/>
          <a:p>
            <a:r>
              <a:rPr lang="en-US" dirty="0" smtClean="0"/>
              <a:t>Another </a:t>
            </a:r>
            <a:r>
              <a:rPr lang="en-US" dirty="0"/>
              <a:t>basic Linux command on the list is </a:t>
            </a:r>
            <a:r>
              <a:rPr lang="en-US" b="1" dirty="0" err="1"/>
              <a:t>grep</a:t>
            </a:r>
            <a:r>
              <a:rPr lang="en-US" b="1" dirty="0"/>
              <a:t> </a:t>
            </a:r>
            <a:r>
              <a:rPr lang="en-US" dirty="0"/>
              <a:t>or global regular expression print. It lets you find a word by searching through all the texts in a specific file.</a:t>
            </a:r>
          </a:p>
          <a:p>
            <a:r>
              <a:rPr lang="en-US" dirty="0"/>
              <a:t>Once the </a:t>
            </a:r>
            <a:r>
              <a:rPr lang="en-US" dirty="0" err="1" smtClean="0"/>
              <a:t>grep</a:t>
            </a:r>
            <a:r>
              <a:rPr lang="en-US" dirty="0" smtClean="0"/>
              <a:t> command</a:t>
            </a:r>
            <a:r>
              <a:rPr lang="en-US" dirty="0"/>
              <a:t> finds a match, it prints all lines that contain the specific pattern. This command helps filter through large log files.</a:t>
            </a:r>
          </a:p>
          <a:p>
            <a:r>
              <a:rPr lang="en-US" dirty="0"/>
              <a:t>For example, you want to search for the word </a:t>
            </a:r>
            <a:r>
              <a:rPr lang="en-US" b="1" dirty="0"/>
              <a:t>blue </a:t>
            </a:r>
            <a:r>
              <a:rPr lang="en-US" dirty="0"/>
              <a:t>in the </a:t>
            </a:r>
            <a:r>
              <a:rPr lang="en-US" b="1" dirty="0"/>
              <a:t>notepad.txt</a:t>
            </a:r>
            <a:r>
              <a:rPr lang="en-US" dirty="0"/>
              <a:t> file:</a:t>
            </a:r>
          </a:p>
          <a:p>
            <a:r>
              <a:rPr lang="en-US" b="1" dirty="0" err="1"/>
              <a:t>grep</a:t>
            </a:r>
            <a:r>
              <a:rPr lang="en-US" b="1" dirty="0"/>
              <a:t> blue notepad.txt</a:t>
            </a:r>
            <a:endParaRPr lang="en-US" dirty="0"/>
          </a:p>
          <a:p>
            <a:r>
              <a:rPr lang="en-US" dirty="0"/>
              <a:t>The command’s output will display lines that contain </a:t>
            </a:r>
            <a:r>
              <a:rPr lang="en-US" b="1" dirty="0"/>
              <a:t>blue</a:t>
            </a:r>
            <a:r>
              <a:rPr lang="en-US" dirty="0"/>
              <a:t>.</a:t>
            </a:r>
          </a:p>
          <a:p>
            <a:endParaRPr lang="en-US" dirty="0"/>
          </a:p>
        </p:txBody>
      </p:sp>
    </p:spTree>
    <p:extLst>
      <p:ext uri="{BB962C8B-B14F-4D97-AF65-F5344CB8AC3E}">
        <p14:creationId xmlns:p14="http://schemas.microsoft.com/office/powerpoint/2010/main" val="582564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148"/>
          </a:xfrm>
        </p:spPr>
        <p:txBody>
          <a:bodyPr>
            <a:normAutofit fontScale="90000"/>
          </a:bodyPr>
          <a:lstStyle/>
          <a:p>
            <a:pPr algn="ctr"/>
            <a:r>
              <a:rPr lang="en-US" b="1" dirty="0" smtClean="0"/>
              <a:t/>
            </a:r>
            <a:br>
              <a:rPr lang="en-US" b="1" dirty="0" smtClean="0"/>
            </a:br>
            <a:r>
              <a:rPr lang="en-US" b="1" dirty="0" err="1" smtClean="0"/>
              <a:t>df</a:t>
            </a:r>
            <a:r>
              <a:rPr lang="en-US" b="1" dirty="0" smtClean="0"/>
              <a:t> command</a:t>
            </a:r>
            <a:br>
              <a:rPr lang="en-US" b="1" dirty="0" smtClean="0"/>
            </a:br>
            <a:endParaRPr lang="en-US" dirty="0"/>
          </a:p>
        </p:txBody>
      </p:sp>
      <p:sp>
        <p:nvSpPr>
          <p:cNvPr id="3" name="Content Placeholder 2"/>
          <p:cNvSpPr>
            <a:spLocks noGrp="1"/>
          </p:cNvSpPr>
          <p:nvPr>
            <p:ph idx="1"/>
          </p:nvPr>
        </p:nvSpPr>
        <p:spPr>
          <a:xfrm>
            <a:off x="838200" y="942109"/>
            <a:ext cx="10515600" cy="5234854"/>
          </a:xfrm>
        </p:spPr>
        <p:txBody>
          <a:bodyPr>
            <a:normAutofit/>
          </a:bodyPr>
          <a:lstStyle/>
          <a:p>
            <a:r>
              <a:rPr lang="en-US" dirty="0" smtClean="0"/>
              <a:t>Use </a:t>
            </a:r>
            <a:r>
              <a:rPr lang="en-US" dirty="0"/>
              <a:t>the </a:t>
            </a:r>
            <a:r>
              <a:rPr lang="en-US" dirty="0" err="1" smtClean="0"/>
              <a:t>df</a:t>
            </a:r>
            <a:r>
              <a:rPr lang="en-US" dirty="0" smtClean="0"/>
              <a:t> command</a:t>
            </a:r>
            <a:r>
              <a:rPr lang="en-US" dirty="0"/>
              <a:t> to report the system’s disk space usage, shown in percentage and kilobyte (KB). Here’s the general syntax:</a:t>
            </a:r>
          </a:p>
          <a:p>
            <a:r>
              <a:rPr lang="en-US" b="1" dirty="0" err="1"/>
              <a:t>df</a:t>
            </a:r>
            <a:r>
              <a:rPr lang="en-US" b="1" dirty="0"/>
              <a:t> [options] [file]</a:t>
            </a:r>
            <a:endParaRPr lang="en-US" dirty="0"/>
          </a:p>
          <a:p>
            <a:r>
              <a:rPr lang="en-US" dirty="0"/>
              <a:t>For example, enter the following command if you want to see the current directory’s system disk space usage in a human-readable format:</a:t>
            </a:r>
          </a:p>
          <a:p>
            <a:r>
              <a:rPr lang="en-US" b="1" dirty="0" err="1"/>
              <a:t>df</a:t>
            </a:r>
            <a:r>
              <a:rPr lang="en-US" b="1" dirty="0"/>
              <a:t> -h</a:t>
            </a:r>
            <a:endParaRPr lang="en-US" dirty="0"/>
          </a:p>
          <a:p>
            <a:r>
              <a:rPr lang="en-US" dirty="0"/>
              <a:t>These are some acceptable options to use:</a:t>
            </a:r>
          </a:p>
          <a:p>
            <a:r>
              <a:rPr lang="en-US" b="1" dirty="0" err="1"/>
              <a:t>df</a:t>
            </a:r>
            <a:r>
              <a:rPr lang="en-US" b="1" dirty="0"/>
              <a:t> -m</a:t>
            </a:r>
            <a:r>
              <a:rPr lang="en-US" dirty="0"/>
              <a:t> displays information on the file system usage in </a:t>
            </a:r>
            <a:r>
              <a:rPr lang="en-US" b="1" dirty="0"/>
              <a:t>MBs</a:t>
            </a:r>
            <a:r>
              <a:rPr lang="en-US" dirty="0"/>
              <a:t>.</a:t>
            </a:r>
          </a:p>
          <a:p>
            <a:r>
              <a:rPr lang="en-US" b="1" dirty="0" err="1"/>
              <a:t>df</a:t>
            </a:r>
            <a:r>
              <a:rPr lang="en-US" b="1" dirty="0"/>
              <a:t> -k</a:t>
            </a:r>
            <a:r>
              <a:rPr lang="en-US" dirty="0"/>
              <a:t> displays file system usage in </a:t>
            </a:r>
            <a:r>
              <a:rPr lang="en-US" b="1" dirty="0"/>
              <a:t>KBs</a:t>
            </a:r>
            <a:r>
              <a:rPr lang="en-US" dirty="0"/>
              <a:t>.</a:t>
            </a:r>
          </a:p>
          <a:p>
            <a:r>
              <a:rPr lang="en-US" b="1" dirty="0" err="1"/>
              <a:t>df</a:t>
            </a:r>
            <a:r>
              <a:rPr lang="en-US" b="1" dirty="0"/>
              <a:t> -T</a:t>
            </a:r>
            <a:r>
              <a:rPr lang="en-US" dirty="0"/>
              <a:t> shows the file system </a:t>
            </a:r>
            <a:r>
              <a:rPr lang="en-US" b="1" dirty="0"/>
              <a:t>type</a:t>
            </a:r>
            <a:r>
              <a:rPr lang="en-US" dirty="0"/>
              <a:t> in a new column.</a:t>
            </a:r>
          </a:p>
        </p:txBody>
      </p:sp>
    </p:spTree>
    <p:extLst>
      <p:ext uri="{BB962C8B-B14F-4D97-AF65-F5344CB8AC3E}">
        <p14:creationId xmlns:p14="http://schemas.microsoft.com/office/powerpoint/2010/main" val="158950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5420"/>
          </a:xfrm>
        </p:spPr>
        <p:txBody>
          <a:bodyPr>
            <a:normAutofit fontScale="90000"/>
          </a:bodyPr>
          <a:lstStyle/>
          <a:p>
            <a:pPr algn="ctr"/>
            <a:r>
              <a:rPr lang="en-US" b="1" dirty="0" smtClean="0"/>
              <a:t/>
            </a:r>
            <a:br>
              <a:rPr lang="en-US" b="1" dirty="0" smtClean="0"/>
            </a:br>
            <a:r>
              <a:rPr lang="en-US" b="1" dirty="0" smtClean="0"/>
              <a:t>diff command</a:t>
            </a:r>
            <a:br>
              <a:rPr lang="en-US" b="1" dirty="0" smtClean="0"/>
            </a:br>
            <a:endParaRPr lang="en-US" dirty="0"/>
          </a:p>
        </p:txBody>
      </p:sp>
      <p:sp>
        <p:nvSpPr>
          <p:cNvPr id="3" name="Content Placeholder 2"/>
          <p:cNvSpPr>
            <a:spLocks noGrp="1"/>
          </p:cNvSpPr>
          <p:nvPr>
            <p:ph idx="1"/>
          </p:nvPr>
        </p:nvSpPr>
        <p:spPr>
          <a:xfrm>
            <a:off x="838200" y="1052944"/>
            <a:ext cx="10515600" cy="5555673"/>
          </a:xfrm>
        </p:spPr>
        <p:txBody>
          <a:bodyPr>
            <a:normAutofit fontScale="92500" lnSpcReduction="10000"/>
          </a:bodyPr>
          <a:lstStyle/>
          <a:p>
            <a:r>
              <a:rPr lang="en-US" dirty="0" smtClean="0"/>
              <a:t>Short </a:t>
            </a:r>
            <a:r>
              <a:rPr lang="en-US" dirty="0"/>
              <a:t>for difference, the </a:t>
            </a:r>
            <a:r>
              <a:rPr lang="en-US" b="1" dirty="0"/>
              <a:t>diff</a:t>
            </a:r>
            <a:r>
              <a:rPr lang="en-US" dirty="0"/>
              <a:t> command compares two contents of a file line by line. After analyzing them, it will display the parts that do not match.</a:t>
            </a:r>
          </a:p>
          <a:p>
            <a:r>
              <a:rPr lang="en-US" dirty="0"/>
              <a:t>Programmers often use the </a:t>
            </a:r>
            <a:r>
              <a:rPr lang="en-US" b="1" dirty="0"/>
              <a:t>diff </a:t>
            </a:r>
            <a:r>
              <a:rPr lang="en-US" dirty="0"/>
              <a:t>command to alter a program instead of rewriting the entire source code.</a:t>
            </a:r>
          </a:p>
          <a:p>
            <a:r>
              <a:rPr lang="en-US" dirty="0"/>
              <a:t>Here’s the general format:</a:t>
            </a:r>
          </a:p>
          <a:p>
            <a:r>
              <a:rPr lang="en-US" b="1" dirty="0"/>
              <a:t>diff [option] file1 file2</a:t>
            </a:r>
            <a:endParaRPr lang="en-US" dirty="0"/>
          </a:p>
          <a:p>
            <a:r>
              <a:rPr lang="en-US" dirty="0"/>
              <a:t>For example, you want to compare two text files – </a:t>
            </a:r>
            <a:r>
              <a:rPr lang="en-US" b="1" dirty="0"/>
              <a:t>note.txt</a:t>
            </a:r>
            <a:r>
              <a:rPr lang="en-US" dirty="0"/>
              <a:t> and </a:t>
            </a:r>
            <a:r>
              <a:rPr lang="en-US" b="1" dirty="0"/>
              <a:t>note_update.txt</a:t>
            </a:r>
            <a:r>
              <a:rPr lang="en-US" dirty="0"/>
              <a:t>:</a:t>
            </a:r>
          </a:p>
          <a:p>
            <a:r>
              <a:rPr lang="en-US" b="1" dirty="0"/>
              <a:t>diff note.txt note_update.txt</a:t>
            </a:r>
            <a:endParaRPr lang="en-US" dirty="0"/>
          </a:p>
          <a:p>
            <a:r>
              <a:rPr lang="en-US" dirty="0"/>
              <a:t>Here are some acceptable options to add:</a:t>
            </a:r>
          </a:p>
          <a:p>
            <a:r>
              <a:rPr lang="en-US" b="1" dirty="0"/>
              <a:t>-c</a:t>
            </a:r>
            <a:r>
              <a:rPr lang="en-US" dirty="0"/>
              <a:t> displays the difference between two files in a context form.</a:t>
            </a:r>
          </a:p>
          <a:p>
            <a:r>
              <a:rPr lang="en-US" b="1" dirty="0"/>
              <a:t>-u</a:t>
            </a:r>
            <a:r>
              <a:rPr lang="en-US" dirty="0"/>
              <a:t> displays the output without redundant information.</a:t>
            </a:r>
          </a:p>
          <a:p>
            <a:r>
              <a:rPr lang="en-US" b="1" dirty="0"/>
              <a:t>-</a:t>
            </a:r>
            <a:r>
              <a:rPr lang="en-US" b="1" dirty="0" err="1"/>
              <a:t>i</a:t>
            </a:r>
            <a:r>
              <a:rPr lang="en-US" dirty="0"/>
              <a:t> makes the </a:t>
            </a:r>
            <a:r>
              <a:rPr lang="en-US" b="1" dirty="0"/>
              <a:t>diff </a:t>
            </a:r>
            <a:r>
              <a:rPr lang="en-US" dirty="0"/>
              <a:t>command case insensitive.</a:t>
            </a:r>
          </a:p>
        </p:txBody>
      </p:sp>
    </p:spTree>
    <p:extLst>
      <p:ext uri="{BB962C8B-B14F-4D97-AF65-F5344CB8AC3E}">
        <p14:creationId xmlns:p14="http://schemas.microsoft.com/office/powerpoint/2010/main" val="971721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566"/>
          </a:xfrm>
        </p:spPr>
        <p:txBody>
          <a:bodyPr>
            <a:normAutofit fontScale="90000"/>
          </a:bodyPr>
          <a:lstStyle/>
          <a:p>
            <a:pPr algn="ctr"/>
            <a:r>
              <a:rPr lang="en-US" b="1" dirty="0" smtClean="0"/>
              <a:t/>
            </a:r>
            <a:br>
              <a:rPr lang="en-US" b="1" dirty="0" smtClean="0"/>
            </a:br>
            <a:r>
              <a:rPr lang="en-US" b="1" dirty="0" err="1" smtClean="0"/>
              <a:t>chmod</a:t>
            </a:r>
            <a:r>
              <a:rPr lang="en-US" b="1" dirty="0" smtClean="0"/>
              <a:t> command</a:t>
            </a:r>
            <a:br>
              <a:rPr lang="en-US" b="1" dirty="0" smtClean="0"/>
            </a:br>
            <a:endParaRPr lang="en-US" dirty="0"/>
          </a:p>
        </p:txBody>
      </p:sp>
      <p:sp>
        <p:nvSpPr>
          <p:cNvPr id="3" name="Content Placeholder 2"/>
          <p:cNvSpPr>
            <a:spLocks noGrp="1"/>
          </p:cNvSpPr>
          <p:nvPr>
            <p:ph idx="1"/>
          </p:nvPr>
        </p:nvSpPr>
        <p:spPr>
          <a:xfrm>
            <a:off x="838200" y="886692"/>
            <a:ext cx="10515600" cy="5971308"/>
          </a:xfrm>
        </p:spPr>
        <p:txBody>
          <a:bodyPr>
            <a:normAutofit lnSpcReduction="10000"/>
          </a:bodyPr>
          <a:lstStyle/>
          <a:p>
            <a:pPr marL="0" indent="0">
              <a:buNone/>
            </a:pPr>
            <a:r>
              <a:rPr lang="en-US" dirty="0"/>
              <a:t> </a:t>
            </a:r>
            <a:r>
              <a:rPr lang="en-US" dirty="0" err="1" smtClean="0"/>
              <a:t>chmod</a:t>
            </a:r>
            <a:r>
              <a:rPr lang="en-US" dirty="0" smtClean="0"/>
              <a:t> is </a:t>
            </a:r>
            <a:r>
              <a:rPr lang="en-US" dirty="0"/>
              <a:t>a common command that modifies a file or directory’s read, write, and execute permissions. In Linux, each file is associated with three user classes – </a:t>
            </a:r>
            <a:r>
              <a:rPr lang="en-US" b="1" dirty="0"/>
              <a:t>owner</a:t>
            </a:r>
            <a:r>
              <a:rPr lang="en-US" dirty="0"/>
              <a:t>, </a:t>
            </a:r>
            <a:r>
              <a:rPr lang="en-US" b="1" dirty="0"/>
              <a:t>group member</a:t>
            </a:r>
            <a:r>
              <a:rPr lang="en-US" dirty="0"/>
              <a:t>, and </a:t>
            </a:r>
            <a:r>
              <a:rPr lang="en-US" b="1" dirty="0"/>
              <a:t>others</a:t>
            </a:r>
            <a:r>
              <a:rPr lang="en-US" dirty="0"/>
              <a:t>.</a:t>
            </a:r>
          </a:p>
          <a:p>
            <a:r>
              <a:rPr lang="en-US" dirty="0"/>
              <a:t>Here’s the basic syntax:</a:t>
            </a:r>
          </a:p>
          <a:p>
            <a:r>
              <a:rPr lang="en-US" b="1" dirty="0" err="1"/>
              <a:t>chmod</a:t>
            </a:r>
            <a:r>
              <a:rPr lang="en-US" b="1" dirty="0"/>
              <a:t> [option] [permission] [</a:t>
            </a:r>
            <a:r>
              <a:rPr lang="en-US" b="1" dirty="0" err="1"/>
              <a:t>file_name</a:t>
            </a:r>
            <a:r>
              <a:rPr lang="en-US" b="1" dirty="0"/>
              <a:t>]</a:t>
            </a:r>
            <a:endParaRPr lang="en-US" dirty="0"/>
          </a:p>
          <a:p>
            <a:r>
              <a:rPr lang="en-US" dirty="0"/>
              <a:t>For example, the owner is currently the only one with full permissions to change </a:t>
            </a:r>
            <a:r>
              <a:rPr lang="en-US" b="1" dirty="0"/>
              <a:t>note.txt</a:t>
            </a:r>
            <a:r>
              <a:rPr lang="en-US" dirty="0"/>
              <a:t>. To allow group members and others to read, write, and execute the file, change it to the </a:t>
            </a:r>
            <a:r>
              <a:rPr lang="en-US" b="1" dirty="0"/>
              <a:t>-</a:t>
            </a:r>
            <a:r>
              <a:rPr lang="en-US" b="1" dirty="0" err="1"/>
              <a:t>rwxrwxrwx</a:t>
            </a:r>
            <a:r>
              <a:rPr lang="en-US" dirty="0"/>
              <a:t> permission type, whose numeric value is </a:t>
            </a:r>
            <a:r>
              <a:rPr lang="en-US" b="1" dirty="0"/>
              <a:t>777</a:t>
            </a:r>
            <a:r>
              <a:rPr lang="en-US" dirty="0"/>
              <a:t>:</a:t>
            </a:r>
          </a:p>
          <a:p>
            <a:r>
              <a:rPr lang="en-US" b="1" dirty="0" err="1"/>
              <a:t>chmod</a:t>
            </a:r>
            <a:r>
              <a:rPr lang="en-US" b="1" dirty="0"/>
              <a:t> 777 note.txt</a:t>
            </a:r>
            <a:endParaRPr lang="en-US" dirty="0"/>
          </a:p>
          <a:p>
            <a:r>
              <a:rPr lang="en-US" dirty="0"/>
              <a:t>This command supports many options, including:</a:t>
            </a:r>
          </a:p>
          <a:p>
            <a:r>
              <a:rPr lang="en-US" b="1" dirty="0"/>
              <a:t>-c</a:t>
            </a:r>
            <a:r>
              <a:rPr lang="en-US" dirty="0"/>
              <a:t> or </a:t>
            </a:r>
            <a:r>
              <a:rPr lang="en-US" b="1" dirty="0"/>
              <a:t>–changes</a:t>
            </a:r>
            <a:r>
              <a:rPr lang="en-US" dirty="0"/>
              <a:t> displays information when a change is made.</a:t>
            </a:r>
          </a:p>
          <a:p>
            <a:r>
              <a:rPr lang="en-US" b="1" dirty="0"/>
              <a:t>-f</a:t>
            </a:r>
            <a:r>
              <a:rPr lang="en-US" dirty="0"/>
              <a:t> or</a:t>
            </a:r>
            <a:r>
              <a:rPr lang="en-US" b="1" dirty="0"/>
              <a:t> –silent</a:t>
            </a:r>
            <a:r>
              <a:rPr lang="en-US" dirty="0"/>
              <a:t> suppresses the error messages.</a:t>
            </a:r>
          </a:p>
          <a:p>
            <a:r>
              <a:rPr lang="en-US" b="1" dirty="0"/>
              <a:t>-v</a:t>
            </a:r>
            <a:r>
              <a:rPr lang="en-US" dirty="0"/>
              <a:t> or </a:t>
            </a:r>
            <a:r>
              <a:rPr lang="en-US" b="1" dirty="0"/>
              <a:t>–verbose</a:t>
            </a:r>
            <a:r>
              <a:rPr lang="en-US" dirty="0"/>
              <a:t> displays a diagnostic for each processed file.</a:t>
            </a:r>
          </a:p>
          <a:p>
            <a:pPr marL="0" indent="0">
              <a:buNone/>
            </a:pPr>
            <a:endParaRPr lang="en-US" dirty="0"/>
          </a:p>
        </p:txBody>
      </p:sp>
    </p:spTree>
    <p:extLst>
      <p:ext uri="{BB962C8B-B14F-4D97-AF65-F5344CB8AC3E}">
        <p14:creationId xmlns:p14="http://schemas.microsoft.com/office/powerpoint/2010/main" val="48674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8439"/>
          </a:xfrm>
        </p:spPr>
        <p:txBody>
          <a:bodyPr>
            <a:normAutofit fontScale="90000"/>
          </a:bodyPr>
          <a:lstStyle/>
          <a:p>
            <a:pPr algn="ctr"/>
            <a:r>
              <a:rPr lang="en-US" b="1" dirty="0" smtClean="0"/>
              <a:t/>
            </a:r>
            <a:br>
              <a:rPr lang="en-US" b="1" dirty="0" smtClean="0"/>
            </a:br>
            <a:r>
              <a:rPr lang="en-US" b="1" dirty="0" smtClean="0"/>
              <a:t>man </a:t>
            </a:r>
            <a:r>
              <a:rPr lang="en-US" b="1" dirty="0"/>
              <a:t>command</a:t>
            </a:r>
            <a:br>
              <a:rPr lang="en-US" b="1" dirty="0"/>
            </a:br>
            <a:endParaRPr lang="en-US" dirty="0"/>
          </a:p>
        </p:txBody>
      </p:sp>
      <p:sp>
        <p:nvSpPr>
          <p:cNvPr id="3" name="Content Placeholder 2"/>
          <p:cNvSpPr>
            <a:spLocks noGrp="1"/>
          </p:cNvSpPr>
          <p:nvPr>
            <p:ph idx="1"/>
          </p:nvPr>
        </p:nvSpPr>
        <p:spPr>
          <a:xfrm>
            <a:off x="180109" y="803564"/>
            <a:ext cx="11173691" cy="6054436"/>
          </a:xfrm>
        </p:spPr>
        <p:txBody>
          <a:bodyPr>
            <a:normAutofit fontScale="55000" lnSpcReduction="20000"/>
          </a:bodyPr>
          <a:lstStyle/>
          <a:p>
            <a:r>
              <a:rPr lang="en-US" dirty="0" smtClean="0"/>
              <a:t>The</a:t>
            </a:r>
            <a:r>
              <a:rPr lang="en-US" dirty="0"/>
              <a:t> </a:t>
            </a:r>
            <a:r>
              <a:rPr lang="en-US" b="1" dirty="0"/>
              <a:t>man </a:t>
            </a:r>
            <a:r>
              <a:rPr lang="en-US" dirty="0"/>
              <a:t>command provides a user manual of any commands or utilities you can run in Terminal, including the name, description, and options.</a:t>
            </a:r>
          </a:p>
          <a:p>
            <a:r>
              <a:rPr lang="en-US" dirty="0"/>
              <a:t>It consists of nine sections:</a:t>
            </a:r>
          </a:p>
          <a:p>
            <a:r>
              <a:rPr lang="en-US" dirty="0"/>
              <a:t>Executable programs or shell commands</a:t>
            </a:r>
          </a:p>
          <a:p>
            <a:r>
              <a:rPr lang="en-US" dirty="0"/>
              <a:t>System calls</a:t>
            </a:r>
          </a:p>
          <a:p>
            <a:r>
              <a:rPr lang="en-US" dirty="0"/>
              <a:t>Library calls</a:t>
            </a:r>
          </a:p>
          <a:p>
            <a:r>
              <a:rPr lang="en-US" dirty="0"/>
              <a:t>Games</a:t>
            </a:r>
          </a:p>
          <a:p>
            <a:r>
              <a:rPr lang="en-US" dirty="0"/>
              <a:t>Special files</a:t>
            </a:r>
          </a:p>
          <a:p>
            <a:r>
              <a:rPr lang="en-US" dirty="0"/>
              <a:t>File formats and conventions</a:t>
            </a:r>
          </a:p>
          <a:p>
            <a:r>
              <a:rPr lang="en-US" dirty="0"/>
              <a:t>System administration commands</a:t>
            </a:r>
          </a:p>
          <a:p>
            <a:r>
              <a:rPr lang="en-US" dirty="0"/>
              <a:t>Kernel routines</a:t>
            </a:r>
          </a:p>
          <a:p>
            <a:r>
              <a:rPr lang="en-US" dirty="0"/>
              <a:t>Miscellaneous</a:t>
            </a:r>
          </a:p>
          <a:p>
            <a:r>
              <a:rPr lang="en-US" dirty="0"/>
              <a:t>To display the complete manual, enter:</a:t>
            </a:r>
          </a:p>
          <a:p>
            <a:r>
              <a:rPr lang="en-US" b="1" dirty="0"/>
              <a:t>man [</a:t>
            </a:r>
            <a:r>
              <a:rPr lang="en-US" b="1" dirty="0" err="1"/>
              <a:t>command_name</a:t>
            </a:r>
            <a:r>
              <a:rPr lang="en-US" b="1" dirty="0"/>
              <a:t>]</a:t>
            </a:r>
            <a:endParaRPr lang="en-US" dirty="0"/>
          </a:p>
          <a:p>
            <a:r>
              <a:rPr lang="en-US" dirty="0"/>
              <a:t>For example, you want to access the manual for the </a:t>
            </a:r>
            <a:r>
              <a:rPr lang="en-US" b="1" dirty="0"/>
              <a:t>ls </a:t>
            </a:r>
            <a:r>
              <a:rPr lang="en-US" dirty="0"/>
              <a:t>command:</a:t>
            </a:r>
          </a:p>
          <a:p>
            <a:r>
              <a:rPr lang="en-US" b="1" dirty="0"/>
              <a:t>man ls</a:t>
            </a:r>
            <a:endParaRPr lang="en-US" dirty="0"/>
          </a:p>
          <a:p>
            <a:r>
              <a:rPr lang="en-US" dirty="0"/>
              <a:t>Enter this command if you want to specify the displayed section:</a:t>
            </a:r>
          </a:p>
          <a:p>
            <a:r>
              <a:rPr lang="en-US" b="1" dirty="0"/>
              <a:t>man [option] [</a:t>
            </a:r>
            <a:r>
              <a:rPr lang="en-US" b="1" dirty="0" err="1"/>
              <a:t>section_number</a:t>
            </a:r>
            <a:r>
              <a:rPr lang="en-US" b="1" dirty="0"/>
              <a:t>] [</a:t>
            </a:r>
            <a:r>
              <a:rPr lang="en-US" b="1" dirty="0" err="1"/>
              <a:t>command_name</a:t>
            </a:r>
            <a:r>
              <a:rPr lang="en-US" b="1" dirty="0"/>
              <a:t>]</a:t>
            </a:r>
            <a:endParaRPr lang="en-US" dirty="0"/>
          </a:p>
          <a:p>
            <a:r>
              <a:rPr lang="en-US" dirty="0"/>
              <a:t>For instance, you want to see section 2 of the </a:t>
            </a:r>
            <a:r>
              <a:rPr lang="en-US" b="1" dirty="0"/>
              <a:t>ls </a:t>
            </a:r>
            <a:r>
              <a:rPr lang="en-US" dirty="0"/>
              <a:t>command manual:</a:t>
            </a:r>
          </a:p>
          <a:p>
            <a:r>
              <a:rPr lang="en-US" b="1" dirty="0"/>
              <a:t>man 2 ls</a:t>
            </a:r>
            <a:endParaRPr lang="en-US" dirty="0"/>
          </a:p>
          <a:p>
            <a:endParaRPr lang="en-US" dirty="0"/>
          </a:p>
        </p:txBody>
      </p:sp>
    </p:spTree>
    <p:extLst>
      <p:ext uri="{BB962C8B-B14F-4D97-AF65-F5344CB8AC3E}">
        <p14:creationId xmlns:p14="http://schemas.microsoft.com/office/powerpoint/2010/main" val="204456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2293"/>
          </a:xfrm>
        </p:spPr>
        <p:txBody>
          <a:bodyPr>
            <a:normAutofit fontScale="90000"/>
          </a:bodyPr>
          <a:lstStyle/>
          <a:p>
            <a:pPr algn="ctr"/>
            <a:r>
              <a:rPr lang="en-US" b="1" dirty="0" smtClean="0"/>
              <a:t/>
            </a:r>
            <a:br>
              <a:rPr lang="en-US" b="1" dirty="0" smtClean="0"/>
            </a:br>
            <a:r>
              <a:rPr lang="en-US" b="1" dirty="0" smtClean="0"/>
              <a:t>echo </a:t>
            </a:r>
            <a:r>
              <a:rPr lang="en-US" b="1" dirty="0"/>
              <a:t>command</a:t>
            </a:r>
            <a:br>
              <a:rPr lang="en-US" b="1" dirty="0"/>
            </a:br>
            <a:endParaRPr lang="en-US" dirty="0"/>
          </a:p>
        </p:txBody>
      </p:sp>
      <p:sp>
        <p:nvSpPr>
          <p:cNvPr id="3" name="Content Placeholder 2"/>
          <p:cNvSpPr>
            <a:spLocks noGrp="1"/>
          </p:cNvSpPr>
          <p:nvPr>
            <p:ph idx="1"/>
          </p:nvPr>
        </p:nvSpPr>
        <p:spPr>
          <a:xfrm>
            <a:off x="838200" y="817418"/>
            <a:ext cx="10515600" cy="5359545"/>
          </a:xfrm>
        </p:spPr>
        <p:txBody>
          <a:bodyPr>
            <a:normAutofit fontScale="92500" lnSpcReduction="20000"/>
          </a:bodyPr>
          <a:lstStyle/>
          <a:p>
            <a:r>
              <a:rPr lang="en-US" dirty="0" smtClean="0"/>
              <a:t>The</a:t>
            </a:r>
            <a:r>
              <a:rPr lang="en-US" dirty="0"/>
              <a:t> </a:t>
            </a:r>
            <a:r>
              <a:rPr lang="en-US" b="1" dirty="0"/>
              <a:t>echo </a:t>
            </a:r>
            <a:r>
              <a:rPr lang="en-US" dirty="0"/>
              <a:t>command is a built-in utility that displays a line of text or string using the standard output. Here’s the basic syntax:</a:t>
            </a:r>
          </a:p>
          <a:p>
            <a:r>
              <a:rPr lang="en-US" b="1" dirty="0"/>
              <a:t>echo [option] [string]</a:t>
            </a:r>
            <a:endParaRPr lang="en-US" dirty="0"/>
          </a:p>
          <a:p>
            <a:r>
              <a:rPr lang="en-US" dirty="0"/>
              <a:t>For example, you can display the text </a:t>
            </a:r>
            <a:r>
              <a:rPr lang="en-US" b="1" dirty="0" err="1"/>
              <a:t>Hostinger</a:t>
            </a:r>
            <a:r>
              <a:rPr lang="en-US" b="1" dirty="0"/>
              <a:t> Tutorials </a:t>
            </a:r>
            <a:r>
              <a:rPr lang="en-US" dirty="0"/>
              <a:t>by entering:</a:t>
            </a:r>
          </a:p>
          <a:p>
            <a:r>
              <a:rPr lang="en-US" b="1" dirty="0"/>
              <a:t>echo “</a:t>
            </a:r>
            <a:r>
              <a:rPr lang="en-US" b="1" dirty="0" err="1"/>
              <a:t>Hostinger</a:t>
            </a:r>
            <a:r>
              <a:rPr lang="en-US" b="1" dirty="0"/>
              <a:t> Tutorials”</a:t>
            </a:r>
            <a:endParaRPr lang="en-US" dirty="0"/>
          </a:p>
          <a:p>
            <a:r>
              <a:rPr lang="en-US" dirty="0"/>
              <a:t>This command supports many options, such as:</a:t>
            </a:r>
          </a:p>
          <a:p>
            <a:r>
              <a:rPr lang="en-US" b="1" dirty="0"/>
              <a:t>-n</a:t>
            </a:r>
            <a:r>
              <a:rPr lang="en-US" dirty="0"/>
              <a:t> displays the output without the trailing newline.</a:t>
            </a:r>
          </a:p>
          <a:p>
            <a:r>
              <a:rPr lang="en-US" b="1" dirty="0"/>
              <a:t>-e </a:t>
            </a:r>
            <a:r>
              <a:rPr lang="en-US" dirty="0"/>
              <a:t>enables the interpretation of the following backslash escapes:</a:t>
            </a:r>
          </a:p>
          <a:p>
            <a:r>
              <a:rPr lang="en-US" b="1" dirty="0"/>
              <a:t>\a</a:t>
            </a:r>
            <a:r>
              <a:rPr lang="en-US" dirty="0"/>
              <a:t> plays sound alert.</a:t>
            </a:r>
          </a:p>
          <a:p>
            <a:r>
              <a:rPr lang="en-US" b="1" dirty="0"/>
              <a:t>\b </a:t>
            </a:r>
            <a:r>
              <a:rPr lang="en-US" dirty="0"/>
              <a:t>removes spaces in between a text.</a:t>
            </a:r>
          </a:p>
          <a:p>
            <a:r>
              <a:rPr lang="en-US" b="1" dirty="0"/>
              <a:t>\c</a:t>
            </a:r>
            <a:r>
              <a:rPr lang="en-US" dirty="0"/>
              <a:t> produces no further output.</a:t>
            </a:r>
          </a:p>
          <a:p>
            <a:r>
              <a:rPr lang="en-US" b="1" dirty="0"/>
              <a:t>-E</a:t>
            </a:r>
            <a:r>
              <a:rPr lang="en-US" dirty="0"/>
              <a:t> displays the default option and disables the interpretation of backslash escapes.</a:t>
            </a:r>
          </a:p>
          <a:p>
            <a:endParaRPr lang="en-US" dirty="0"/>
          </a:p>
        </p:txBody>
      </p:sp>
    </p:spTree>
    <p:extLst>
      <p:ext uri="{BB962C8B-B14F-4D97-AF65-F5344CB8AC3E}">
        <p14:creationId xmlns:p14="http://schemas.microsoft.com/office/powerpoint/2010/main" val="327957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10836"/>
            <a:ext cx="10515600" cy="625476"/>
          </a:xfrm>
        </p:spPr>
        <p:txBody>
          <a:bodyPr>
            <a:normAutofit fontScale="90000"/>
          </a:bodyPr>
          <a:lstStyle/>
          <a:p>
            <a:pPr algn="ctr"/>
            <a:r>
              <a:rPr lang="en-US" b="1" dirty="0" err="1" smtClean="0"/>
              <a:t>pwd</a:t>
            </a:r>
            <a:endParaRPr lang="en-US" b="1" dirty="0"/>
          </a:p>
        </p:txBody>
      </p:sp>
      <p:sp>
        <p:nvSpPr>
          <p:cNvPr id="3" name="Content Placeholder 2"/>
          <p:cNvSpPr>
            <a:spLocks noGrp="1"/>
          </p:cNvSpPr>
          <p:nvPr>
            <p:ph idx="4294967295"/>
          </p:nvPr>
        </p:nvSpPr>
        <p:spPr>
          <a:xfrm>
            <a:off x="0" y="736600"/>
            <a:ext cx="10515600" cy="4237038"/>
          </a:xfrm>
        </p:spPr>
        <p:txBody>
          <a:bodyPr>
            <a:normAutofit lnSpcReduction="10000"/>
          </a:bodyPr>
          <a:lstStyle/>
          <a:p>
            <a:r>
              <a:rPr lang="en-US" dirty="0" smtClean="0"/>
              <a:t>Use </a:t>
            </a:r>
            <a:r>
              <a:rPr lang="en-US" dirty="0"/>
              <a:t>the </a:t>
            </a:r>
            <a:r>
              <a:rPr lang="en-US" b="1" dirty="0" err="1"/>
              <a:t>pwd</a:t>
            </a:r>
            <a:r>
              <a:rPr lang="en-US" b="1" dirty="0"/>
              <a:t> </a:t>
            </a:r>
            <a:r>
              <a:rPr lang="en-US" dirty="0"/>
              <a:t>command to find the path of your current working directory. Simply entering </a:t>
            </a:r>
            <a:r>
              <a:rPr lang="en-US" b="1" dirty="0" err="1"/>
              <a:t>pwd</a:t>
            </a:r>
            <a:r>
              <a:rPr lang="en-US" dirty="0"/>
              <a:t> will return the full current path – a path of all the directories that starts with a forward slash (</a:t>
            </a:r>
            <a:r>
              <a:rPr lang="en-US" b="1" dirty="0"/>
              <a:t>/</a:t>
            </a:r>
            <a:r>
              <a:rPr lang="en-US" dirty="0"/>
              <a:t>). For example, </a:t>
            </a:r>
            <a:r>
              <a:rPr lang="en-US" b="1" dirty="0"/>
              <a:t>/home/username</a:t>
            </a:r>
            <a:r>
              <a:rPr lang="en-US" dirty="0"/>
              <a:t>.</a:t>
            </a:r>
          </a:p>
          <a:p>
            <a:r>
              <a:rPr lang="en-US" dirty="0"/>
              <a:t>The </a:t>
            </a:r>
            <a:r>
              <a:rPr lang="en-US" b="1" dirty="0" err="1"/>
              <a:t>pwd</a:t>
            </a:r>
            <a:r>
              <a:rPr lang="en-US" b="1" dirty="0"/>
              <a:t> </a:t>
            </a:r>
            <a:r>
              <a:rPr lang="en-US" dirty="0"/>
              <a:t>command uses the following syntax:</a:t>
            </a:r>
          </a:p>
          <a:p>
            <a:r>
              <a:rPr lang="en-US" b="1" dirty="0" err="1"/>
              <a:t>pwd</a:t>
            </a:r>
            <a:r>
              <a:rPr lang="en-US" b="1" dirty="0"/>
              <a:t> [option]</a:t>
            </a:r>
            <a:endParaRPr lang="en-US" dirty="0"/>
          </a:p>
          <a:p>
            <a:r>
              <a:rPr lang="en-US" dirty="0"/>
              <a:t>It has two acceptable options:</a:t>
            </a:r>
          </a:p>
          <a:p>
            <a:r>
              <a:rPr lang="en-US" b="1" dirty="0"/>
              <a:t>-L</a:t>
            </a:r>
            <a:r>
              <a:rPr lang="en-US" dirty="0"/>
              <a:t> or </a:t>
            </a:r>
            <a:r>
              <a:rPr lang="en-US" b="1" dirty="0"/>
              <a:t>–logical</a:t>
            </a:r>
            <a:r>
              <a:rPr lang="en-US" dirty="0"/>
              <a:t> prints environment variable content, including symbolic links.</a:t>
            </a:r>
          </a:p>
          <a:p>
            <a:r>
              <a:rPr lang="en-US" b="1" dirty="0"/>
              <a:t>-P</a:t>
            </a:r>
            <a:r>
              <a:rPr lang="en-US" dirty="0"/>
              <a:t> or </a:t>
            </a:r>
            <a:r>
              <a:rPr lang="en-US" b="1" dirty="0"/>
              <a:t>–physical</a:t>
            </a:r>
            <a:r>
              <a:rPr lang="en-US" dirty="0"/>
              <a:t> prints the actual path of the current directory.</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450274" y="4973350"/>
            <a:ext cx="10903526" cy="1724025"/>
          </a:xfrm>
          <a:prstGeom prst="rect">
            <a:avLst/>
          </a:prstGeom>
        </p:spPr>
      </p:pic>
    </p:spTree>
    <p:extLst>
      <p:ext uri="{BB962C8B-B14F-4D97-AF65-F5344CB8AC3E}">
        <p14:creationId xmlns:p14="http://schemas.microsoft.com/office/powerpoint/2010/main" val="236197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96983"/>
            <a:ext cx="10515600" cy="914400"/>
          </a:xfrm>
        </p:spPr>
        <p:txBody>
          <a:bodyPr>
            <a:normAutofit fontScale="90000"/>
          </a:bodyPr>
          <a:lstStyle/>
          <a:p>
            <a:pPr algn="ctr"/>
            <a:r>
              <a:rPr lang="en-US" b="1" dirty="0" smtClean="0"/>
              <a:t/>
            </a:r>
            <a:br>
              <a:rPr lang="en-US" b="1" dirty="0" smtClean="0"/>
            </a:br>
            <a:r>
              <a:rPr lang="en-US" b="1" dirty="0" smtClean="0"/>
              <a:t>(</a:t>
            </a:r>
            <a:r>
              <a:rPr lang="en-US" b="1" dirty="0"/>
              <a:t>cd): to change directories</a:t>
            </a:r>
            <a:br>
              <a:rPr lang="en-US" b="1" dirty="0"/>
            </a:br>
            <a:endParaRPr lang="en-US" dirty="0"/>
          </a:p>
        </p:txBody>
      </p:sp>
      <p:sp>
        <p:nvSpPr>
          <p:cNvPr id="3" name="Content Placeholder 2"/>
          <p:cNvSpPr>
            <a:spLocks noGrp="1"/>
          </p:cNvSpPr>
          <p:nvPr>
            <p:ph idx="4294967295"/>
          </p:nvPr>
        </p:nvSpPr>
        <p:spPr>
          <a:xfrm>
            <a:off x="0" y="1219200"/>
            <a:ext cx="11166475" cy="6262688"/>
          </a:xfrm>
        </p:spPr>
        <p:txBody>
          <a:bodyPr>
            <a:normAutofit fontScale="92500" lnSpcReduction="20000"/>
          </a:bodyPr>
          <a:lstStyle/>
          <a:p>
            <a:r>
              <a:rPr lang="en-US" dirty="0" smtClean="0"/>
              <a:t>To </a:t>
            </a:r>
            <a:r>
              <a:rPr lang="en-US" dirty="0"/>
              <a:t>navigate through the Linux files and directories, use the </a:t>
            </a:r>
            <a:r>
              <a:rPr lang="en-US" b="1" dirty="0"/>
              <a:t>cd</a:t>
            </a:r>
            <a:r>
              <a:rPr lang="en-US" dirty="0"/>
              <a:t> command. Depending on your current working directory, it requires either the full path or the directory name.</a:t>
            </a:r>
          </a:p>
          <a:p>
            <a:r>
              <a:rPr lang="en-US" dirty="0"/>
              <a:t>Running this command without an option will take you to the home folder. Keep in mind that only users with </a:t>
            </a:r>
            <a:r>
              <a:rPr lang="en-US" b="1" dirty="0" err="1"/>
              <a:t>sudo</a:t>
            </a:r>
            <a:r>
              <a:rPr lang="en-US" b="1" dirty="0"/>
              <a:t> </a:t>
            </a:r>
            <a:r>
              <a:rPr lang="en-US" dirty="0"/>
              <a:t>privileges can execute it.</a:t>
            </a:r>
          </a:p>
          <a:p>
            <a:r>
              <a:rPr lang="en-US" dirty="0"/>
              <a:t>Let’s say you’re in </a:t>
            </a:r>
            <a:r>
              <a:rPr lang="en-US" b="1" dirty="0"/>
              <a:t>/home/username/Documents</a:t>
            </a:r>
            <a:r>
              <a:rPr lang="en-US" dirty="0"/>
              <a:t> and want to go to </a:t>
            </a:r>
            <a:r>
              <a:rPr lang="en-US" b="1" dirty="0"/>
              <a:t>Photos</a:t>
            </a:r>
            <a:r>
              <a:rPr lang="en-US" dirty="0"/>
              <a:t>, a subdirectory of </a:t>
            </a:r>
            <a:r>
              <a:rPr lang="en-US" b="1" dirty="0"/>
              <a:t>Documents</a:t>
            </a:r>
            <a:r>
              <a:rPr lang="en-US" dirty="0"/>
              <a:t>. To do so, enter the following command:</a:t>
            </a:r>
          </a:p>
          <a:p>
            <a:r>
              <a:rPr lang="en-US" b="1" dirty="0"/>
              <a:t>cd</a:t>
            </a:r>
            <a:r>
              <a:rPr lang="en-US" dirty="0"/>
              <a:t> </a:t>
            </a:r>
            <a:r>
              <a:rPr lang="en-US" b="1" dirty="0"/>
              <a:t>Photos</a:t>
            </a:r>
            <a:r>
              <a:rPr lang="en-US" dirty="0"/>
              <a:t>.</a:t>
            </a:r>
          </a:p>
          <a:p>
            <a:r>
              <a:rPr lang="en-US" dirty="0"/>
              <a:t>If you want to switch to a completely new directory, for example, </a:t>
            </a:r>
            <a:r>
              <a:rPr lang="en-US" b="1" dirty="0"/>
              <a:t>/home/username/Movies</a:t>
            </a:r>
            <a:r>
              <a:rPr lang="en-US" dirty="0"/>
              <a:t>, you have to enter </a:t>
            </a:r>
            <a:r>
              <a:rPr lang="en-US" b="1" dirty="0"/>
              <a:t>cd</a:t>
            </a:r>
            <a:r>
              <a:rPr lang="en-US" dirty="0"/>
              <a:t> followed by the directory’s absolute path:</a:t>
            </a:r>
          </a:p>
          <a:p>
            <a:r>
              <a:rPr lang="en-US" b="1" dirty="0"/>
              <a:t>cd /home/username/Movies</a:t>
            </a:r>
            <a:endParaRPr lang="en-US" dirty="0"/>
          </a:p>
          <a:p>
            <a:r>
              <a:rPr lang="en-US" dirty="0"/>
              <a:t>Here are some shortcuts to help you navigate:</a:t>
            </a:r>
          </a:p>
          <a:p>
            <a:r>
              <a:rPr lang="en-US" b="1" dirty="0"/>
              <a:t>cd ~[username] </a:t>
            </a:r>
            <a:r>
              <a:rPr lang="en-US" dirty="0"/>
              <a:t>goes to another user’s home directory.</a:t>
            </a:r>
          </a:p>
          <a:p>
            <a:r>
              <a:rPr lang="en-US" b="1" dirty="0"/>
              <a:t>cd ..</a:t>
            </a:r>
            <a:r>
              <a:rPr lang="en-US" dirty="0"/>
              <a:t> moves one directory up.</a:t>
            </a:r>
          </a:p>
          <a:p>
            <a:r>
              <a:rPr lang="en-US" b="1" dirty="0"/>
              <a:t>cd-</a:t>
            </a:r>
            <a:r>
              <a:rPr lang="en-US" dirty="0"/>
              <a:t> moves to your previous directory.</a:t>
            </a:r>
          </a:p>
          <a:p>
            <a:endParaRPr lang="en-US" dirty="0" smtClean="0"/>
          </a:p>
          <a:p>
            <a:endParaRPr lang="en-US" dirty="0" smtClean="0"/>
          </a:p>
        </p:txBody>
      </p:sp>
    </p:spTree>
    <p:extLst>
      <p:ext uri="{BB962C8B-B14F-4D97-AF65-F5344CB8AC3E}">
        <p14:creationId xmlns:p14="http://schemas.microsoft.com/office/powerpoint/2010/main" val="401223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5.googleusercontent.com/FNfCK6Ffrayr0Hu2ziqpBDUkYdBKV6eg26kJDkMVK8vP63ugs4D-b4WVfg52IdBhf8ciP1zL7KItosksQ8DpJlvnXPywQ6JXCZ8qmn2uNgMbM_MB1VYii51mN6CPXjF1Ls_aW5VF8JtUvTxoTH3wD1vnwLm6P7mn3iDEj-G6FITk5HejRv5pkvxR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92" y="3920832"/>
            <a:ext cx="10172558" cy="3108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14492" y="2101557"/>
            <a:ext cx="10172558" cy="1819275"/>
          </a:xfrm>
          <a:prstGeom prst="rect">
            <a:avLst/>
          </a:prstGeom>
        </p:spPr>
      </p:pic>
      <p:pic>
        <p:nvPicPr>
          <p:cNvPr id="4" name="Picture 3"/>
          <p:cNvPicPr>
            <a:picLocks noChangeAspect="1"/>
          </p:cNvPicPr>
          <p:nvPr/>
        </p:nvPicPr>
        <p:blipFill>
          <a:blip r:embed="rId4"/>
          <a:stretch>
            <a:fillRect/>
          </a:stretch>
        </p:blipFill>
        <p:spPr>
          <a:xfrm>
            <a:off x="514492" y="150235"/>
            <a:ext cx="10172558" cy="1914525"/>
          </a:xfrm>
          <a:prstGeom prst="rect">
            <a:avLst/>
          </a:prstGeom>
        </p:spPr>
      </p:pic>
    </p:spTree>
    <p:extLst>
      <p:ext uri="{BB962C8B-B14F-4D97-AF65-F5344CB8AC3E}">
        <p14:creationId xmlns:p14="http://schemas.microsoft.com/office/powerpoint/2010/main" val="21936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64" y="401782"/>
            <a:ext cx="10515600" cy="5691614"/>
          </a:xfrm>
        </p:spPr>
        <p:txBody>
          <a:bodyPr>
            <a:normAutofit/>
          </a:bodyPr>
          <a:lstStyle/>
          <a:p>
            <a:r>
              <a:rPr lang="en-US" dirty="0" smtClean="0"/>
              <a:t>(ls): to list their contents</a:t>
            </a:r>
          </a:p>
          <a:p>
            <a:r>
              <a:rPr lang="en-US" dirty="0"/>
              <a:t>The</a:t>
            </a:r>
            <a:r>
              <a:rPr lang="en-US" b="1" dirty="0"/>
              <a:t> ls</a:t>
            </a:r>
            <a:r>
              <a:rPr lang="en-US" dirty="0"/>
              <a:t> command lists files and directories within a system. Running it without a flag or parameter will show the current working directory’s content.</a:t>
            </a:r>
          </a:p>
          <a:p>
            <a:r>
              <a:rPr lang="en-US" dirty="0"/>
              <a:t>To see other directories’ content, type </a:t>
            </a:r>
            <a:r>
              <a:rPr lang="en-US" b="1" dirty="0"/>
              <a:t>ls</a:t>
            </a:r>
            <a:r>
              <a:rPr lang="en-US" dirty="0"/>
              <a:t> followed by the desired path. For example, to view files in the </a:t>
            </a:r>
            <a:r>
              <a:rPr lang="en-US" b="1" dirty="0"/>
              <a:t>Documents </a:t>
            </a:r>
            <a:r>
              <a:rPr lang="en-US" dirty="0"/>
              <a:t>folder, enter:</a:t>
            </a:r>
          </a:p>
          <a:p>
            <a:r>
              <a:rPr lang="en-US" b="1" dirty="0"/>
              <a:t>ls</a:t>
            </a:r>
            <a:r>
              <a:rPr lang="en-US" dirty="0"/>
              <a:t> </a:t>
            </a:r>
            <a:r>
              <a:rPr lang="en-US" b="1" dirty="0"/>
              <a:t>/home/username/Documents</a:t>
            </a:r>
            <a:endParaRPr lang="en-US" dirty="0"/>
          </a:p>
          <a:p>
            <a:r>
              <a:rPr lang="en-US" dirty="0"/>
              <a:t>Here are some options you can use with the </a:t>
            </a:r>
            <a:r>
              <a:rPr lang="en-US" b="1" dirty="0"/>
              <a:t>ls</a:t>
            </a:r>
            <a:r>
              <a:rPr lang="en-US" dirty="0"/>
              <a:t> command:</a:t>
            </a:r>
          </a:p>
          <a:p>
            <a:r>
              <a:rPr lang="en-US" b="1" dirty="0"/>
              <a:t>ls -R</a:t>
            </a:r>
            <a:r>
              <a:rPr lang="en-US" dirty="0"/>
              <a:t> lists all the files in the subdirectories.</a:t>
            </a:r>
          </a:p>
          <a:p>
            <a:r>
              <a:rPr lang="en-US" b="1" dirty="0"/>
              <a:t>ls -a</a:t>
            </a:r>
            <a:r>
              <a:rPr lang="en-US" dirty="0"/>
              <a:t> shows hidden files in addition to the visible ones.</a:t>
            </a:r>
          </a:p>
          <a:p>
            <a:r>
              <a:rPr lang="en-US" b="1" dirty="0"/>
              <a:t>ls -</a:t>
            </a:r>
            <a:r>
              <a:rPr lang="en-US" b="1" dirty="0" err="1"/>
              <a:t>lh</a:t>
            </a:r>
            <a:r>
              <a:rPr lang="en-US" dirty="0"/>
              <a:t> shows the file sizes in easily readable formats, such as MB, GB, and TB.</a:t>
            </a:r>
          </a:p>
          <a:p>
            <a:endParaRPr lang="en-US" dirty="0" smtClean="0"/>
          </a:p>
          <a:p>
            <a:endParaRPr lang="en-US" dirty="0" smtClean="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smtClean="0"/>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94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s://lh4.googleusercontent.com/9QQAPafOsZjHnKt5vzo3U4Phr-GRS5s3Gq44ZQrcnz-JwtYGuI1cxPW8TIiv5JUCJGlV2uZHHdrEsefYY167TlwoeD9ApTq-CrMDf9oO0_IRVcXJ91Q1aJouPH1M09l_6UbzvpAz19nhx3JffR85Uj6Slwqi0RXv0QdRzohYizdtn8YmDvsvatRF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3" y="3810000"/>
            <a:ext cx="10633366"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stretch>
            <a:fillRect/>
          </a:stretch>
        </p:blipFill>
        <p:spPr>
          <a:xfrm>
            <a:off x="741219" y="287770"/>
            <a:ext cx="10515600" cy="3522230"/>
          </a:xfrm>
          <a:prstGeom prst="rect">
            <a:avLst/>
          </a:prstGeom>
        </p:spPr>
      </p:pic>
    </p:spTree>
    <p:extLst>
      <p:ext uri="{BB962C8B-B14F-4D97-AF65-F5344CB8AC3E}">
        <p14:creationId xmlns:p14="http://schemas.microsoft.com/office/powerpoint/2010/main" val="358103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0654" y="0"/>
            <a:ext cx="9809019" cy="3435927"/>
          </a:xfrm>
          <a:prstGeom prst="rect">
            <a:avLst/>
          </a:prstGeom>
        </p:spPr>
      </p:pic>
      <p:pic>
        <p:nvPicPr>
          <p:cNvPr id="5" name="Picture 4"/>
          <p:cNvPicPr>
            <a:picLocks noChangeAspect="1"/>
          </p:cNvPicPr>
          <p:nvPr/>
        </p:nvPicPr>
        <p:blipFill>
          <a:blip r:embed="rId3"/>
          <a:stretch>
            <a:fillRect/>
          </a:stretch>
        </p:blipFill>
        <p:spPr>
          <a:xfrm>
            <a:off x="1012896" y="3048000"/>
            <a:ext cx="9876777" cy="3810000"/>
          </a:xfrm>
          <a:prstGeom prst="rect">
            <a:avLst/>
          </a:prstGeom>
        </p:spPr>
      </p:pic>
    </p:spTree>
    <p:extLst>
      <p:ext uri="{BB962C8B-B14F-4D97-AF65-F5344CB8AC3E}">
        <p14:creationId xmlns:p14="http://schemas.microsoft.com/office/powerpoint/2010/main" val="51871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4292" y="166255"/>
            <a:ext cx="10619508" cy="6470072"/>
          </a:xfrm>
          <a:prstGeom prst="rect">
            <a:avLst/>
          </a:prstGeom>
        </p:spPr>
      </p:pic>
    </p:spTree>
    <p:extLst>
      <p:ext uri="{BB962C8B-B14F-4D97-AF65-F5344CB8AC3E}">
        <p14:creationId xmlns:p14="http://schemas.microsoft.com/office/powerpoint/2010/main" val="2756472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6391</TotalTime>
  <Words>189</Words>
  <Application>Microsoft Office PowerPoint</Application>
  <PresentationFormat>Widescreen</PresentationFormat>
  <Paragraphs>186</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 2</vt:lpstr>
      <vt:lpstr>Office Theme</vt:lpstr>
      <vt:lpstr>Second Lecture </vt:lpstr>
      <vt:lpstr>The Linux command line</vt:lpstr>
      <vt:lpstr>pwd</vt:lpstr>
      <vt:lpstr> (cd): to change directories </vt:lpstr>
      <vt:lpstr>PowerPoint Presentation</vt:lpstr>
      <vt:lpstr>PowerPoint Presentation</vt:lpstr>
      <vt:lpstr>PowerPoint Presentation</vt:lpstr>
      <vt:lpstr>PowerPoint Presentation</vt:lpstr>
      <vt:lpstr>PowerPoint Presentation</vt:lpstr>
      <vt:lpstr> (mv): to rename or move files </vt:lpstr>
      <vt:lpstr>PowerPoint Presentation</vt:lpstr>
      <vt:lpstr>PowerPoint Presentation</vt:lpstr>
      <vt:lpstr> cat command </vt:lpstr>
      <vt:lpstr>PowerPoint Presentation</vt:lpstr>
      <vt:lpstr>PowerPoint Presentation</vt:lpstr>
      <vt:lpstr> mkdir command </vt:lpstr>
      <vt:lpstr> rmdir command </vt:lpstr>
      <vt:lpstr> rm command </vt:lpstr>
      <vt:lpstr>touch command </vt:lpstr>
      <vt:lpstr> cp command </vt:lpstr>
      <vt:lpstr> locate command </vt:lpstr>
      <vt:lpstr> find command </vt:lpstr>
      <vt:lpstr> grep command </vt:lpstr>
      <vt:lpstr> df command </vt:lpstr>
      <vt:lpstr> diff command </vt:lpstr>
      <vt:lpstr> chmod command </vt:lpstr>
      <vt:lpstr> man command </vt:lpstr>
      <vt:lpstr> echo command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45</cp:revision>
  <dcterms:created xsi:type="dcterms:W3CDTF">2022-10-18T21:15:56Z</dcterms:created>
  <dcterms:modified xsi:type="dcterms:W3CDTF">2022-10-23T19:29:36Z</dcterms:modified>
</cp:coreProperties>
</file>