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05BC25-1C29-4AED-8043-1A44DC55718D}"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69E19-326B-4B5E-98CC-D97955232422}" type="slidenum">
              <a:rPr lang="en-US" smtClean="0"/>
              <a:t>‹#›</a:t>
            </a:fld>
            <a:endParaRPr lang="en-US"/>
          </a:p>
        </p:txBody>
      </p:sp>
    </p:spTree>
    <p:extLst>
      <p:ext uri="{BB962C8B-B14F-4D97-AF65-F5344CB8AC3E}">
        <p14:creationId xmlns:p14="http://schemas.microsoft.com/office/powerpoint/2010/main" val="952411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05BC25-1C29-4AED-8043-1A44DC55718D}"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69E19-326B-4B5E-98CC-D97955232422}" type="slidenum">
              <a:rPr lang="en-US" smtClean="0"/>
              <a:t>‹#›</a:t>
            </a:fld>
            <a:endParaRPr lang="en-US"/>
          </a:p>
        </p:txBody>
      </p:sp>
    </p:spTree>
    <p:extLst>
      <p:ext uri="{BB962C8B-B14F-4D97-AF65-F5344CB8AC3E}">
        <p14:creationId xmlns:p14="http://schemas.microsoft.com/office/powerpoint/2010/main" val="568845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05BC25-1C29-4AED-8043-1A44DC55718D}"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69E19-326B-4B5E-98CC-D97955232422}" type="slidenum">
              <a:rPr lang="en-US" smtClean="0"/>
              <a:t>‹#›</a:t>
            </a:fld>
            <a:endParaRPr lang="en-US"/>
          </a:p>
        </p:txBody>
      </p:sp>
    </p:spTree>
    <p:extLst>
      <p:ext uri="{BB962C8B-B14F-4D97-AF65-F5344CB8AC3E}">
        <p14:creationId xmlns:p14="http://schemas.microsoft.com/office/powerpoint/2010/main" val="4180246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05BC25-1C29-4AED-8043-1A44DC55718D}"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69E19-326B-4B5E-98CC-D97955232422}" type="slidenum">
              <a:rPr lang="en-US" smtClean="0"/>
              <a:t>‹#›</a:t>
            </a:fld>
            <a:endParaRPr lang="en-US"/>
          </a:p>
        </p:txBody>
      </p:sp>
    </p:spTree>
    <p:extLst>
      <p:ext uri="{BB962C8B-B14F-4D97-AF65-F5344CB8AC3E}">
        <p14:creationId xmlns:p14="http://schemas.microsoft.com/office/powerpoint/2010/main" val="921807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05BC25-1C29-4AED-8043-1A44DC55718D}"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69E19-326B-4B5E-98CC-D97955232422}" type="slidenum">
              <a:rPr lang="en-US" smtClean="0"/>
              <a:t>‹#›</a:t>
            </a:fld>
            <a:endParaRPr lang="en-US"/>
          </a:p>
        </p:txBody>
      </p:sp>
    </p:spTree>
    <p:extLst>
      <p:ext uri="{BB962C8B-B14F-4D97-AF65-F5344CB8AC3E}">
        <p14:creationId xmlns:p14="http://schemas.microsoft.com/office/powerpoint/2010/main" val="1700525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05BC25-1C29-4AED-8043-1A44DC55718D}" type="datetimeFigureOut">
              <a:rPr lang="en-US" smtClean="0"/>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69E19-326B-4B5E-98CC-D97955232422}" type="slidenum">
              <a:rPr lang="en-US" smtClean="0"/>
              <a:t>‹#›</a:t>
            </a:fld>
            <a:endParaRPr lang="en-US"/>
          </a:p>
        </p:txBody>
      </p:sp>
    </p:spTree>
    <p:extLst>
      <p:ext uri="{BB962C8B-B14F-4D97-AF65-F5344CB8AC3E}">
        <p14:creationId xmlns:p14="http://schemas.microsoft.com/office/powerpoint/2010/main" val="506664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05BC25-1C29-4AED-8043-1A44DC55718D}" type="datetimeFigureOut">
              <a:rPr lang="en-US" smtClean="0"/>
              <a:t>11/19/2022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D69E19-326B-4B5E-98CC-D97955232422}" type="slidenum">
              <a:rPr lang="en-US" smtClean="0"/>
              <a:t>‹#›</a:t>
            </a:fld>
            <a:endParaRPr lang="en-US"/>
          </a:p>
        </p:txBody>
      </p:sp>
    </p:spTree>
    <p:extLst>
      <p:ext uri="{BB962C8B-B14F-4D97-AF65-F5344CB8AC3E}">
        <p14:creationId xmlns:p14="http://schemas.microsoft.com/office/powerpoint/2010/main" val="3893798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05BC25-1C29-4AED-8043-1A44DC55718D}" type="datetimeFigureOut">
              <a:rPr lang="en-US" smtClean="0"/>
              <a:t>11/19/2022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D69E19-326B-4B5E-98CC-D97955232422}" type="slidenum">
              <a:rPr lang="en-US" smtClean="0"/>
              <a:t>‹#›</a:t>
            </a:fld>
            <a:endParaRPr lang="en-US"/>
          </a:p>
        </p:txBody>
      </p:sp>
    </p:spTree>
    <p:extLst>
      <p:ext uri="{BB962C8B-B14F-4D97-AF65-F5344CB8AC3E}">
        <p14:creationId xmlns:p14="http://schemas.microsoft.com/office/powerpoint/2010/main" val="2615318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5BC25-1C29-4AED-8043-1A44DC55718D}" type="datetimeFigureOut">
              <a:rPr lang="en-US" smtClean="0"/>
              <a:t>11/19/2022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D69E19-326B-4B5E-98CC-D97955232422}" type="slidenum">
              <a:rPr lang="en-US" smtClean="0"/>
              <a:t>‹#›</a:t>
            </a:fld>
            <a:endParaRPr lang="en-US"/>
          </a:p>
        </p:txBody>
      </p:sp>
    </p:spTree>
    <p:extLst>
      <p:ext uri="{BB962C8B-B14F-4D97-AF65-F5344CB8AC3E}">
        <p14:creationId xmlns:p14="http://schemas.microsoft.com/office/powerpoint/2010/main" val="1891779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05BC25-1C29-4AED-8043-1A44DC55718D}" type="datetimeFigureOut">
              <a:rPr lang="en-US" smtClean="0"/>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69E19-326B-4B5E-98CC-D97955232422}" type="slidenum">
              <a:rPr lang="en-US" smtClean="0"/>
              <a:t>‹#›</a:t>
            </a:fld>
            <a:endParaRPr lang="en-US"/>
          </a:p>
        </p:txBody>
      </p:sp>
    </p:spTree>
    <p:extLst>
      <p:ext uri="{BB962C8B-B14F-4D97-AF65-F5344CB8AC3E}">
        <p14:creationId xmlns:p14="http://schemas.microsoft.com/office/powerpoint/2010/main" val="2784222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05BC25-1C29-4AED-8043-1A44DC55718D}" type="datetimeFigureOut">
              <a:rPr lang="en-US" smtClean="0"/>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69E19-326B-4B5E-98CC-D97955232422}" type="slidenum">
              <a:rPr lang="en-US" smtClean="0"/>
              <a:t>‹#›</a:t>
            </a:fld>
            <a:endParaRPr lang="en-US"/>
          </a:p>
        </p:txBody>
      </p:sp>
    </p:spTree>
    <p:extLst>
      <p:ext uri="{BB962C8B-B14F-4D97-AF65-F5344CB8AC3E}">
        <p14:creationId xmlns:p14="http://schemas.microsoft.com/office/powerpoint/2010/main" val="784243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05BC25-1C29-4AED-8043-1A44DC55718D}" type="datetimeFigureOut">
              <a:rPr lang="en-US" smtClean="0"/>
              <a:t>11/19/2022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69E19-326B-4B5E-98CC-D97955232422}" type="slidenum">
              <a:rPr lang="en-US" smtClean="0"/>
              <a:t>‹#›</a:t>
            </a:fld>
            <a:endParaRPr lang="en-US"/>
          </a:p>
        </p:txBody>
      </p:sp>
    </p:spTree>
    <p:extLst>
      <p:ext uri="{BB962C8B-B14F-4D97-AF65-F5344CB8AC3E}">
        <p14:creationId xmlns:p14="http://schemas.microsoft.com/office/powerpoint/2010/main" val="1554105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17273"/>
          </a:xfrm>
        </p:spPr>
        <p:txBody>
          <a:bodyPr>
            <a:normAutofit fontScale="90000"/>
          </a:bodyPr>
          <a:lstStyle/>
          <a:p>
            <a:r>
              <a:rPr lang="en-US" smtClean="0">
                <a:latin typeface="Times New Roman" panose="02020603050405020304" pitchFamily="18" charset="0"/>
                <a:cs typeface="Times New Roman" panose="02020603050405020304" pitchFamily="18" charset="0"/>
              </a:rPr>
              <a:t>seventh </a:t>
            </a:r>
            <a:r>
              <a:rPr lang="en-US" dirty="0" smtClean="0">
                <a:latin typeface="Times New Roman" panose="02020603050405020304" pitchFamily="18" charset="0"/>
                <a:cs typeface="Times New Roman" panose="02020603050405020304" pitchFamily="18" charset="0"/>
              </a:rPr>
              <a:t>Lecture </a:t>
            </a:r>
            <a:endParaRPr lang="en-US" dirty="0"/>
          </a:p>
        </p:txBody>
      </p:sp>
      <p:sp>
        <p:nvSpPr>
          <p:cNvPr id="3" name="Subtitle 2"/>
          <p:cNvSpPr>
            <a:spLocks noGrp="1"/>
          </p:cNvSpPr>
          <p:nvPr>
            <p:ph type="subTitle" idx="1"/>
          </p:nvPr>
        </p:nvSpPr>
        <p:spPr>
          <a:xfrm>
            <a:off x="1524000" y="2133456"/>
            <a:ext cx="9144000" cy="1655762"/>
          </a:xfrm>
        </p:spPr>
        <p:txBody>
          <a:bodyPr/>
          <a:lstStyle/>
          <a:p>
            <a:pPr lvl="0"/>
            <a:r>
              <a:rPr lang="en-US" sz="5400" dirty="0" smtClean="0">
                <a:solidFill>
                  <a:srgbClr val="FF0000"/>
                </a:solidFill>
                <a:latin typeface="Times New Roman" panose="02020603050405020304" pitchFamily="18" charset="0"/>
                <a:cs typeface="Times New Roman" panose="02020603050405020304" pitchFamily="18" charset="0"/>
              </a:rPr>
              <a:t>Linux and IP networking/communication</a:t>
            </a:r>
            <a:endParaRPr lang="en-US" dirty="0"/>
          </a:p>
        </p:txBody>
      </p:sp>
      <p:sp>
        <p:nvSpPr>
          <p:cNvPr id="4" name="Subtitle 2"/>
          <p:cNvSpPr>
            <a:spLocks noGrp="1"/>
          </p:cNvSpPr>
          <p:nvPr/>
        </p:nvSpPr>
        <p:spPr>
          <a:xfrm>
            <a:off x="6096000" y="3976255"/>
            <a:ext cx="4572000" cy="2057400"/>
          </a:xfrm>
          <a:prstGeom prst="rect">
            <a:avLst/>
          </a:prstGeom>
        </p:spPr>
        <p:txBody>
          <a:bodyPr vert="horz" lIns="45720" tIns="0" rIns="45720" bIns="0">
            <a:normAutofit/>
          </a:bodyPr>
          <a:lstStyle>
            <a:lvl1pPr marL="0" indent="0" algn="r" rtl="0" eaLnBrk="1" latinLnBrk="0" hangingPunct="1">
              <a:spcBef>
                <a:spcPts val="600"/>
              </a:spcBef>
              <a:buClr>
                <a:schemeClr val="tx2"/>
              </a:buClr>
              <a:buSzPct val="73000"/>
              <a:buFont typeface="Wingdings 2"/>
              <a:buNone/>
              <a:defRPr kumimoji="0" sz="2200" kern="1200" baseline="0">
                <a:solidFill>
                  <a:srgbClr val="FFFFFF"/>
                </a:solidFill>
                <a:effectLst/>
                <a:latin typeface="+mn-lt"/>
                <a:ea typeface="+mn-ea"/>
                <a:cs typeface="+mn-cs"/>
              </a:defRPr>
            </a:lvl1pPr>
            <a:lvl2pPr marL="457200" indent="0" algn="ctr" rtl="0" eaLnBrk="1" latinLnBrk="0" hangingPunct="1">
              <a:spcBef>
                <a:spcPts val="500"/>
              </a:spcBef>
              <a:buClr>
                <a:schemeClr val="accent4"/>
              </a:buClr>
              <a:buSzPct val="80000"/>
              <a:buFont typeface="Wingdings 2"/>
              <a:buNone/>
              <a:defRPr kumimoji="0" sz="2300" kern="1200">
                <a:solidFill>
                  <a:schemeClr val="tx1">
                    <a:tint val="85000"/>
                  </a:schemeClr>
                </a:solidFill>
                <a:latin typeface="+mn-lt"/>
                <a:ea typeface="+mn-ea"/>
                <a:cs typeface="+mn-cs"/>
              </a:defRPr>
            </a:lvl2pPr>
            <a:lvl3pPr marL="914400" indent="0" algn="ctr" rtl="0" eaLnBrk="1" latinLnBrk="0" hangingPunct="1">
              <a:spcBef>
                <a:spcPts val="400"/>
              </a:spcBef>
              <a:buClr>
                <a:schemeClr val="accent4"/>
              </a:buClr>
              <a:buSzPct val="60000"/>
              <a:buFont typeface="Wingdings"/>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80000"/>
              <a:buFont typeface="Wingdings 2"/>
              <a:buNone/>
              <a:defRPr kumimoji="0" sz="2000" kern="1200">
                <a:solidFill>
                  <a:schemeClr val="tx1">
                    <a:tint val="85000"/>
                  </a:schemeClr>
                </a:solidFill>
                <a:latin typeface="+mn-lt"/>
                <a:ea typeface="+mn-ea"/>
                <a:cs typeface="+mn-cs"/>
              </a:defRPr>
            </a:lvl4pPr>
            <a:lvl5pPr marL="1828800" indent="0" algn="ctr" rtl="0" eaLnBrk="1" latinLnBrk="0" hangingPunct="1">
              <a:spcBef>
                <a:spcPts val="400"/>
              </a:spcBef>
              <a:buClr>
                <a:schemeClr val="accent4"/>
              </a:buClr>
              <a:buSzPct val="70000"/>
              <a:buFont typeface="Wingdings"/>
              <a:buNone/>
              <a:defRPr kumimoji="0" sz="1800" kern="1200">
                <a:solidFill>
                  <a:schemeClr val="tx1"/>
                </a:solidFill>
                <a:latin typeface="+mn-lt"/>
                <a:ea typeface="+mn-ea"/>
                <a:cs typeface="+mn-cs"/>
              </a:defRPr>
            </a:lvl5pPr>
            <a:lvl6pPr marL="2286000" indent="0" algn="ctr" rtl="0" eaLnBrk="1" latinLnBrk="0" hangingPunct="1">
              <a:spcBef>
                <a:spcPts val="400"/>
              </a:spcBef>
              <a:buClr>
                <a:schemeClr val="accent4"/>
              </a:buClr>
              <a:buSzPct val="80000"/>
              <a:buFont typeface="Wingdings 2"/>
              <a:buNone/>
              <a:defRPr kumimoji="0" sz="1800" kern="1200">
                <a:solidFill>
                  <a:schemeClr val="tx1">
                    <a:tint val="85000"/>
                  </a:schemeClr>
                </a:solidFill>
                <a:latin typeface="+mn-lt"/>
                <a:ea typeface="+mn-ea"/>
                <a:cs typeface="+mn-cs"/>
              </a:defRPr>
            </a:lvl6pPr>
            <a:lvl7pPr marL="2743200" indent="0" algn="ctr" rtl="0" eaLnBrk="1" latinLnBrk="0" hangingPunct="1">
              <a:spcBef>
                <a:spcPct val="20000"/>
              </a:spcBef>
              <a:buClr>
                <a:schemeClr val="accent4"/>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ts val="300"/>
              </a:spcBef>
              <a:buClr>
                <a:schemeClr val="accent4"/>
              </a:buClr>
              <a:buSzPct val="100000"/>
              <a:buNone/>
              <a:defRPr kumimoji="0" sz="1600" kern="1200" baseline="0">
                <a:solidFill>
                  <a:schemeClr val="tx1">
                    <a:tint val="85000"/>
                  </a:schemeClr>
                </a:solidFill>
                <a:latin typeface="+mn-lt"/>
                <a:ea typeface="+mn-ea"/>
                <a:cs typeface="+mn-cs"/>
              </a:defRPr>
            </a:lvl8pPr>
            <a:lvl9pPr marL="3657600" indent="0" algn="ctr" rtl="0" eaLnBrk="1" latinLnBrk="0" hangingPunct="1">
              <a:spcBef>
                <a:spcPct val="20000"/>
              </a:spcBef>
              <a:buClr>
                <a:schemeClr val="accent4"/>
              </a:buClr>
              <a:buSzPct val="100000"/>
              <a:buFont typeface="Wingdings"/>
              <a:buNone/>
              <a:defRPr kumimoji="0" sz="1400" kern="1200" baseline="0">
                <a:solidFill>
                  <a:schemeClr val="tx1"/>
                </a:solidFill>
                <a:latin typeface="+mn-lt"/>
                <a:ea typeface="+mn-ea"/>
                <a:cs typeface="+mn-cs"/>
              </a:defRPr>
            </a:lvl9pPr>
            <a:extLst/>
          </a:lstStyle>
          <a:p>
            <a:pPr algn="l"/>
            <a:r>
              <a:rPr lang="en-US" b="1" dirty="0">
                <a:solidFill>
                  <a:schemeClr val="tx1">
                    <a:lumMod val="95000"/>
                    <a:lumOff val="5000"/>
                  </a:schemeClr>
                </a:solidFill>
              </a:rPr>
              <a:t>Sabah </a:t>
            </a:r>
            <a:r>
              <a:rPr lang="en-US" b="1" dirty="0" err="1">
                <a:solidFill>
                  <a:schemeClr val="tx1">
                    <a:lumMod val="95000"/>
                    <a:lumOff val="5000"/>
                  </a:schemeClr>
                </a:solidFill>
              </a:rPr>
              <a:t>Anwer</a:t>
            </a:r>
            <a:r>
              <a:rPr lang="en-US" b="1" dirty="0">
                <a:solidFill>
                  <a:schemeClr val="tx1">
                    <a:lumMod val="95000"/>
                    <a:lumOff val="5000"/>
                  </a:schemeClr>
                </a:solidFill>
              </a:rPr>
              <a:t> </a:t>
            </a:r>
            <a:r>
              <a:rPr lang="en-US" b="1" dirty="0" err="1">
                <a:solidFill>
                  <a:schemeClr val="tx1">
                    <a:lumMod val="95000"/>
                    <a:lumOff val="5000"/>
                  </a:schemeClr>
                </a:solidFill>
              </a:rPr>
              <a:t>Abdulkareem</a:t>
            </a:r>
            <a:endParaRPr lang="en-US" b="1" dirty="0">
              <a:solidFill>
                <a:schemeClr val="tx1">
                  <a:lumMod val="95000"/>
                  <a:lumOff val="5000"/>
                </a:schemeClr>
              </a:solidFill>
            </a:endParaRPr>
          </a:p>
          <a:p>
            <a:pPr algn="l"/>
            <a:r>
              <a:rPr lang="en-US" b="1" dirty="0">
                <a:solidFill>
                  <a:schemeClr val="tx1">
                    <a:lumMod val="95000"/>
                    <a:lumOff val="5000"/>
                  </a:schemeClr>
                </a:solidFill>
              </a:rPr>
              <a:t>University of </a:t>
            </a:r>
            <a:r>
              <a:rPr lang="en-US" b="1" dirty="0" err="1">
                <a:solidFill>
                  <a:schemeClr val="tx1">
                    <a:lumMod val="95000"/>
                    <a:lumOff val="5000"/>
                  </a:schemeClr>
                </a:solidFill>
              </a:rPr>
              <a:t>Diyala</a:t>
            </a:r>
            <a:r>
              <a:rPr lang="en-US" b="1" dirty="0">
                <a:solidFill>
                  <a:schemeClr val="tx1">
                    <a:lumMod val="95000"/>
                    <a:lumOff val="5000"/>
                  </a:schemeClr>
                </a:solidFill>
              </a:rPr>
              <a:t>, College of Engineering,  Department of Computer Engineering</a:t>
            </a:r>
          </a:p>
          <a:p>
            <a:endParaRPr lang="en-US" dirty="0"/>
          </a:p>
        </p:txBody>
      </p:sp>
    </p:spTree>
    <p:extLst>
      <p:ext uri="{BB962C8B-B14F-4D97-AF65-F5344CB8AC3E}">
        <p14:creationId xmlns:p14="http://schemas.microsoft.com/office/powerpoint/2010/main" val="314825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The proof sum is located at the end of the packet, not at the beginning. This simplifies things for the network hardware. The largest amount of usage data possible in one packet is 1460 bytes in an </a:t>
            </a:r>
            <a:r>
              <a:rPr lang="en-US" dirty="0" err="1"/>
              <a:t>ethernet</a:t>
            </a:r>
            <a:r>
              <a:rPr lang="en-US" dirty="0"/>
              <a:t> network.</a:t>
            </a:r>
          </a:p>
          <a:p>
            <a:r>
              <a:rPr lang="en-US" dirty="0"/>
              <a:t>When an application sends data over the network, the data passes through each layer, all implemented in the Linux kernel except layer 1 (network card). Each layer is responsible for preparing the data so it can be passed to the next layer below. The lowest layer is ultimately responsible for sending the data. The entire procedure is reversed when data is received. Like the layers of an onion, in each layer the protocol headers are removed from the transported data. Finally, layer 4 is responsible for making the data available for use by the applications at the destination. In this manner, one layer only communicates with the layer directly above or below it. For applications, it is irrelevant whether data is transmitted via a 100 </a:t>
            </a:r>
            <a:r>
              <a:rPr lang="en-US" dirty="0" err="1"/>
              <a:t>MBit</a:t>
            </a:r>
            <a:r>
              <a:rPr lang="en-US" dirty="0"/>
              <a:t>/s FDDI network or via a 56-kbit/s modem line. Likewise, it is irrelevant for the data line which kind of data is being transmitted, as long as packets are in the correct format.</a:t>
            </a:r>
          </a:p>
          <a:p>
            <a:endParaRPr lang="en-US" dirty="0"/>
          </a:p>
        </p:txBody>
      </p:sp>
    </p:spTree>
    <p:extLst>
      <p:ext uri="{BB962C8B-B14F-4D97-AF65-F5344CB8AC3E}">
        <p14:creationId xmlns:p14="http://schemas.microsoft.com/office/powerpoint/2010/main" val="162700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3575"/>
          </a:xfrm>
        </p:spPr>
        <p:txBody>
          <a:bodyPr>
            <a:normAutofit fontScale="90000"/>
          </a:bodyPr>
          <a:lstStyle/>
          <a:p>
            <a:r>
              <a:rPr lang="en-US" b="1" dirty="0"/>
              <a:t/>
            </a:r>
            <a:br>
              <a:rPr lang="en-US" b="1" dirty="0"/>
            </a:br>
            <a:r>
              <a:rPr lang="en-US" b="1" dirty="0" smtClean="0"/>
              <a:t/>
            </a:r>
            <a:br>
              <a:rPr lang="en-US" b="1" dirty="0" smtClean="0"/>
            </a:br>
            <a:r>
              <a:rPr lang="en-US" b="1" dirty="0" smtClean="0"/>
              <a:t>IP </a:t>
            </a:r>
            <a:r>
              <a:rPr lang="en-US" b="1" dirty="0"/>
              <a:t>Addresses</a:t>
            </a:r>
            <a:br>
              <a:rPr lang="en-US" b="1" dirty="0"/>
            </a:br>
            <a:r>
              <a:rPr lang="en-US" dirty="0" smtClean="0"/>
              <a:t/>
            </a:r>
            <a:br>
              <a:rPr lang="en-US" dirty="0" smtClean="0"/>
            </a:br>
            <a:endParaRPr lang="en-US" dirty="0"/>
          </a:p>
        </p:txBody>
      </p:sp>
      <p:sp>
        <p:nvSpPr>
          <p:cNvPr id="3" name="Content Placeholder 2"/>
          <p:cNvSpPr>
            <a:spLocks noGrp="1"/>
          </p:cNvSpPr>
          <p:nvPr>
            <p:ph idx="1"/>
          </p:nvPr>
        </p:nvSpPr>
        <p:spPr>
          <a:xfrm>
            <a:off x="838200" y="1028700"/>
            <a:ext cx="10515600" cy="5148263"/>
          </a:xfrm>
        </p:spPr>
        <p:txBody>
          <a:bodyPr/>
          <a:lstStyle/>
          <a:p>
            <a:r>
              <a:rPr lang="en-US" dirty="0"/>
              <a:t>Every computer on the Internet has a unique 32-bit address. These 32 bits (or 4 bytes) are normally written as illustrated in the second row in </a:t>
            </a:r>
            <a:r>
              <a:rPr lang="en-US" dirty="0" smtClean="0"/>
              <a:t>Table “”how an IP Address is written </a:t>
            </a:r>
            <a:r>
              <a:rPr lang="en-US" dirty="0"/>
              <a:t> </a:t>
            </a:r>
            <a:r>
              <a:rPr lang="en-US" dirty="0" smtClean="0">
                <a:effectLst/>
              </a:rPr>
              <a:t/>
            </a:r>
            <a:br>
              <a:rPr lang="en-US" dirty="0" smtClean="0">
                <a:effectLst/>
              </a:rPr>
            </a:br>
            <a:endParaRPr lang="en-US" dirty="0"/>
          </a:p>
        </p:txBody>
      </p:sp>
      <p:pic>
        <p:nvPicPr>
          <p:cNvPr id="4" name="Picture 3"/>
          <p:cNvPicPr>
            <a:picLocks noChangeAspect="1"/>
          </p:cNvPicPr>
          <p:nvPr/>
        </p:nvPicPr>
        <p:blipFill>
          <a:blip r:embed="rId2"/>
          <a:stretch>
            <a:fillRect/>
          </a:stretch>
        </p:blipFill>
        <p:spPr>
          <a:xfrm>
            <a:off x="1577340" y="2909887"/>
            <a:ext cx="7909560" cy="3267076"/>
          </a:xfrm>
          <a:prstGeom prst="rect">
            <a:avLst/>
          </a:prstGeom>
        </p:spPr>
      </p:pic>
    </p:spTree>
    <p:extLst>
      <p:ext uri="{BB962C8B-B14F-4D97-AF65-F5344CB8AC3E}">
        <p14:creationId xmlns:p14="http://schemas.microsoft.com/office/powerpoint/2010/main" val="130079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TCP/IP — The Protocol Used by Linux</a:t>
            </a:r>
            <a:br>
              <a:rPr lang="en-US" b="1" dirty="0"/>
            </a:br>
            <a:endParaRPr lang="en-US" dirty="0"/>
          </a:p>
        </p:txBody>
      </p:sp>
      <p:sp>
        <p:nvSpPr>
          <p:cNvPr id="3" name="Content Placeholder 2"/>
          <p:cNvSpPr>
            <a:spLocks noGrp="1"/>
          </p:cNvSpPr>
          <p:nvPr>
            <p:ph idx="1"/>
          </p:nvPr>
        </p:nvSpPr>
        <p:spPr/>
        <p:txBody>
          <a:bodyPr/>
          <a:lstStyle/>
          <a:p>
            <a:r>
              <a:rPr lang="en-US" dirty="0" smtClean="0"/>
              <a:t>Linux and other Unix operating systems use the TCP/IP protocol. It is not a single network protocol, but a family of network protocols that offer various services. TCP/IP was developed based on an application used for military purposes and was defined in its present form in an RFC in 1981.</a:t>
            </a:r>
          </a:p>
          <a:p>
            <a:endParaRPr lang="en-US" dirty="0" smtClean="0"/>
          </a:p>
          <a:p>
            <a:endParaRPr lang="en-US" dirty="0"/>
          </a:p>
        </p:txBody>
      </p:sp>
    </p:spTree>
    <p:extLst>
      <p:ext uri="{BB962C8B-B14F-4D97-AF65-F5344CB8AC3E}">
        <p14:creationId xmlns:p14="http://schemas.microsoft.com/office/powerpoint/2010/main" val="3634849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9295"/>
          </a:xfrm>
        </p:spPr>
        <p:txBody>
          <a:bodyPr>
            <a:normAutofit fontScale="90000"/>
          </a:bodyPr>
          <a:lstStyle/>
          <a:p>
            <a:r>
              <a:rPr lang="en-US" b="1" i="1" dirty="0" smtClean="0">
                <a:solidFill>
                  <a:srgbClr val="000000"/>
                </a:solidFill>
                <a:effectLst/>
                <a:latin typeface="Times New Roman" panose="02020603050405020304" pitchFamily="18" charset="0"/>
              </a:rPr>
              <a:t>Table 14.1. Several Protocols in the TCP/IP Protocol Family</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10755389"/>
              </p:ext>
            </p:extLst>
          </p:nvPr>
        </p:nvGraphicFramePr>
        <p:xfrm>
          <a:off x="838200" y="1074420"/>
          <a:ext cx="10515600" cy="5400040"/>
        </p:xfrm>
        <a:graphic>
          <a:graphicData uri="http://schemas.openxmlformats.org/drawingml/2006/table">
            <a:tbl>
              <a:tblPr firstRow="1" bandRow="1">
                <a:tableStyleId>{5C22544A-7EE6-4342-B048-85BDC9FD1C3A}</a:tableStyleId>
              </a:tblPr>
              <a:tblGrid>
                <a:gridCol w="1584960">
                  <a:extLst>
                    <a:ext uri="{9D8B030D-6E8A-4147-A177-3AD203B41FA5}">
                      <a16:colId xmlns:a16="http://schemas.microsoft.com/office/drawing/2014/main" val="461363684"/>
                    </a:ext>
                  </a:extLst>
                </a:gridCol>
                <a:gridCol w="8930640">
                  <a:extLst>
                    <a:ext uri="{9D8B030D-6E8A-4147-A177-3AD203B41FA5}">
                      <a16:colId xmlns:a16="http://schemas.microsoft.com/office/drawing/2014/main" val="2233278930"/>
                    </a:ext>
                  </a:extLst>
                </a:gridCol>
              </a:tblGrid>
              <a:tr h="370840">
                <a:tc>
                  <a:txBody>
                    <a:bodyPr/>
                    <a:lstStyle/>
                    <a:p>
                      <a:r>
                        <a:rPr lang="en-US"/>
                        <a:t>Protocol</a:t>
                      </a:r>
                    </a:p>
                  </a:txBody>
                  <a:tcPr anchor="ctr"/>
                </a:tc>
                <a:tc>
                  <a:txBody>
                    <a:bodyPr/>
                    <a:lstStyle/>
                    <a:p>
                      <a:r>
                        <a:rPr lang="en-US"/>
                        <a:t>Description</a:t>
                      </a:r>
                    </a:p>
                  </a:txBody>
                  <a:tcPr anchor="ctr"/>
                </a:tc>
                <a:extLst>
                  <a:ext uri="{0D108BD9-81ED-4DB2-BD59-A6C34878D82A}">
                    <a16:rowId xmlns:a16="http://schemas.microsoft.com/office/drawing/2014/main" val="526698766"/>
                  </a:ext>
                </a:extLst>
              </a:tr>
              <a:tr h="370840">
                <a:tc>
                  <a:txBody>
                    <a:bodyPr/>
                    <a:lstStyle/>
                    <a:p>
                      <a:r>
                        <a:rPr lang="en-US"/>
                        <a:t>TCP</a:t>
                      </a:r>
                    </a:p>
                  </a:txBody>
                  <a:tcPr anchor="ctr"/>
                </a:tc>
                <a:tc>
                  <a:txBody>
                    <a:bodyPr/>
                    <a:lstStyle/>
                    <a:p>
                      <a:r>
                        <a:rPr lang="en-US" dirty="0"/>
                        <a:t>Transmission Control Protocol: A connection-oriented secure protocol. The data to transmit is first sent by the application as a stream of data then converted by the operating system to the appropriate format. The data arrives at the respective application on the destination host in the original data stream format in which it was initially sent. TCP determines whether any data has been lost during the transmission and that there is no mix-up. TCP is implemented wherever the data sequence matters.</a:t>
                      </a:r>
                    </a:p>
                  </a:txBody>
                  <a:tcPr anchor="ctr"/>
                </a:tc>
                <a:extLst>
                  <a:ext uri="{0D108BD9-81ED-4DB2-BD59-A6C34878D82A}">
                    <a16:rowId xmlns:a16="http://schemas.microsoft.com/office/drawing/2014/main" val="2184631894"/>
                  </a:ext>
                </a:extLst>
              </a:tr>
              <a:tr h="370840">
                <a:tc>
                  <a:txBody>
                    <a:bodyPr/>
                    <a:lstStyle/>
                    <a:p>
                      <a:r>
                        <a:rPr lang="en-US"/>
                        <a:t>UDP</a:t>
                      </a:r>
                    </a:p>
                  </a:txBody>
                  <a:tcPr anchor="ctr"/>
                </a:tc>
                <a:tc>
                  <a:txBody>
                    <a:bodyPr/>
                    <a:lstStyle/>
                    <a:p>
                      <a:r>
                        <a:rPr lang="en-US"/>
                        <a:t>User Datagram Protocol: A connectionless, insecure protocol. The data to transmit is sent in the form of packets already generated by the application. The order in which the data arrives at the recipient is not guaranteed and data loss is a possibility. UDP is suitable for record-oriented applications. It features a smaller latency period than TCP.</a:t>
                      </a:r>
                    </a:p>
                  </a:txBody>
                  <a:tcPr anchor="ctr"/>
                </a:tc>
                <a:extLst>
                  <a:ext uri="{0D108BD9-81ED-4DB2-BD59-A6C34878D82A}">
                    <a16:rowId xmlns:a16="http://schemas.microsoft.com/office/drawing/2014/main" val="728441566"/>
                  </a:ext>
                </a:extLst>
              </a:tr>
              <a:tr h="370840">
                <a:tc>
                  <a:txBody>
                    <a:bodyPr/>
                    <a:lstStyle/>
                    <a:p>
                      <a:r>
                        <a:rPr lang="en-US"/>
                        <a:t>ICMP</a:t>
                      </a:r>
                    </a:p>
                  </a:txBody>
                  <a:tcPr anchor="ctr"/>
                </a:tc>
                <a:tc>
                  <a:txBody>
                    <a:bodyPr/>
                    <a:lstStyle/>
                    <a:p>
                      <a:r>
                        <a:rPr lang="en-US" dirty="0"/>
                        <a:t>Internet Control Message Protocol: Essentially, this is not a protocol for the end user, but a special control protocol that issues error reports and can control the behavior of machines participating in TCP/IP data transfer. In addition, a special echo mode is provided by ICMP that can be viewed using the program ping.</a:t>
                      </a:r>
                    </a:p>
                  </a:txBody>
                  <a:tcPr anchor="ctr"/>
                </a:tc>
                <a:extLst>
                  <a:ext uri="{0D108BD9-81ED-4DB2-BD59-A6C34878D82A}">
                    <a16:rowId xmlns:a16="http://schemas.microsoft.com/office/drawing/2014/main" val="3872926165"/>
                  </a:ext>
                </a:extLst>
              </a:tr>
              <a:tr h="370840">
                <a:tc>
                  <a:txBody>
                    <a:bodyPr/>
                    <a:lstStyle/>
                    <a:p>
                      <a:r>
                        <a:rPr lang="en-US" dirty="0"/>
                        <a:t>IGMP</a:t>
                      </a:r>
                    </a:p>
                  </a:txBody>
                  <a:tcPr anchor="ctr"/>
                </a:tc>
                <a:tc>
                  <a:txBody>
                    <a:bodyPr/>
                    <a:lstStyle/>
                    <a:p>
                      <a:r>
                        <a:rPr lang="en-US" dirty="0"/>
                        <a:t>Internet Group Management Protocol: This protocol controls the machine behavior when implementing IP multicast. The following sections do not contain more information regarding IP multicasting, because of space limitations.</a:t>
                      </a:r>
                    </a:p>
                  </a:txBody>
                  <a:tcPr anchor="ctr"/>
                </a:tc>
                <a:extLst>
                  <a:ext uri="{0D108BD9-81ED-4DB2-BD59-A6C34878D82A}">
                    <a16:rowId xmlns:a16="http://schemas.microsoft.com/office/drawing/2014/main" val="1995151716"/>
                  </a:ext>
                </a:extLst>
              </a:tr>
            </a:tbl>
          </a:graphicData>
        </a:graphic>
      </p:graphicFrame>
    </p:spTree>
    <p:extLst>
      <p:ext uri="{BB962C8B-B14F-4D97-AF65-F5344CB8AC3E}">
        <p14:creationId xmlns:p14="http://schemas.microsoft.com/office/powerpoint/2010/main" val="514426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dirty="0"/>
              <a:t>Almost all hardware protocols work on a packet-oriented basis. </a:t>
            </a:r>
            <a:endParaRPr lang="en-US" dirty="0" smtClean="0"/>
          </a:p>
          <a:p>
            <a:pPr>
              <a:buFont typeface="Wingdings" panose="05000000000000000000" pitchFamily="2" charset="2"/>
              <a:buChar char="Ø"/>
            </a:pPr>
            <a:r>
              <a:rPr lang="en-US" dirty="0" smtClean="0"/>
              <a:t>The </a:t>
            </a:r>
            <a:r>
              <a:rPr lang="en-US" dirty="0"/>
              <a:t>data to transmit is packaged in </a:t>
            </a:r>
            <a:r>
              <a:rPr lang="en-US" i="1" dirty="0"/>
              <a:t>packets</a:t>
            </a:r>
            <a:r>
              <a:rPr lang="en-US" dirty="0"/>
              <a:t>, as it cannot be sent all at once. This is why TCP/IP only works with small data packets. </a:t>
            </a:r>
            <a:endParaRPr lang="en-US" dirty="0" smtClean="0"/>
          </a:p>
          <a:p>
            <a:pPr>
              <a:buFont typeface="Wingdings" panose="05000000000000000000" pitchFamily="2" charset="2"/>
              <a:buChar char="Ø"/>
            </a:pPr>
            <a:r>
              <a:rPr lang="en-US" dirty="0" smtClean="0"/>
              <a:t>The </a:t>
            </a:r>
            <a:r>
              <a:rPr lang="en-US" dirty="0"/>
              <a:t>maximum size of a TCP/IP packet is approximately 64 kilobytes. The packets are normally quite a bit smaller, as the network software can be a limiting factor. </a:t>
            </a:r>
            <a:endParaRPr lang="en-US" dirty="0" smtClean="0"/>
          </a:p>
          <a:p>
            <a:pPr>
              <a:buFont typeface="Wingdings" panose="05000000000000000000" pitchFamily="2" charset="2"/>
              <a:buChar char="Ø"/>
            </a:pPr>
            <a:r>
              <a:rPr lang="en-US" dirty="0" smtClean="0"/>
              <a:t>The </a:t>
            </a:r>
            <a:r>
              <a:rPr lang="en-US" dirty="0"/>
              <a:t>maximum size of a data packet on an </a:t>
            </a:r>
            <a:r>
              <a:rPr lang="en-US" dirty="0" err="1"/>
              <a:t>ethernet</a:t>
            </a:r>
            <a:r>
              <a:rPr lang="en-US" dirty="0"/>
              <a:t> is about fifteen hundred bytes. </a:t>
            </a:r>
            <a:endParaRPr lang="en-US" dirty="0" smtClean="0"/>
          </a:p>
          <a:p>
            <a:pPr>
              <a:buFont typeface="Wingdings" panose="05000000000000000000" pitchFamily="2" charset="2"/>
              <a:buChar char="Ø"/>
            </a:pPr>
            <a:r>
              <a:rPr lang="en-US" dirty="0" smtClean="0"/>
              <a:t>The </a:t>
            </a:r>
            <a:r>
              <a:rPr lang="en-US" dirty="0"/>
              <a:t>size of a TCP/IP packet is limited to this amount when the data is sent over an </a:t>
            </a:r>
            <a:r>
              <a:rPr lang="en-US" dirty="0" err="1"/>
              <a:t>ethernet</a:t>
            </a:r>
            <a:r>
              <a:rPr lang="en-US" dirty="0"/>
              <a:t>. If more data is transferred, more data packets need to be sent by the operating system.</a:t>
            </a:r>
          </a:p>
        </p:txBody>
      </p:sp>
    </p:spTree>
    <p:extLst>
      <p:ext uri="{BB962C8B-B14F-4D97-AF65-F5344CB8AC3E}">
        <p14:creationId xmlns:p14="http://schemas.microsoft.com/office/powerpoint/2010/main" val="2576445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Layer Model</a:t>
            </a:r>
            <a:br>
              <a:rPr lang="en-US" b="1" dirty="0"/>
            </a:br>
            <a:endParaRPr lang="en-US" dirty="0"/>
          </a:p>
        </p:txBody>
      </p:sp>
      <p:sp>
        <p:nvSpPr>
          <p:cNvPr id="3" name="Content Placeholder 2"/>
          <p:cNvSpPr>
            <a:spLocks noGrp="1"/>
          </p:cNvSpPr>
          <p:nvPr>
            <p:ph idx="1"/>
          </p:nvPr>
        </p:nvSpPr>
        <p:spPr/>
        <p:txBody>
          <a:bodyPr/>
          <a:lstStyle/>
          <a:p>
            <a:r>
              <a:rPr lang="en-US" dirty="0"/>
              <a:t>IP (Internet Protocol) is where the insecure data transfer takes place. TCP (Transmission Control Protocol), to a certain extent, is simply the upper layer for the IP platform serving to guarantee secure data transfer. The IP layer itself is, in turn, supported by the bottom layer, the hardware-dependent protocol, such as </a:t>
            </a:r>
            <a:r>
              <a:rPr lang="en-US" dirty="0" err="1"/>
              <a:t>ethernet</a:t>
            </a:r>
            <a:r>
              <a:rPr lang="en-US" dirty="0"/>
              <a:t>. Professionals refer to this structure as the </a:t>
            </a:r>
            <a:r>
              <a:rPr lang="en-US" i="1" dirty="0"/>
              <a:t>layer model</a:t>
            </a:r>
            <a:r>
              <a:rPr lang="en-US" dirty="0"/>
              <a:t>. </a:t>
            </a:r>
            <a:r>
              <a:rPr lang="en-US" b="1" i="1" dirty="0" smtClean="0"/>
              <a:t>Figure</a:t>
            </a:r>
            <a:r>
              <a:rPr lang="en-US" b="1" i="1" dirty="0"/>
              <a:t> 14.1. Simplified Layer Model for TCP/IP</a:t>
            </a:r>
          </a:p>
          <a:p>
            <a:endParaRPr lang="en-US" dirty="0"/>
          </a:p>
        </p:txBody>
      </p:sp>
    </p:spTree>
    <p:extLst>
      <p:ext uri="{BB962C8B-B14F-4D97-AF65-F5344CB8AC3E}">
        <p14:creationId xmlns:p14="http://schemas.microsoft.com/office/powerpoint/2010/main" val="80482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Figure : Simplified Layer Model for TCP/IP</a:t>
            </a:r>
            <a:endParaRPr lang="en-US" dirty="0"/>
          </a:p>
        </p:txBody>
      </p:sp>
      <p:pic>
        <p:nvPicPr>
          <p:cNvPr id="4" name="Content Placeholder 3"/>
          <p:cNvPicPr>
            <a:picLocks noGrp="1" noChangeAspect="1"/>
          </p:cNvPicPr>
          <p:nvPr>
            <p:ph idx="1"/>
          </p:nvPr>
        </p:nvPicPr>
        <p:blipFill>
          <a:blip r:embed="rId2"/>
          <a:stretch>
            <a:fillRect/>
          </a:stretch>
        </p:blipFill>
        <p:spPr>
          <a:xfrm>
            <a:off x="3277012" y="1825625"/>
            <a:ext cx="5637975" cy="4351338"/>
          </a:xfrm>
          <a:prstGeom prst="rect">
            <a:avLst/>
          </a:prstGeom>
        </p:spPr>
      </p:pic>
    </p:spTree>
    <p:extLst>
      <p:ext uri="{BB962C8B-B14F-4D97-AF65-F5344CB8AC3E}">
        <p14:creationId xmlns:p14="http://schemas.microsoft.com/office/powerpoint/2010/main" val="1132095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special functions of each layer</a:t>
            </a:r>
            <a:endParaRPr lang="en-US" dirty="0"/>
          </a:p>
        </p:txBody>
      </p:sp>
      <p:sp>
        <p:nvSpPr>
          <p:cNvPr id="3" name="Content Placeholder 2"/>
          <p:cNvSpPr>
            <a:spLocks noGrp="1"/>
          </p:cNvSpPr>
          <p:nvPr>
            <p:ph idx="1"/>
          </p:nvPr>
        </p:nvSpPr>
        <p:spPr/>
        <p:txBody>
          <a:bodyPr>
            <a:normAutofit/>
          </a:bodyPr>
          <a:lstStyle/>
          <a:p>
            <a:r>
              <a:rPr lang="en-US" dirty="0" smtClean="0"/>
              <a:t>While </a:t>
            </a:r>
            <a:r>
              <a:rPr lang="en-US" dirty="0"/>
              <a:t>layer </a:t>
            </a:r>
            <a:r>
              <a:rPr lang="en-US" dirty="0" smtClean="0"/>
              <a:t>1(the </a:t>
            </a:r>
            <a:r>
              <a:rPr lang="en-US" i="1" dirty="0" smtClean="0"/>
              <a:t>physical layer)</a:t>
            </a:r>
            <a:r>
              <a:rPr lang="en-US" dirty="0" smtClean="0"/>
              <a:t> </a:t>
            </a:r>
            <a:r>
              <a:rPr lang="en-US" dirty="0"/>
              <a:t>deals with cable types, signal forms, signal codes, and the like</a:t>
            </a:r>
            <a:r>
              <a:rPr lang="en-US" dirty="0" smtClean="0"/>
              <a:t>,</a:t>
            </a:r>
          </a:p>
          <a:p>
            <a:r>
              <a:rPr lang="en-US" dirty="0" smtClean="0"/>
              <a:t> </a:t>
            </a:r>
            <a:r>
              <a:rPr lang="en-US" dirty="0"/>
              <a:t>layer 2 </a:t>
            </a:r>
            <a:r>
              <a:rPr lang="en-US" dirty="0" smtClean="0"/>
              <a:t>(the </a:t>
            </a:r>
            <a:r>
              <a:rPr lang="en-US" i="1" dirty="0" smtClean="0"/>
              <a:t>data link layer )</a:t>
            </a:r>
            <a:r>
              <a:rPr lang="en-US" dirty="0" smtClean="0"/>
              <a:t>is </a:t>
            </a:r>
            <a:r>
              <a:rPr lang="en-US" dirty="0"/>
              <a:t>responsible for accessing procedures (which host may send data?) and error </a:t>
            </a:r>
            <a:r>
              <a:rPr lang="en-US" dirty="0" smtClean="0"/>
              <a:t>correction</a:t>
            </a:r>
            <a:endParaRPr lang="en-US" dirty="0"/>
          </a:p>
          <a:p>
            <a:r>
              <a:rPr lang="en-US" dirty="0"/>
              <a:t>Layer 3 is the </a:t>
            </a:r>
            <a:r>
              <a:rPr lang="en-US" i="1" dirty="0"/>
              <a:t>network layer</a:t>
            </a:r>
            <a:r>
              <a:rPr lang="en-US" dirty="0"/>
              <a:t> and is responsible for remote data transfer. The network layer ensures that the data arrives at the correct remote destination and can be delivered to it.</a:t>
            </a:r>
          </a:p>
          <a:p>
            <a:endParaRPr lang="en-US" dirty="0"/>
          </a:p>
        </p:txBody>
      </p:sp>
    </p:spTree>
    <p:extLst>
      <p:ext uri="{BB962C8B-B14F-4D97-AF65-F5344CB8AC3E}">
        <p14:creationId xmlns:p14="http://schemas.microsoft.com/office/powerpoint/2010/main" val="202081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Layer 4, the </a:t>
            </a:r>
            <a:r>
              <a:rPr lang="en-US" i="1" dirty="0" smtClean="0"/>
              <a:t>transport layer</a:t>
            </a:r>
            <a:r>
              <a:rPr lang="en-US" dirty="0" smtClean="0"/>
              <a:t>, is responsible for application data. It ensures that data arrives in the correct order and is not lost. While the data link layer is only there to make sure that the data as transmitted is the correct one, the transport layer protects it from being lost.</a:t>
            </a:r>
          </a:p>
          <a:p>
            <a:r>
              <a:rPr lang="en-US" dirty="0" smtClean="0"/>
              <a:t>Finally, layer 5 is the layer where data is processed by the application itself.</a:t>
            </a:r>
          </a:p>
          <a:p>
            <a:r>
              <a:rPr lang="en-US" dirty="0" smtClean="0"/>
              <a:t>For every layer to serve its designated function, additional information regarding each layer must be saved in the data packet. This takes place in the </a:t>
            </a:r>
            <a:r>
              <a:rPr lang="en-US" i="1" dirty="0" smtClean="0"/>
              <a:t>header</a:t>
            </a:r>
            <a:r>
              <a:rPr lang="en-US" dirty="0" smtClean="0"/>
              <a:t> of the packet. Every layer attaches a small block of data, called the protocol header, to the front of each emerging packet. A sample TCP/IP data packet traveling over an </a:t>
            </a:r>
            <a:r>
              <a:rPr lang="en-US" dirty="0" err="1" smtClean="0"/>
              <a:t>ethernet</a:t>
            </a:r>
            <a:r>
              <a:rPr lang="en-US" dirty="0" smtClean="0"/>
              <a:t> cable is illustrated </a:t>
            </a:r>
            <a:r>
              <a:rPr lang="en-US" dirty="0" err="1"/>
              <a:t>inFigure</a:t>
            </a:r>
            <a:r>
              <a:rPr lang="en-US" dirty="0"/>
              <a:t> 14.2. TCP/IP Ethernet Packet</a:t>
            </a:r>
          </a:p>
          <a:p>
            <a:pPr marL="0" indent="0">
              <a:buNone/>
            </a:pPr>
            <a:endParaRPr lang="en-US" b="1" i="1" dirty="0" smtClean="0"/>
          </a:p>
          <a:p>
            <a:endParaRPr lang="en-US" dirty="0"/>
          </a:p>
        </p:txBody>
      </p:sp>
    </p:spTree>
    <p:extLst>
      <p:ext uri="{BB962C8B-B14F-4D97-AF65-F5344CB8AC3E}">
        <p14:creationId xmlns:p14="http://schemas.microsoft.com/office/powerpoint/2010/main" val="494810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Figure :</a:t>
            </a:r>
            <a:r>
              <a:rPr lang="en-US" b="1" i="1" dirty="0" smtClean="0"/>
              <a:t>TCP/IP </a:t>
            </a:r>
            <a:r>
              <a:rPr lang="en-US" b="1" i="1" dirty="0"/>
              <a:t>Ethernet Packet</a:t>
            </a:r>
            <a:br>
              <a:rPr lang="en-US" b="1" i="1" dirty="0"/>
            </a:br>
            <a:r>
              <a:rPr lang="en-US" dirty="0"/>
              <a:t/>
            </a:r>
            <a:br>
              <a:rPr lang="en-US" dirty="0"/>
            </a:br>
            <a:endParaRPr lang="en-US" dirty="0"/>
          </a:p>
        </p:txBody>
      </p:sp>
      <p:pic>
        <p:nvPicPr>
          <p:cNvPr id="4" name="Content Placeholder 3"/>
          <p:cNvPicPr>
            <a:picLocks noGrp="1" noChangeAspect="1"/>
          </p:cNvPicPr>
          <p:nvPr>
            <p:ph idx="1"/>
          </p:nvPr>
        </p:nvPicPr>
        <p:blipFill>
          <a:blip r:embed="rId2"/>
          <a:stretch>
            <a:fillRect/>
          </a:stretch>
        </p:blipFill>
        <p:spPr>
          <a:xfrm>
            <a:off x="1901024" y="1825625"/>
            <a:ext cx="8389951" cy="4351338"/>
          </a:xfrm>
          <a:prstGeom prst="rect">
            <a:avLst/>
          </a:prstGeom>
        </p:spPr>
      </p:pic>
    </p:spTree>
    <p:extLst>
      <p:ext uri="{BB962C8B-B14F-4D97-AF65-F5344CB8AC3E}">
        <p14:creationId xmlns:p14="http://schemas.microsoft.com/office/powerpoint/2010/main" val="1673737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690</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Times New Roman</vt:lpstr>
      <vt:lpstr>Wingdings</vt:lpstr>
      <vt:lpstr>Wingdings 2</vt:lpstr>
      <vt:lpstr>Office Theme</vt:lpstr>
      <vt:lpstr>seventh Lecture </vt:lpstr>
      <vt:lpstr>TCP/IP — The Protocol Used by Linux </vt:lpstr>
      <vt:lpstr>Table 14.1. Several Protocols in the TCP/IP Protocol Family</vt:lpstr>
      <vt:lpstr>PowerPoint Presentation</vt:lpstr>
      <vt:lpstr>Layer Model </vt:lpstr>
      <vt:lpstr>Figure : Simplified Layer Model for TCP/IP</vt:lpstr>
      <vt:lpstr>. The special functions of each layer</vt:lpstr>
      <vt:lpstr>PowerPoint Presentation</vt:lpstr>
      <vt:lpstr>Figure :TCP/IP Ethernet Packet  </vt:lpstr>
      <vt:lpstr>PowerPoint Presentation</vt:lpstr>
      <vt:lpstr>  IP Addresses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Sixth Lecture </dc:title>
  <dc:creator>Maher</dc:creator>
  <cp:lastModifiedBy>Maher</cp:lastModifiedBy>
  <cp:revision>8</cp:revision>
  <dcterms:created xsi:type="dcterms:W3CDTF">2022-10-31T19:47:23Z</dcterms:created>
  <dcterms:modified xsi:type="dcterms:W3CDTF">2022-11-19T14:35:30Z</dcterms:modified>
</cp:coreProperties>
</file>