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6" r:id="rId12"/>
    <p:sldId id="277" r:id="rId13"/>
    <p:sldId id="272" r:id="rId14"/>
    <p:sldId id="273" r:id="rId15"/>
    <p:sldId id="274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4470B-F63E-47BC-A619-4A908F3FF9B3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BE90-E191-4378-AFCA-11B298271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 execution program, often called a command interpreter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DBE90-E191-4378-AFCA-11B298271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5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7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0302-0ACA-4A32-9B98-E976F31DE61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695E7-59BE-4AF2-9AA2-68A80DC25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8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12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Sixth Lecture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983673" y="2133600"/>
            <a:ext cx="9684327" cy="34636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 to bash shell programming </a:t>
            </a: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6096000" y="3976255"/>
            <a:ext cx="4572000" cy="20574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Sabah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Anwer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Abdulkareem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 of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Diyala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College of Engineering,  Department of Computer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96982"/>
            <a:ext cx="10855036" cy="2064327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  <a:t/>
            </a:r>
            <a:b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dirty="0">
                <a:solidFill>
                  <a:srgbClr val="222222"/>
                </a:solidFill>
                <a:latin typeface="Source Sans Pro"/>
              </a:rPr>
              <a:t/>
            </a:r>
            <a:br>
              <a:rPr lang="en-US" altLang="en-US" sz="3600" dirty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  <a:t/>
            </a:r>
            <a:b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dirty="0">
                <a:solidFill>
                  <a:srgbClr val="222222"/>
                </a:solidFill>
                <a:latin typeface="Source Sans Pro"/>
              </a:rPr>
              <a:t/>
            </a:r>
            <a:br>
              <a:rPr lang="en-US" altLang="en-US" sz="3600" dirty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  <a:t/>
            </a:r>
            <a:b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dirty="0" smtClean="0">
                <a:solidFill>
                  <a:srgbClr val="222222"/>
                </a:solidFill>
                <a:latin typeface="Source Sans Pro"/>
              </a:rPr>
              <a:t>Commenting </a:t>
            </a:r>
            <a:r>
              <a:rPr lang="en-US" altLang="en-US" sz="3600" dirty="0">
                <a:solidFill>
                  <a:srgbClr val="222222"/>
                </a:solidFill>
                <a:latin typeface="Source Sans Pro"/>
              </a:rPr>
              <a:t>is important in any program. In Shell programming, the syntax to add a comment is</a:t>
            </a:r>
            <a:br>
              <a:rPr lang="en-US" altLang="en-US" sz="3600" dirty="0">
                <a:solidFill>
                  <a:srgbClr val="222222"/>
                </a:solidFill>
                <a:latin typeface="Source Sans Pro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ourier 10 Pitch"/>
              </a:rPr>
              <a:t># </a:t>
            </a:r>
            <a:r>
              <a:rPr lang="en-US" altLang="en-US" sz="3600" b="1" dirty="0" smtClean="0">
                <a:solidFill>
                  <a:srgbClr val="002060"/>
                </a:solidFill>
                <a:latin typeface="Courier 10 Pitch"/>
              </a:rPr>
              <a:t>comment</a:t>
            </a:r>
            <a:br>
              <a:rPr lang="en-US" altLang="en-US" sz="3600" b="1" dirty="0" smtClean="0">
                <a:solidFill>
                  <a:srgbClr val="002060"/>
                </a:solidFill>
                <a:latin typeface="Courier 10 Pitch"/>
              </a:rPr>
            </a:br>
            <a:r>
              <a:rPr lang="en-US" dirty="0"/>
              <a:t>Let understand this with an example.</a:t>
            </a:r>
            <a:br>
              <a:rPr lang="en-US" dirty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altLang="en-US" sz="6600" b="1" dirty="0">
                <a:solidFill>
                  <a:srgbClr val="002060"/>
                </a:solidFill>
                <a:latin typeface="Courier 10 Pitch"/>
              </a:rPr>
              <a:t/>
            </a:r>
            <a:br>
              <a:rPr lang="en-US" altLang="en-US" sz="6600" b="1" dirty="0">
                <a:solidFill>
                  <a:srgbClr val="002060"/>
                </a:solidFill>
                <a:latin typeface="Courier 10 Pitch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3373510"/>
            <a:ext cx="9462654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161309"/>
            <a:ext cx="9462654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5891" y="5915891"/>
            <a:ext cx="2881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Ctrl+x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89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126" y="100012"/>
            <a:ext cx="9324109" cy="3285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3496059"/>
            <a:ext cx="9324108" cy="35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18" y="1475581"/>
            <a:ext cx="9121487" cy="1270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462106"/>
            <a:ext cx="9121487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43" y="2864499"/>
            <a:ext cx="9035762" cy="34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9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6419" y="105994"/>
            <a:ext cx="11049000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/>
              </a:rPr>
              <a:t>the following creates a shell variable and then prints it:</a:t>
            </a:r>
            <a:endParaRPr lang="en-US" altLang="en-US" sz="3200" dirty="0" smtClean="0">
              <a:solidFill>
                <a:srgbClr val="222222"/>
              </a:solidFill>
              <a:latin typeface="Source Sans Pr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10 Pitch"/>
              </a:rPr>
              <a:t>variable ="Hello"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10 Pitch"/>
              </a:rPr>
              <a:t>echo $variable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/>
              <a:t>Below is a small script which will use a variable</a:t>
            </a:r>
            <a:r>
              <a:rPr lang="en-US" sz="3200" dirty="0" smtClean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latin typeface="Source Sans Pro"/>
              </a:rPr>
              <a:t>For example</a:t>
            </a:r>
            <a:r>
              <a:rPr lang="en-US" altLang="en-US" sz="3200" dirty="0" smtClean="0">
                <a:solidFill>
                  <a:srgbClr val="222222"/>
                </a:solidFill>
                <a:latin typeface="Source Sans Pro"/>
              </a:rPr>
              <a:t>,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#!/bin/</a:t>
            </a:r>
            <a:r>
              <a:rPr lang="en-US" altLang="en-US" sz="32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sh</a:t>
            </a:r>
            <a:endParaRPr lang="en-US" altLang="en-US" sz="32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echo "what is your name?"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read name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echo "How do you do, $name?"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read remark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echo "I am $remark too</a:t>
            </a:r>
            <a:r>
              <a:rPr lang="en-US" altLang="en-US" sz="32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</a:rPr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164736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164" y="182274"/>
            <a:ext cx="6428509" cy="66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Summary: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9928"/>
            <a:ext cx="10515600" cy="5027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Kernel </a:t>
            </a:r>
            <a:r>
              <a:rPr lang="en-US" dirty="0"/>
              <a:t>is the nucleus of the operating systems, and it communicates between hardware and software</a:t>
            </a:r>
          </a:p>
          <a:p>
            <a:r>
              <a:rPr lang="en-US" dirty="0"/>
              <a:t>Shell is a program which interprets user commands through CLI like Terminal</a:t>
            </a:r>
          </a:p>
          <a:p>
            <a:r>
              <a:rPr lang="en-US" dirty="0"/>
              <a:t>The Bourne shell and the C shell are the most used shells in Linux</a:t>
            </a:r>
          </a:p>
          <a:p>
            <a:r>
              <a:rPr lang="en-US" dirty="0"/>
              <a:t>Linux Shell scripting is writing a series of command for the shell to execute</a:t>
            </a:r>
          </a:p>
          <a:p>
            <a:r>
              <a:rPr lang="en-US" dirty="0"/>
              <a:t>Shell variables store the value of a string or a number for the shell to read</a:t>
            </a:r>
          </a:p>
          <a:p>
            <a:r>
              <a:rPr lang="en-US" dirty="0"/>
              <a:t>Shell scripting in Linux can help you create complex programs containing conditional statements, loops, and functions</a:t>
            </a:r>
          </a:p>
          <a:p>
            <a:r>
              <a:rPr lang="en-US" dirty="0"/>
              <a:t>Basic Shell Scripting Commands in Linux: cat, more, less, head, tail, </a:t>
            </a:r>
            <a:r>
              <a:rPr lang="en-US" dirty="0" err="1"/>
              <a:t>mkdir</a:t>
            </a:r>
            <a:r>
              <a:rPr lang="en-US" dirty="0"/>
              <a:t>, </a:t>
            </a:r>
            <a:r>
              <a:rPr lang="en-US" dirty="0" err="1"/>
              <a:t>cp</a:t>
            </a:r>
            <a:r>
              <a:rPr lang="en-US" dirty="0"/>
              <a:t>, mv, </a:t>
            </a:r>
            <a:r>
              <a:rPr lang="en-US" dirty="0" err="1"/>
              <a:t>rm</a:t>
            </a:r>
            <a:r>
              <a:rPr lang="en-US" dirty="0"/>
              <a:t>, touch, </a:t>
            </a:r>
            <a:r>
              <a:rPr lang="en-US" dirty="0" err="1"/>
              <a:t>grep</a:t>
            </a:r>
            <a:r>
              <a:rPr lang="en-US" dirty="0"/>
              <a:t>, sort, </a:t>
            </a:r>
            <a:r>
              <a:rPr lang="en-US" dirty="0" err="1"/>
              <a:t>wc</a:t>
            </a:r>
            <a:r>
              <a:rPr lang="en-US" dirty="0"/>
              <a:t>, cut and, more.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66514"/>
            <a:ext cx="9753600" cy="546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</a:t>
            </a:r>
            <a:r>
              <a:rPr lang="ar-IQ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4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9303"/>
            <a:ext cx="10952018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92198"/>
            <a:ext cx="10952018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 </a:t>
            </a:r>
            <a:r>
              <a:rPr lang="en-US" b="1" dirty="0"/>
              <a:t>Intro to shell </a:t>
            </a:r>
            <a:r>
              <a:rPr lang="en-US" b="1" dirty="0" smtClean="0"/>
              <a:t>scripts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3237"/>
            <a:ext cx="11201400" cy="4907684"/>
          </a:xfrm>
        </p:spPr>
        <p:txBody>
          <a:bodyPr>
            <a:normAutofit fontScale="40000" lnSpcReduction="20000"/>
          </a:bodyPr>
          <a:lstStyle/>
          <a:p>
            <a:r>
              <a:rPr lang="en-US" sz="8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UNIX term for an interface between a user and an operating system service. Shell provides users with an interface and accepts human-readable commands into the system and executes those commands which can run automatically and give the program’s output in a shell script.</a:t>
            </a:r>
            <a:r>
              <a:rPr lang="en-US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Operating is made of many components, but its two prime components are –</a:t>
            </a:r>
          </a:p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</a:t>
            </a:r>
          </a:p>
          <a:p>
            <a:r>
              <a:rPr 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</a:t>
            </a:r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300" dirty="0" smtClean="0"/>
          </a:p>
        </p:txBody>
      </p:sp>
      <p:pic>
        <p:nvPicPr>
          <p:cNvPr id="1026" name="Picture 2" descr="Components of Shell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0" y="4017818"/>
            <a:ext cx="5095875" cy="28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89739" y="6172039"/>
            <a:ext cx="3275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 of Shell Program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5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Kernel is at the nucleus of a computer. It makes the communication between the hardware and software possible. While the Kernel is the innermost part of an operating system, a shell is the outermost one.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8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618"/>
            <a:ext cx="10515600" cy="5664345"/>
          </a:xfrm>
        </p:spPr>
        <p:txBody>
          <a:bodyPr>
            <a:normAutofit/>
          </a:bodyPr>
          <a:lstStyle/>
          <a:p>
            <a:r>
              <a:rPr lang="en-US" sz="3600" dirty="0"/>
              <a:t>A shell in a Linux operating system takes input from you in the form of commands, processes it, and then gives an output. It is the interface through which a user works on the programs, commands, and scripts. A shell is accessed by a terminal which runs it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When you run the terminal, the Shell issues </a:t>
            </a:r>
            <a:r>
              <a:rPr lang="en-US" sz="3600" b="1" dirty="0"/>
              <a:t>a command prompt (usually $),</a:t>
            </a:r>
            <a:r>
              <a:rPr lang="en-US" sz="3600" dirty="0"/>
              <a:t> where you can type your input, which is then executed when you hit the Enter key. The output or the result is thereafter displayed on the terminal.</a:t>
            </a:r>
          </a:p>
        </p:txBody>
      </p:sp>
    </p:spTree>
    <p:extLst>
      <p:ext uri="{BB962C8B-B14F-4D97-AF65-F5344CB8AC3E}">
        <p14:creationId xmlns:p14="http://schemas.microsoft.com/office/powerpoint/2010/main" val="7462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/>
          <a:lstStyle/>
          <a:p>
            <a:r>
              <a:rPr lang="en-US" dirty="0"/>
              <a:t>The Shell wraps around the delicate interior of an Operating system protecting it from accidental damage. Hence the name </a:t>
            </a:r>
            <a:r>
              <a:rPr lang="en-US" b="1" dirty="0"/>
              <a:t>Shell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2" y="1523996"/>
            <a:ext cx="5652655" cy="4126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19" y="5653743"/>
            <a:ext cx="430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Linux shell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26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 smtClean="0"/>
              <a:t/>
            </a:r>
            <a:br>
              <a:rPr lang="ar-IQ" b="1" dirty="0" smtClean="0"/>
            </a:br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Shell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8"/>
            <a:ext cx="10515600" cy="5250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two main shells in </a:t>
            </a:r>
            <a:r>
              <a:rPr lang="en-US" dirty="0" smtClean="0"/>
              <a:t>Linux:</a:t>
            </a:r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dirty="0"/>
              <a:t>. The </a:t>
            </a:r>
            <a:r>
              <a:rPr lang="en-US" b="1" dirty="0"/>
              <a:t>Bourne Shell</a:t>
            </a:r>
            <a:r>
              <a:rPr lang="en-US" dirty="0"/>
              <a:t>: The prompt for this shell is $ and its derivatives are listed below:</a:t>
            </a:r>
          </a:p>
          <a:p>
            <a:pPr lvl="1"/>
            <a:r>
              <a:rPr lang="en-US" dirty="0"/>
              <a:t>POSIX shell also is known as </a:t>
            </a:r>
            <a:r>
              <a:rPr lang="en-US" dirty="0" err="1"/>
              <a:t>sh</a:t>
            </a:r>
            <a:endParaRPr lang="en-US" dirty="0"/>
          </a:p>
          <a:p>
            <a:pPr lvl="1"/>
            <a:r>
              <a:rPr lang="en-US" dirty="0" err="1"/>
              <a:t>Korn</a:t>
            </a:r>
            <a:r>
              <a:rPr lang="en-US" dirty="0"/>
              <a:t> Shell also knew as </a:t>
            </a:r>
            <a:r>
              <a:rPr lang="en-US" dirty="0" err="1" smtClean="0"/>
              <a:t>ksh</a:t>
            </a:r>
            <a:endParaRPr lang="en-US" dirty="0"/>
          </a:p>
          <a:p>
            <a:pPr lvl="1"/>
            <a:r>
              <a:rPr lang="en-US" b="1" dirty="0" smtClean="0"/>
              <a:t>B</a:t>
            </a:r>
            <a:r>
              <a:rPr lang="en-US" dirty="0" smtClean="0"/>
              <a:t>ourne</a:t>
            </a:r>
            <a:r>
              <a:rPr lang="en-US" dirty="0"/>
              <a:t> Again </a:t>
            </a:r>
            <a:r>
              <a:rPr lang="en-US" dirty="0" smtClean="0"/>
              <a:t>Shell </a:t>
            </a:r>
            <a:r>
              <a:rPr lang="en-US" dirty="0"/>
              <a:t>also knew as bash (most popular)</a:t>
            </a:r>
          </a:p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 </a:t>
            </a:r>
            <a:r>
              <a:rPr lang="en-US" b="1" dirty="0"/>
              <a:t>The C shell</a:t>
            </a:r>
            <a:r>
              <a:rPr lang="en-US" dirty="0"/>
              <a:t>: The prompt for this shell is %, and its subcategories are:</a:t>
            </a:r>
          </a:p>
          <a:p>
            <a:pPr lvl="1"/>
            <a:r>
              <a:rPr lang="en-US" dirty="0"/>
              <a:t>C shell also is known as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/>
              <a:t>Tops C shell also is known as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tcsh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6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</a:t>
            </a:r>
            <a:r>
              <a:rPr lang="en-US" b="1" dirty="0"/>
              <a:t>to Write Shell Script in Linux/Unix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6"/>
            <a:ext cx="10515600" cy="5500253"/>
          </a:xfrm>
        </p:spPr>
        <p:txBody>
          <a:bodyPr>
            <a:normAutofit/>
          </a:bodyPr>
          <a:lstStyle/>
          <a:p>
            <a:r>
              <a:rPr lang="en-US" b="1" dirty="0"/>
              <a:t>Shell Scripts</a:t>
            </a:r>
            <a:r>
              <a:rPr lang="en-US" dirty="0"/>
              <a:t> are written using text editors. On your Linux system, open a text editor program, open a new file to begin typing a shell script or shell programming, then give the shell permission to execute your shell script and put your script at the location from where the shell can find it.</a:t>
            </a:r>
          </a:p>
          <a:p>
            <a:r>
              <a:rPr lang="en-US" dirty="0"/>
              <a:t>Let us understand the steps in creating a Shell Script:</a:t>
            </a:r>
          </a:p>
          <a:p>
            <a:r>
              <a:rPr lang="en-US" b="1" dirty="0"/>
              <a:t>Create a file</a:t>
            </a:r>
            <a:r>
              <a:rPr lang="en-US" dirty="0"/>
              <a:t> </a:t>
            </a:r>
            <a:r>
              <a:rPr lang="en-US" b="1" dirty="0"/>
              <a:t>using</a:t>
            </a:r>
            <a:r>
              <a:rPr lang="en-US" dirty="0"/>
              <a:t> a </a:t>
            </a:r>
            <a:r>
              <a:rPr lang="en-US" b="1" dirty="0"/>
              <a:t>vi</a:t>
            </a:r>
            <a:r>
              <a:rPr lang="en-US" dirty="0"/>
              <a:t> editor(or any other editor). Name script file with </a:t>
            </a:r>
            <a:r>
              <a:rPr lang="en-US" b="1" dirty="0"/>
              <a:t>extension .</a:t>
            </a:r>
            <a:r>
              <a:rPr lang="en-US" b="1" dirty="0" err="1"/>
              <a:t>sh</a:t>
            </a:r>
            <a:endParaRPr lang="en-US" dirty="0"/>
          </a:p>
          <a:p>
            <a:r>
              <a:rPr lang="en-US" b="1" dirty="0"/>
              <a:t>Start</a:t>
            </a:r>
            <a:r>
              <a:rPr lang="en-US" dirty="0"/>
              <a:t> the script with </a:t>
            </a:r>
            <a:r>
              <a:rPr lang="en-US" b="1" dirty="0"/>
              <a:t>#! /bin/</a:t>
            </a:r>
            <a:r>
              <a:rPr lang="en-US" b="1" dirty="0" err="1"/>
              <a:t>sh</a:t>
            </a:r>
            <a:endParaRPr lang="en-US" dirty="0"/>
          </a:p>
          <a:p>
            <a:r>
              <a:rPr lang="en-US" dirty="0"/>
              <a:t>Write some code.</a:t>
            </a:r>
          </a:p>
          <a:p>
            <a:r>
              <a:rPr lang="en-US" dirty="0"/>
              <a:t>Save the script file as filename.sh</a:t>
            </a:r>
          </a:p>
          <a:p>
            <a:r>
              <a:rPr lang="en-US" dirty="0"/>
              <a:t>For </a:t>
            </a:r>
            <a:r>
              <a:rPr lang="en-US" b="1" dirty="0"/>
              <a:t>executing</a:t>
            </a:r>
            <a:r>
              <a:rPr lang="en-US" dirty="0"/>
              <a:t> the script type </a:t>
            </a:r>
            <a:r>
              <a:rPr lang="en-US" b="1" dirty="0"/>
              <a:t>bash filename.sh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5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636"/>
            <a:ext cx="10515600" cy="4999327"/>
          </a:xfrm>
        </p:spPr>
        <p:txBody>
          <a:bodyPr/>
          <a:lstStyle/>
          <a:p>
            <a:r>
              <a:rPr lang="en-US" dirty="0"/>
              <a:t>“#!” is an operator called shebang which directs the script to the interpreter location. So, if we use”#! /bin/</a:t>
            </a:r>
            <a:r>
              <a:rPr lang="en-US" dirty="0" err="1"/>
              <a:t>sh</a:t>
            </a:r>
            <a:r>
              <a:rPr lang="en-US" dirty="0"/>
              <a:t>” the script gets directed to the </a:t>
            </a:r>
            <a:r>
              <a:rPr lang="en-US" dirty="0" err="1"/>
              <a:t>bourne</a:t>
            </a:r>
            <a:r>
              <a:rPr lang="en-US" dirty="0"/>
              <a:t>-shell.</a:t>
            </a:r>
          </a:p>
          <a:p>
            <a:endParaRPr lang="en-US" dirty="0"/>
          </a:p>
          <a:p>
            <a:r>
              <a:rPr lang="en-US" dirty="0"/>
              <a:t>Let’s create a small script –</a:t>
            </a:r>
          </a:p>
          <a:p>
            <a:endParaRPr lang="en-US" dirty="0"/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#!/bin/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rgbClr val="002060"/>
                </a:solidFill>
              </a:rPr>
              <a:t>ls</a:t>
            </a:r>
          </a:p>
        </p:txBody>
      </p:sp>
    </p:spTree>
    <p:extLst>
      <p:ext uri="{BB962C8B-B14F-4D97-AF65-F5344CB8AC3E}">
        <p14:creationId xmlns:p14="http://schemas.microsoft.com/office/powerpoint/2010/main" val="428455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6365"/>
            <a:ext cx="10515600" cy="6511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Let’s see the steps to create Shell Script Programs in Linux/Unix –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04800" y="93169"/>
            <a:ext cx="81304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10 Pitch"/>
              </a:rPr>
              <a:t>#comment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273" y="1052945"/>
            <a:ext cx="10217727" cy="270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02" y="868073"/>
            <a:ext cx="8324850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7" y="4048991"/>
            <a:ext cx="8204921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01" y="5190039"/>
            <a:ext cx="8224837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302" y="2077749"/>
            <a:ext cx="8224837" cy="104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109" y="3324436"/>
            <a:ext cx="206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741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425</Words>
  <Application>Microsoft Office PowerPoint</Application>
  <PresentationFormat>Widescreen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10 Pitch</vt:lpstr>
      <vt:lpstr>Source Sans Pro</vt:lpstr>
      <vt:lpstr>Times New Roman</vt:lpstr>
      <vt:lpstr>Wingdings 2</vt:lpstr>
      <vt:lpstr>Office Theme</vt:lpstr>
      <vt:lpstr>Sixth Lecture </vt:lpstr>
      <vt:lpstr> Intro to shell scripts</vt:lpstr>
      <vt:lpstr>PowerPoint Presentation</vt:lpstr>
      <vt:lpstr>PowerPoint Presentation</vt:lpstr>
      <vt:lpstr>PowerPoint Presentation</vt:lpstr>
      <vt:lpstr> Types of Shell </vt:lpstr>
      <vt:lpstr> How to Write Shell Script in Linux/Unix </vt:lpstr>
      <vt:lpstr>PowerPoint Presentation</vt:lpstr>
      <vt:lpstr>PowerPoint Presentation</vt:lpstr>
      <vt:lpstr>     Commenting is important in any program. In Shell programming, the syntax to add a comment is # comment Let understand this with an example.   </vt:lpstr>
      <vt:lpstr>PowerPoint Presentation</vt:lpstr>
      <vt:lpstr>PowerPoint Presentation</vt:lpstr>
      <vt:lpstr>PowerPoint Presentation</vt:lpstr>
      <vt:lpstr>PowerPoint Presentation</vt:lpstr>
      <vt:lpstr>Summary: </vt:lpstr>
      <vt:lpstr>Variables  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40</cp:revision>
  <dcterms:created xsi:type="dcterms:W3CDTF">2022-10-17T19:38:33Z</dcterms:created>
  <dcterms:modified xsi:type="dcterms:W3CDTF">2022-11-26T21:46:17Z</dcterms:modified>
</cp:coreProperties>
</file>