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8" r:id="rId2"/>
    <p:sldId id="261" r:id="rId3"/>
    <p:sldId id="262" r:id="rId4"/>
    <p:sldId id="263" r:id="rId5"/>
    <p:sldId id="28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2" r:id="rId23"/>
    <p:sldId id="281" r:id="rId24"/>
    <p:sldId id="280" r:id="rId2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720726" y="776289"/>
            <a:ext cx="10750549"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828800" y="6012657"/>
            <a:ext cx="7721600" cy="365125"/>
          </a:xfrm>
        </p:spPr>
        <p:txBody>
          <a:bodyPr tIns="0" bIns="0" anchor="t"/>
          <a:lstStyle>
            <a:lvl1pPr algn="r">
              <a:defRPr sz="10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7" name="عنصر نائب للتذييل 16"/>
          <p:cNvSpPr>
            <a:spLocks noGrp="1"/>
          </p:cNvSpPr>
          <p:nvPr>
            <p:ph type="ftr" sz="quarter" idx="11"/>
          </p:nvPr>
        </p:nvSpPr>
        <p:spPr>
          <a:xfrm>
            <a:off x="1828800" y="5650705"/>
            <a:ext cx="7721600" cy="365125"/>
          </a:xfrm>
        </p:spPr>
        <p:txBody>
          <a:bodyPr tIns="0" bIns="0" anchor="b"/>
          <a:lstStyle>
            <a:lvl1pPr algn="r">
              <a:defRPr sz="11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9" name="عنصر نائب لرقم الشريحة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042400" y="381000"/>
            <a:ext cx="2540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381000"/>
            <a:ext cx="83312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67494"/>
            <a:ext cx="109728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609600" y="1882808"/>
            <a:ext cx="109728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388608" y="6480048"/>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609600"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9274176" y="6477000"/>
            <a:ext cx="2844800" cy="304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3492501"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a:xfrm>
            <a:off x="11268075" y="809625"/>
            <a:ext cx="670560" cy="30083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cxnSp>
        <p:nvCxnSpPr>
          <p:cNvPr id="11" name="رابط مستقيم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609600" y="6480969"/>
            <a:ext cx="5680075"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6388608" y="6480969"/>
            <a:ext cx="2840736"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8" name="عنصر نائب للتذييل 7"/>
          <p:cNvSpPr>
            <a:spLocks noGrp="1"/>
          </p:cNvSpPr>
          <p:nvPr>
            <p:ph type="ftr" sz="quarter" idx="11"/>
          </p:nvPr>
        </p:nvSpPr>
        <p:spPr>
          <a:xfrm>
            <a:off x="609600" y="6480969"/>
            <a:ext cx="5681472"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صر نائب لرقم الشريحة 8"/>
          <p:cNvSpPr>
            <a:spLocks noGrp="1"/>
          </p:cNvSpPr>
          <p:nvPr>
            <p:ph type="sldNum" sz="quarter" idx="12"/>
          </p:nvPr>
        </p:nvSpPr>
        <p:spPr>
          <a:xfrm>
            <a:off x="10119360" y="6483096"/>
            <a:ext cx="670560" cy="301752"/>
          </a:xfrm>
        </p:spPr>
        <p:txBody>
          <a:bodyPr/>
          <a:lstStyle>
            <a:lvl1pPr algn="ct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لتذييل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11"/>
          </p:nvPr>
        </p:nvSpPr>
        <p:spPr>
          <a:xfrm>
            <a:off x="609600" y="6481891"/>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رقم الشريحة 3"/>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371968" y="6556248"/>
            <a:ext cx="284480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14475" y="6556248"/>
            <a:ext cx="6857493"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1214101" y="6556248"/>
            <a:ext cx="6705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8144256" y="6556248"/>
            <a:ext cx="28041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60576" y="6557169"/>
            <a:ext cx="6597429"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956256" y="6556248"/>
            <a:ext cx="487680" cy="301752"/>
          </a:xfrm>
        </p:spPr>
        <p:txBody>
          <a:bodyPr/>
          <a:lstStyle>
            <a:lvl1pPr algn="ct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609600" y="267494"/>
            <a:ext cx="109728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3" name="عنصر نائب لرقم الشريحة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536224"/>
            <a:ext cx="9410297" cy="1524612"/>
          </a:xfrm>
        </p:spPr>
        <p:txBody>
          <a:bodyPr>
            <a:normAutofit fontScale="90000"/>
          </a:bodyPr>
          <a:lstStyle/>
          <a:p>
            <a:r>
              <a:rPr lang="en-US" sz="6700" b="1" dirty="0">
                <a:solidFill>
                  <a:srgbClr val="00FF00"/>
                </a:solidFill>
                <a:latin typeface="Narkisim" pitchFamily="34" charset="-79"/>
                <a:cs typeface="Narkisim" pitchFamily="34" charset="-79"/>
              </a:rPr>
              <a:t/>
            </a:r>
            <a:br>
              <a:rPr lang="en-US" sz="6700" b="1" dirty="0">
                <a:solidFill>
                  <a:srgbClr val="00FF00"/>
                </a:solidFill>
                <a:latin typeface="Narkisim" pitchFamily="34" charset="-79"/>
                <a:cs typeface="Narkisim" pitchFamily="34" charset="-79"/>
              </a:rPr>
            </a:br>
            <a:r>
              <a:rPr lang="en-US" sz="6700" b="1" dirty="0">
                <a:solidFill>
                  <a:srgbClr val="00FF00"/>
                </a:solidFill>
                <a:latin typeface="Narkisim" pitchFamily="34" charset="-79"/>
                <a:cs typeface="Narkisim" pitchFamily="34" charset="-79"/>
              </a:rPr>
              <a:t/>
            </a:r>
            <a:br>
              <a:rPr lang="en-US" sz="6700" b="1" dirty="0">
                <a:solidFill>
                  <a:srgbClr val="00FF00"/>
                </a:solidFill>
                <a:latin typeface="Narkisim" pitchFamily="34" charset="-79"/>
                <a:cs typeface="Narkisim" pitchFamily="34" charset="-79"/>
              </a:rPr>
            </a:br>
            <a:r>
              <a:rPr lang="en-US" sz="6700" b="1" dirty="0">
                <a:solidFill>
                  <a:srgbClr val="00FF00"/>
                </a:solidFill>
                <a:latin typeface="Narkisim" pitchFamily="34" charset="-79"/>
                <a:cs typeface="Narkisim" pitchFamily="34" charset="-79"/>
              </a:rPr>
              <a:t/>
            </a:r>
            <a:br>
              <a:rPr lang="en-US" sz="6700" b="1" dirty="0">
                <a:solidFill>
                  <a:srgbClr val="00FF00"/>
                </a:solidFill>
                <a:latin typeface="Narkisim" pitchFamily="34" charset="-79"/>
                <a:cs typeface="Narkisim" pitchFamily="34" charset="-79"/>
              </a:rPr>
            </a:br>
            <a:r>
              <a:rPr lang="en-US" sz="6700" b="1" dirty="0">
                <a:solidFill>
                  <a:srgbClr val="00FF00"/>
                </a:solidFill>
                <a:latin typeface="Narkisim" pitchFamily="34" charset="-79"/>
                <a:cs typeface="Narkisim" pitchFamily="34" charset="-79"/>
              </a:rPr>
              <a:t>Engineering Profession Ethics</a:t>
            </a:r>
            <a:r>
              <a:rPr lang="en-US" dirty="0">
                <a:solidFill>
                  <a:srgbClr val="00FF00"/>
                </a:solidFill>
                <a:latin typeface="Narkisim" pitchFamily="34" charset="-79"/>
                <a:cs typeface="Narkisim" pitchFamily="34" charset="-79"/>
              </a:rPr>
              <a:t/>
            </a:r>
            <a:br>
              <a:rPr lang="en-US" dirty="0">
                <a:solidFill>
                  <a:srgbClr val="00FF00"/>
                </a:solidFill>
                <a:latin typeface="Narkisim" pitchFamily="34" charset="-79"/>
                <a:cs typeface="Narkisim" pitchFamily="34" charset="-79"/>
              </a:rPr>
            </a:br>
            <a:endParaRPr lang="ar-IQ" dirty="0">
              <a:solidFill>
                <a:srgbClr val="00FF00"/>
              </a:solidFill>
              <a:latin typeface="Narkisim" pitchFamily="34" charset="-79"/>
            </a:endParaRPr>
          </a:p>
        </p:txBody>
      </p:sp>
      <p:sp>
        <p:nvSpPr>
          <p:cNvPr id="3" name="Subtitle 2"/>
          <p:cNvSpPr>
            <a:spLocks noGrp="1"/>
          </p:cNvSpPr>
          <p:nvPr>
            <p:ph type="subTitle" idx="1"/>
          </p:nvPr>
        </p:nvSpPr>
        <p:spPr>
          <a:xfrm>
            <a:off x="957714" y="2529387"/>
            <a:ext cx="9448800" cy="685800"/>
          </a:xfrm>
        </p:spPr>
        <p:txBody>
          <a:bodyPr>
            <a:noAutofit/>
          </a:bodyPr>
          <a:lstStyle/>
          <a:p>
            <a:pPr algn="ctr"/>
            <a:r>
              <a:rPr lang="en-US" altLang="zh-CN" sz="3600" b="1" dirty="0">
                <a:solidFill>
                  <a:srgbClr val="FFFF00"/>
                </a:solidFill>
                <a:latin typeface="Monotype Corsiva" pitchFamily="66" charset="0"/>
                <a:ea typeface="SimSun" pitchFamily="2" charset="-122"/>
                <a:cs typeface="Arial" pitchFamily="34" charset="0"/>
              </a:rPr>
              <a:t>Chapter  Five/ </a:t>
            </a:r>
            <a:r>
              <a:rPr lang="nl-NL" b="1" dirty="0">
                <a:solidFill>
                  <a:srgbClr val="FFFF00"/>
                </a:solidFill>
                <a:latin typeface="Monotype Corsiva" pitchFamily="66" charset="0"/>
                <a:ea typeface="SimSun" pitchFamily="2" charset="-122"/>
                <a:cs typeface="Arial" pitchFamily="34" charset="0"/>
              </a:rPr>
              <a:t> </a:t>
            </a:r>
            <a:r>
              <a:rPr lang="nl-NL" sz="3600" b="1" dirty="0">
                <a:solidFill>
                  <a:srgbClr val="FFFF00"/>
                </a:solidFill>
                <a:latin typeface="Monotype Corsiva" pitchFamily="66" charset="0"/>
                <a:ea typeface="SimSun" pitchFamily="2" charset="-122"/>
                <a:cs typeface="Arial" pitchFamily="34" charset="0"/>
              </a:rPr>
              <a:t>Software Engineering Ethics </a:t>
            </a:r>
            <a:endParaRPr lang="ar-IQ" sz="3600" dirty="0"/>
          </a:p>
          <a:p>
            <a:endParaRPr lang="ar-IQ" dirty="0"/>
          </a:p>
          <a:p>
            <a:pPr algn="ctr"/>
            <a:r>
              <a:rPr lang="en-US" altLang="zh-CN" sz="3600" b="1" dirty="0">
                <a:solidFill>
                  <a:srgbClr val="FFFF00"/>
                </a:solidFill>
                <a:latin typeface="Monotype Corsiva" pitchFamily="66" charset="0"/>
                <a:ea typeface="SimSun" pitchFamily="2" charset="-122"/>
                <a:cs typeface="Arial" pitchFamily="34" charset="0"/>
              </a:rPr>
              <a:t>Forth  Stage</a:t>
            </a:r>
            <a:endParaRPr lang="en-US" altLang="zh-CN" sz="1050" dirty="0">
              <a:solidFill>
                <a:srgbClr val="FFFF00"/>
              </a:solidFill>
              <a:ea typeface="SimSun" pitchFamily="2" charset="-122"/>
              <a:cs typeface="Arial" pitchFamily="34" charset="0"/>
            </a:endParaRPr>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541266" y="283143"/>
            <a:ext cx="1384777" cy="136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807368" y="3591071"/>
            <a:ext cx="6096000" cy="175432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Lecturer :</a:t>
            </a:r>
            <a:r>
              <a:rPr kumimoji="0" lang="en-US" altLang="zh-CN" sz="36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Raghda</a:t>
            </a:r>
            <a:r>
              <a:rPr kumimoji="0" lang="en-US" altLang="zh-CN" sz="3600" b="1" i="0" u="none" strike="noStrike" kern="0" cap="none" spc="0" normalizeH="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Salam Ali</a:t>
            </a:r>
            <a:endParaRPr kumimoji="0" lang="en-US" altLang="zh-CN" sz="2800" b="1" i="0" u="none" strike="noStrike" kern="0" cap="none" spc="0" normalizeH="0" baseline="0" noProof="0" dirty="0">
              <a:ln>
                <a:noFill/>
              </a:ln>
              <a:solidFill>
                <a:srgbClr val="FF00FF"/>
              </a:solidFill>
              <a:effectLst/>
              <a:uLnTx/>
              <a:uFillTx/>
              <a:latin typeface="Monotype Corsiva" pitchFamily="66" charset="0"/>
              <a:ea typeface="宋体" panose="02010600030101010101" pitchFamily="2" charset="-122"/>
              <a:cs typeface="Arabic Typesetting" pitchFamily="66" charset="-78"/>
            </a:endParaRPr>
          </a:p>
        </p:txBody>
      </p:sp>
    </p:spTree>
    <p:extLst>
      <p:ext uri="{BB962C8B-B14F-4D97-AF65-F5344CB8AC3E}">
        <p14:creationId xmlns="" xmlns:p14="http://schemas.microsoft.com/office/powerpoint/2010/main" val="2092598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674" y="558266"/>
            <a:ext cx="10820400" cy="5294660"/>
          </a:xfrm>
        </p:spPr>
        <p:txBody>
          <a:bodyPr>
            <a:normAutofit fontScale="92500"/>
          </a:bodyPr>
          <a:lstStyle/>
          <a:p>
            <a:pPr>
              <a:buFont typeface="Wingdings" pitchFamily="2" charset="2"/>
              <a:buChar char="v"/>
            </a:pPr>
            <a:endParaRPr lang="ar-IQ" dirty="0">
              <a:latin typeface="Times New Roman" pitchFamily="18" charset="0"/>
              <a:cs typeface="Times New Roman" pitchFamily="18" charset="0"/>
            </a:endParaRPr>
          </a:p>
          <a:p>
            <a:pPr>
              <a:buFont typeface="Wingdings" pitchFamily="2" charset="2"/>
              <a:buChar char="v"/>
            </a:pPr>
            <a:endParaRPr lang="ar-IQ" dirty="0">
              <a:latin typeface="Times New Roman" pitchFamily="18" charset="0"/>
              <a:cs typeface="Times New Roman" pitchFamily="18" charset="0"/>
            </a:endParaRPr>
          </a:p>
          <a:p>
            <a:pPr algn="just" rtl="0">
              <a:buFont typeface="Wingdings" pitchFamily="2" charset="2"/>
              <a:buChar char="v"/>
            </a:pPr>
            <a:r>
              <a:rPr lang="en-US" sz="3100" dirty="0">
                <a:latin typeface="Times New Roman" pitchFamily="18" charset="0"/>
                <a:cs typeface="Times New Roman" pitchFamily="18" charset="0"/>
              </a:rPr>
              <a:t>4.  Disclose to appropriate persons or authorities any actual or potential danger to the user, the public, or the environment, that they reasonably believe to be associated with software or related documents. </a:t>
            </a:r>
          </a:p>
          <a:p>
            <a:pPr algn="just" rtl="0">
              <a:buFont typeface="Wingdings" pitchFamily="2" charset="2"/>
              <a:buChar char="v"/>
            </a:pPr>
            <a:r>
              <a:rPr lang="en-US" sz="3100" dirty="0">
                <a:latin typeface="Times New Roman" pitchFamily="18" charset="0"/>
                <a:cs typeface="Times New Roman" pitchFamily="18" charset="0"/>
              </a:rPr>
              <a:t>5.  Cooperate in efforts to address matters of grave public concern caused by software, its installation, maintenance, support or documentation. </a:t>
            </a:r>
          </a:p>
          <a:p>
            <a:pPr algn="just" rtl="0">
              <a:buFont typeface="Wingdings" pitchFamily="2" charset="2"/>
              <a:buChar char="v"/>
            </a:pPr>
            <a:r>
              <a:rPr lang="en-US" sz="3100" dirty="0">
                <a:latin typeface="Times New Roman" pitchFamily="18" charset="0"/>
                <a:cs typeface="Times New Roman" pitchFamily="18" charset="0"/>
              </a:rPr>
              <a:t>6.  Be fair and avoid deception in all statements, particularly public ones, concerning software or related documents, methods and tools. </a:t>
            </a:r>
          </a:p>
          <a:p>
            <a:pPr algn="l" rtl="0">
              <a:buFont typeface="Wingdings" pitchFamily="2" charset="2"/>
              <a:buChar char="v"/>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393164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2" y="494865"/>
            <a:ext cx="11303727" cy="1293028"/>
          </a:xfrm>
        </p:spPr>
        <p:txBody>
          <a:bodyPr>
            <a:noAutofit/>
          </a:bodyPr>
          <a:lstStyle/>
          <a:p>
            <a:r>
              <a:rPr lang="en-US" sz="4000" b="1" dirty="0" smtClean="0">
                <a:solidFill>
                  <a:srgbClr val="FFFF00"/>
                </a:solidFill>
                <a:latin typeface="Times New Roman" pitchFamily="18" charset="0"/>
                <a:cs typeface="Times New Roman" pitchFamily="18" charset="0"/>
              </a:rPr>
              <a:t>Principle 2 – Client And Employer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ar-IQ" sz="40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280159"/>
            <a:ext cx="10820400" cy="5322771"/>
          </a:xfrm>
        </p:spPr>
        <p:txBody>
          <a:bodyPr>
            <a:normAutofit fontScale="85000" lnSpcReduction="10000"/>
          </a:bodyPr>
          <a:lstStyle/>
          <a:p>
            <a:pPr algn="just" rtl="0">
              <a:buFont typeface="Wingdings" pitchFamily="2" charset="2"/>
              <a:buChar char="q"/>
            </a:pPr>
            <a:endParaRPr lang="ar-IQ" dirty="0">
              <a:latin typeface="Times New Roman" pitchFamily="18" charset="0"/>
              <a:cs typeface="Times New Roman" pitchFamily="18" charset="0"/>
            </a:endParaRPr>
          </a:p>
          <a:p>
            <a:pPr algn="just" rtl="0">
              <a:buFont typeface="Wingdings" pitchFamily="2" charset="2"/>
              <a:buChar char="q"/>
            </a:pPr>
            <a:r>
              <a:rPr lang="en-US" sz="3100" dirty="0">
                <a:latin typeface="Times New Roman" pitchFamily="18" charset="0"/>
                <a:cs typeface="Times New Roman" pitchFamily="18" charset="0"/>
              </a:rPr>
              <a:t>Software engineers shall act in a manner that is in the best interests of their client and employer, consistent with the public interest. In particular, software engineers shall, as appropriate: </a:t>
            </a:r>
          </a:p>
          <a:p>
            <a:pPr algn="just" rtl="0">
              <a:buFont typeface="Wingdings" pitchFamily="2" charset="2"/>
              <a:buChar char="q"/>
            </a:pPr>
            <a:endParaRPr lang="en-US" sz="3100" dirty="0">
              <a:latin typeface="Times New Roman" pitchFamily="18" charset="0"/>
              <a:cs typeface="Times New Roman" pitchFamily="18" charset="0"/>
            </a:endParaRPr>
          </a:p>
          <a:p>
            <a:pPr algn="just" rtl="0">
              <a:buFont typeface="Wingdings" pitchFamily="2" charset="2"/>
              <a:buChar char="q"/>
            </a:pPr>
            <a:r>
              <a:rPr lang="en-US" sz="3100" dirty="0">
                <a:latin typeface="Times New Roman" pitchFamily="18" charset="0"/>
                <a:cs typeface="Times New Roman" pitchFamily="18" charset="0"/>
              </a:rPr>
              <a:t>1.Provide service in their areas of competence, being honest and forthright about any limitations of their experience and education.</a:t>
            </a:r>
          </a:p>
          <a:p>
            <a:pPr algn="just" rtl="0">
              <a:buNone/>
            </a:pPr>
            <a:r>
              <a:rPr lang="en-US" sz="3100" dirty="0">
                <a:latin typeface="Times New Roman" pitchFamily="18" charset="0"/>
                <a:cs typeface="Times New Roman" pitchFamily="18" charset="0"/>
              </a:rPr>
              <a:t> </a:t>
            </a:r>
          </a:p>
          <a:p>
            <a:pPr algn="just" rtl="0">
              <a:buFont typeface="Wingdings" pitchFamily="2" charset="2"/>
              <a:buChar char="q"/>
            </a:pPr>
            <a:r>
              <a:rPr lang="en-US" sz="3100" dirty="0">
                <a:latin typeface="Times New Roman" pitchFamily="18" charset="0"/>
                <a:cs typeface="Times New Roman" pitchFamily="18" charset="0"/>
              </a:rPr>
              <a:t>2.Not knowingly use software that is obtained or retained either illegally or unethically. </a:t>
            </a:r>
          </a:p>
          <a:p>
            <a:pPr algn="just" rtl="0">
              <a:buFont typeface="Wingdings" pitchFamily="2" charset="2"/>
              <a:buChar char="q"/>
            </a:pPr>
            <a:endParaRPr lang="en-US" sz="3100" dirty="0">
              <a:latin typeface="Times New Roman" pitchFamily="18" charset="0"/>
              <a:cs typeface="Times New Roman" pitchFamily="18" charset="0"/>
            </a:endParaRPr>
          </a:p>
          <a:p>
            <a:pPr algn="just" rtl="0">
              <a:buFont typeface="Wingdings" pitchFamily="2" charset="2"/>
              <a:buChar char="q"/>
            </a:pPr>
            <a:r>
              <a:rPr lang="en-US" sz="3100" dirty="0">
                <a:latin typeface="Times New Roman" pitchFamily="18" charset="0"/>
                <a:cs typeface="Times New Roman" pitchFamily="18" charset="0"/>
              </a:rPr>
              <a:t>3.Use the property of a client or employer only in ways properly authorized, and with the client’s or employer’s knowledge and consent. </a:t>
            </a:r>
          </a:p>
          <a:p>
            <a:pPr algn="just" rtl="0">
              <a:buFont typeface="Wingdings" pitchFamily="2" charset="2"/>
              <a:buChar char="q"/>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28720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918" y="1299410"/>
            <a:ext cx="10820400" cy="4398745"/>
          </a:xfrm>
        </p:spPr>
        <p:txBody>
          <a:bodyPr>
            <a:normAutofit lnSpcReduction="10000"/>
          </a:bodyPr>
          <a:lstStyle/>
          <a:p>
            <a:pPr algn="just" rtl="0">
              <a:buFont typeface="Wingdings" pitchFamily="2" charset="2"/>
              <a:buChar char="q"/>
            </a:pPr>
            <a:r>
              <a:rPr lang="en-US" sz="3600" dirty="0">
                <a:latin typeface="Times New Roman" pitchFamily="18" charset="0"/>
                <a:cs typeface="Times New Roman" pitchFamily="18" charset="0"/>
              </a:rPr>
              <a:t>4. Ensure that any document upon which they rely has been approved, when required, by someone authorized to approve it.</a:t>
            </a:r>
          </a:p>
          <a:p>
            <a:pPr algn="just" rtl="0">
              <a:buFont typeface="Wingdings" pitchFamily="2" charset="2"/>
              <a:buChar char="q"/>
            </a:pPr>
            <a:endParaRPr lang="en-US" sz="3600" dirty="0">
              <a:latin typeface="Times New Roman" pitchFamily="18" charset="0"/>
              <a:cs typeface="Times New Roman" pitchFamily="18" charset="0"/>
            </a:endParaRPr>
          </a:p>
          <a:p>
            <a:pPr algn="just" rtl="0">
              <a:buFont typeface="Wingdings" pitchFamily="2" charset="2"/>
              <a:buChar char="q"/>
            </a:pPr>
            <a:r>
              <a:rPr lang="en-US" sz="3600" dirty="0">
                <a:latin typeface="Times New Roman" pitchFamily="18" charset="0"/>
                <a:cs typeface="Times New Roman" pitchFamily="18" charset="0"/>
              </a:rPr>
              <a:t>5.Keep private any confidential information gained in their professional work, where such confidentiality is consistent with the public interest and consistent with the law.</a:t>
            </a:r>
            <a:endParaRPr lang="ar-IQ"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447604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57" y="523741"/>
            <a:ext cx="8610600" cy="1293028"/>
          </a:xfrm>
        </p:spPr>
        <p:txBody>
          <a:bodyPr>
            <a:normAutofit fontScale="90000"/>
          </a:bodyPr>
          <a:lstStyle/>
          <a:p>
            <a:pPr algn="l"/>
            <a:r>
              <a:rPr lang="en-US" sz="4800" b="1" dirty="0">
                <a:solidFill>
                  <a:srgbClr val="FFFF00"/>
                </a:solidFill>
                <a:latin typeface="Times New Roman" pitchFamily="18" charset="0"/>
                <a:cs typeface="Times New Roman" pitchFamily="18" charset="0"/>
              </a:rPr>
              <a:t>Principle 3 – </a:t>
            </a:r>
            <a:r>
              <a:rPr lang="en-US" sz="4800" b="1" dirty="0" smtClean="0">
                <a:solidFill>
                  <a:srgbClr val="FFFF00"/>
                </a:solidFill>
                <a:latin typeface="Times New Roman" pitchFamily="18" charset="0"/>
                <a:cs typeface="Times New Roman" pitchFamily="18" charset="0"/>
              </a:rPr>
              <a:t>Product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53416"/>
            <a:ext cx="10820400" cy="5226518"/>
          </a:xfrm>
        </p:spPr>
        <p:txBody>
          <a:bodyPr>
            <a:normAutofit lnSpcReduction="10000"/>
          </a:bodyPr>
          <a:lstStyle/>
          <a:p>
            <a:pPr algn="just" rtl="0">
              <a:buFont typeface="Wingdings" pitchFamily="2" charset="2"/>
              <a:buChar char="Ø"/>
            </a:pPr>
            <a:r>
              <a:rPr lang="en-US" sz="2900" dirty="0">
                <a:latin typeface="Times New Roman" pitchFamily="18" charset="0"/>
                <a:cs typeface="Times New Roman" pitchFamily="18" charset="0"/>
              </a:rPr>
              <a:t>Software engineers shall ensure that their products and related modifications meet the highest professional standards possible. In particular, software engineers shall, as appropriate:</a:t>
            </a:r>
          </a:p>
          <a:p>
            <a:pPr algn="just" rtl="0">
              <a:buFont typeface="Wingdings" pitchFamily="2" charset="2"/>
              <a:buChar char="Ø"/>
            </a:pPr>
            <a:endParaRPr lang="en-US" sz="2900" dirty="0">
              <a:latin typeface="Times New Roman" pitchFamily="18" charset="0"/>
              <a:cs typeface="Times New Roman" pitchFamily="18" charset="0"/>
            </a:endParaRPr>
          </a:p>
          <a:p>
            <a:pPr algn="just" rtl="0">
              <a:buFont typeface="Wingdings" pitchFamily="2" charset="2"/>
              <a:buChar char="Ø"/>
            </a:pPr>
            <a:r>
              <a:rPr lang="en-US" sz="2900" dirty="0">
                <a:latin typeface="Times New Roman" pitchFamily="18" charset="0"/>
                <a:cs typeface="Times New Roman" pitchFamily="18" charset="0"/>
              </a:rPr>
              <a:t>1.Strive for high quality, acceptable cost and a reasonable schedule, ensuring significant tradeoffs are clear to and accepted by the employer and the client, and are available for consideration by the user and the public.</a:t>
            </a:r>
          </a:p>
          <a:p>
            <a:pPr algn="just" rtl="0">
              <a:buFont typeface="Wingdings" pitchFamily="2" charset="2"/>
              <a:buChar char="Ø"/>
            </a:pPr>
            <a:endParaRPr lang="en-US" sz="2900" dirty="0">
              <a:latin typeface="Times New Roman" pitchFamily="18" charset="0"/>
              <a:cs typeface="Times New Roman" pitchFamily="18" charset="0"/>
            </a:endParaRPr>
          </a:p>
          <a:p>
            <a:pPr algn="just" rtl="0">
              <a:buFont typeface="Wingdings" pitchFamily="2" charset="2"/>
              <a:buChar char="Ø"/>
            </a:pPr>
            <a:r>
              <a:rPr lang="en-US" sz="2900" dirty="0">
                <a:latin typeface="Times New Roman" pitchFamily="18" charset="0"/>
                <a:cs typeface="Times New Roman" pitchFamily="18" charset="0"/>
              </a:rPr>
              <a:t>2.Ensure proper and achievable goals and objectives for any project on which they work or propose.</a:t>
            </a:r>
          </a:p>
          <a:p>
            <a:pPr algn="just" rtl="0">
              <a:buFont typeface="Wingdings" pitchFamily="2" charset="2"/>
              <a:buChar char="Ø"/>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2893162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83017"/>
            <a:ext cx="10820400" cy="5217658"/>
          </a:xfrm>
        </p:spPr>
        <p:txBody>
          <a:bodyPr>
            <a:normAutofit fontScale="92500"/>
          </a:bodyPr>
          <a:lstStyle/>
          <a:p>
            <a:pPr algn="l" rtl="0">
              <a:buFont typeface="Wingdings" pitchFamily="2" charset="2"/>
              <a:buChar char="Ø"/>
            </a:pPr>
            <a:endParaRPr lang="ar-IQ" dirty="0"/>
          </a:p>
          <a:p>
            <a:pPr algn="l" rtl="0">
              <a:buFont typeface="Wingdings" pitchFamily="2" charset="2"/>
              <a:buChar char="Ø"/>
            </a:pPr>
            <a:endParaRPr lang="ar-IQ" dirty="0"/>
          </a:p>
          <a:p>
            <a:pPr algn="l" rtl="0">
              <a:buFont typeface="Wingdings" pitchFamily="2" charset="2"/>
              <a:buChar char="Ø"/>
            </a:pPr>
            <a:r>
              <a:rPr lang="en-US" sz="2900" dirty="0">
                <a:latin typeface="Adobe Caslon Pro" panose="0205050205050A020403" pitchFamily="18" charset="0"/>
                <a:cs typeface="+mj-cs"/>
              </a:rPr>
              <a:t>3. Identify, define and address ethical, economic, cultural, legal and environmental issues related to work projects.</a:t>
            </a:r>
          </a:p>
          <a:p>
            <a:pPr algn="l" rtl="0">
              <a:buFont typeface="Wingdings" pitchFamily="2" charset="2"/>
              <a:buChar char="Ø"/>
            </a:pPr>
            <a:endParaRPr lang="en-US" sz="2900" dirty="0">
              <a:latin typeface="Adobe Caslon Pro" panose="0205050205050A020403" pitchFamily="18" charset="0"/>
              <a:cs typeface="+mj-cs"/>
            </a:endParaRPr>
          </a:p>
          <a:p>
            <a:pPr algn="l" rtl="0">
              <a:buFont typeface="Wingdings" pitchFamily="2" charset="2"/>
              <a:buChar char="Ø"/>
            </a:pPr>
            <a:r>
              <a:rPr lang="en-US" sz="2900" dirty="0">
                <a:latin typeface="Adobe Caslon Pro" panose="0205050205050A020403" pitchFamily="18" charset="0"/>
                <a:cs typeface="+mj-cs"/>
              </a:rPr>
              <a:t>4. Ensure that they are qualified for any project on which they work or propose to work by an appropriate combination of education and training, and experience. </a:t>
            </a:r>
          </a:p>
          <a:p>
            <a:pPr algn="l" rtl="0">
              <a:buFont typeface="Wingdings" pitchFamily="2" charset="2"/>
              <a:buChar char="Ø"/>
            </a:pPr>
            <a:endParaRPr lang="en-US" sz="2900" dirty="0">
              <a:latin typeface="Adobe Caslon Pro" panose="0205050205050A020403" pitchFamily="18" charset="0"/>
              <a:cs typeface="+mj-cs"/>
            </a:endParaRPr>
          </a:p>
          <a:p>
            <a:pPr algn="l" rtl="0">
              <a:buFont typeface="Wingdings" pitchFamily="2" charset="2"/>
              <a:buChar char="Ø"/>
            </a:pPr>
            <a:r>
              <a:rPr lang="en-US" sz="2900" dirty="0">
                <a:latin typeface="Adobe Caslon Pro" panose="0205050205050A020403" pitchFamily="18" charset="0"/>
                <a:cs typeface="+mj-cs"/>
              </a:rPr>
              <a:t>5.Ensure an appropriate method is used for any project on which they work or propose to work. </a:t>
            </a:r>
          </a:p>
        </p:txBody>
      </p:sp>
    </p:spTree>
    <p:extLst>
      <p:ext uri="{BB962C8B-B14F-4D97-AF65-F5344CB8AC3E}">
        <p14:creationId xmlns="" xmlns:p14="http://schemas.microsoft.com/office/powerpoint/2010/main" val="345740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402" y="360112"/>
            <a:ext cx="8610600" cy="1293028"/>
          </a:xfrm>
        </p:spPr>
        <p:txBody>
          <a:bodyPr>
            <a:normAutofit fontScale="90000"/>
          </a:bodyPr>
          <a:lstStyle/>
          <a:p>
            <a:pPr algn="l"/>
            <a:r>
              <a:rPr lang="en-US" sz="4300" b="1" dirty="0">
                <a:solidFill>
                  <a:srgbClr val="FFFF00"/>
                </a:solidFill>
                <a:latin typeface="Times New Roman" pitchFamily="18" charset="0"/>
                <a:cs typeface="Times New Roman" pitchFamily="18" charset="0"/>
              </a:rPr>
              <a:t>Principle 4 – </a:t>
            </a:r>
            <a:r>
              <a:rPr lang="en-US" sz="4300" b="1" dirty="0" smtClean="0">
                <a:solidFill>
                  <a:srgbClr val="FFFF00"/>
                </a:solidFill>
                <a:latin typeface="Times New Roman" pitchFamily="18" charset="0"/>
                <a:cs typeface="Times New Roman" pitchFamily="18" charset="0"/>
              </a:rPr>
              <a:t>Judgment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24540"/>
            <a:ext cx="10820400" cy="5091764"/>
          </a:xfrm>
        </p:spPr>
        <p:txBody>
          <a:bodyPr>
            <a:normAutofit fontScale="92500" lnSpcReduction="10000"/>
          </a:bodyPr>
          <a:lstStyle/>
          <a:p>
            <a:pPr algn="just" rtl="0"/>
            <a:r>
              <a:rPr lang="en-US" sz="2900" dirty="0" smtClean="0">
                <a:latin typeface="Times New Roman" pitchFamily="18" charset="0"/>
                <a:cs typeface="Times New Roman" pitchFamily="18" charset="0"/>
              </a:rPr>
              <a:t>Software </a:t>
            </a:r>
            <a:r>
              <a:rPr lang="en-US" sz="2900" dirty="0">
                <a:latin typeface="Times New Roman" pitchFamily="18" charset="0"/>
                <a:cs typeface="Times New Roman" pitchFamily="18" charset="0"/>
              </a:rPr>
              <a:t>engineers shall maintain integrity and independence in their professional judgment. In particular, software engineers shall, as appropriate:</a:t>
            </a:r>
          </a:p>
          <a:p>
            <a:pPr algn="just" rtl="0"/>
            <a:endParaRPr lang="en-US" sz="2900" dirty="0">
              <a:latin typeface="Times New Roman" pitchFamily="18" charset="0"/>
              <a:cs typeface="Times New Roman" pitchFamily="18" charset="0"/>
            </a:endParaRPr>
          </a:p>
          <a:p>
            <a:pPr algn="just" rtl="0"/>
            <a:r>
              <a:rPr lang="en-US" sz="2900" dirty="0">
                <a:latin typeface="Times New Roman" pitchFamily="18" charset="0"/>
                <a:cs typeface="Times New Roman" pitchFamily="18" charset="0"/>
              </a:rPr>
              <a:t>1.Temper all technical judgments by the need to support and maintain human values.</a:t>
            </a:r>
          </a:p>
          <a:p>
            <a:pPr algn="just" rtl="0"/>
            <a:endParaRPr lang="en-US" sz="2900" dirty="0">
              <a:latin typeface="Times New Roman" pitchFamily="18" charset="0"/>
              <a:cs typeface="Times New Roman" pitchFamily="18" charset="0"/>
            </a:endParaRPr>
          </a:p>
          <a:p>
            <a:pPr algn="just" rtl="0"/>
            <a:r>
              <a:rPr lang="en-US" sz="2900" dirty="0">
                <a:latin typeface="Times New Roman" pitchFamily="18" charset="0"/>
                <a:cs typeface="Times New Roman" pitchFamily="18" charset="0"/>
              </a:rPr>
              <a:t>2.Only endorse documents either prepared under their supervision or within their areas of competence and with which they are in agreement.</a:t>
            </a:r>
          </a:p>
          <a:p>
            <a:pPr algn="just" rtl="0"/>
            <a:endParaRPr lang="en-US" sz="2900" dirty="0">
              <a:latin typeface="Times New Roman" pitchFamily="18" charset="0"/>
              <a:cs typeface="Times New Roman" pitchFamily="18" charset="0"/>
            </a:endParaRPr>
          </a:p>
          <a:p>
            <a:pPr algn="just" rtl="0"/>
            <a:r>
              <a:rPr lang="en-US" sz="2900" dirty="0">
                <a:latin typeface="Times New Roman" pitchFamily="18" charset="0"/>
                <a:cs typeface="Times New Roman" pitchFamily="18" charset="0"/>
              </a:rPr>
              <a:t>3.Maintain professional objectivity with respect to any software or related documents they are asked to evaluate.</a:t>
            </a:r>
          </a:p>
          <a:p>
            <a:pPr algn="just" rtl="0"/>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112576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358" y="620830"/>
            <a:ext cx="10820400" cy="4677877"/>
          </a:xfrm>
        </p:spPr>
        <p:txBody>
          <a:bodyPr>
            <a:noAutofit/>
          </a:bodyPr>
          <a:lstStyle/>
          <a:p>
            <a:endParaRPr lang="ar-IQ" sz="3200" dirty="0">
              <a:latin typeface="Times New Roman" pitchFamily="18" charset="0"/>
              <a:cs typeface="Times New Roman" pitchFamily="18" charset="0"/>
            </a:endParaRPr>
          </a:p>
          <a:p>
            <a:endParaRPr lang="ar-IQ" sz="3200" dirty="0">
              <a:latin typeface="Times New Roman" pitchFamily="18" charset="0"/>
              <a:cs typeface="Times New Roman" pitchFamily="18" charset="0"/>
            </a:endParaRPr>
          </a:p>
          <a:p>
            <a:pPr algn="just" rtl="0">
              <a:lnSpc>
                <a:spcPct val="80000"/>
              </a:lnSpc>
            </a:pPr>
            <a:r>
              <a:rPr lang="en-US" sz="3600" dirty="0">
                <a:latin typeface="Times New Roman" pitchFamily="18" charset="0"/>
                <a:cs typeface="Times New Roman" pitchFamily="18" charset="0"/>
              </a:rPr>
              <a:t>4. Not engage in deceptive financial practices such as bribery, double billing, or other improper financial practices. </a:t>
            </a:r>
          </a:p>
          <a:p>
            <a:pPr algn="just" rtl="0">
              <a:lnSpc>
                <a:spcPct val="80000"/>
              </a:lnSpc>
            </a:pPr>
            <a:endParaRPr lang="en-US" sz="3600" dirty="0">
              <a:latin typeface="Times New Roman" pitchFamily="18" charset="0"/>
              <a:cs typeface="Times New Roman" pitchFamily="18" charset="0"/>
            </a:endParaRPr>
          </a:p>
          <a:p>
            <a:pPr algn="just" rtl="0">
              <a:lnSpc>
                <a:spcPct val="80000"/>
              </a:lnSpc>
            </a:pPr>
            <a:r>
              <a:rPr lang="en-US" sz="3600" dirty="0">
                <a:latin typeface="Times New Roman" pitchFamily="18" charset="0"/>
                <a:cs typeface="Times New Roman" pitchFamily="18" charset="0"/>
              </a:rPr>
              <a:t>5.Disclose to all concerned parties those conflicts of interest that cannot reasonably be avoided or escaped. </a:t>
            </a:r>
          </a:p>
          <a:p>
            <a:pPr algn="just" rtl="0">
              <a:lnSpc>
                <a:spcPct val="80000"/>
              </a:lnSpc>
            </a:pPr>
            <a:endParaRPr lang="ar-IQ"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497884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 y="0"/>
            <a:ext cx="8610600" cy="1175657"/>
          </a:xfrm>
        </p:spPr>
        <p:txBody>
          <a:bodyPr>
            <a:normAutofit fontScale="90000"/>
          </a:bodyPr>
          <a:lstStyle/>
          <a:p>
            <a:pPr algn="l"/>
            <a:r>
              <a:rPr lang="ar-IQ" dirty="0">
                <a:latin typeface="Times New Roman" pitchFamily="18" charset="0"/>
                <a:cs typeface="Times New Roman" pitchFamily="18" charset="0"/>
              </a:rPr>
              <a:t/>
            </a:r>
            <a:br>
              <a:rPr lang="ar-IQ" dirty="0">
                <a:latin typeface="Times New Roman" pitchFamily="18" charset="0"/>
                <a:cs typeface="Times New Roman" pitchFamily="18" charset="0"/>
              </a:rPr>
            </a:br>
            <a:r>
              <a:rPr lang="nl-NL" sz="4800" b="1" dirty="0">
                <a:solidFill>
                  <a:srgbClr val="FFFF00"/>
                </a:solidFill>
                <a:latin typeface="Times New Roman" pitchFamily="18" charset="0"/>
                <a:cs typeface="Times New Roman" pitchFamily="18" charset="0"/>
              </a:rPr>
              <a:t>Principle 5 – </a:t>
            </a:r>
            <a:r>
              <a:rPr lang="nl-NL" sz="4800" b="1" dirty="0" smtClean="0">
                <a:solidFill>
                  <a:srgbClr val="FFFF00"/>
                </a:solidFill>
                <a:latin typeface="Times New Roman" pitchFamily="18" charset="0"/>
                <a:cs typeface="Times New Roman" pitchFamily="18" charset="0"/>
              </a:rPr>
              <a:t>Management </a:t>
            </a:r>
            <a:r>
              <a:rPr lang="nl-NL" dirty="0">
                <a:latin typeface="Times New Roman" pitchFamily="18" charset="0"/>
                <a:cs typeface="Times New Roman" pitchFamily="18" charset="0"/>
              </a:rPr>
              <a:t/>
            </a:r>
            <a:br>
              <a:rPr lang="nl-NL"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470263" y="1123406"/>
            <a:ext cx="11721737" cy="5123389"/>
          </a:xfrm>
        </p:spPr>
        <p:txBody>
          <a:bodyPr>
            <a:noAutofit/>
          </a:bodyPr>
          <a:lstStyle/>
          <a:p>
            <a:pPr algn="just" rtl="0">
              <a:lnSpc>
                <a:spcPct val="150000"/>
              </a:lnSpc>
              <a:buFont typeface="Wingdings" pitchFamily="2" charset="2"/>
              <a:buChar char="v"/>
            </a:pPr>
            <a:r>
              <a:rPr lang="en-US" sz="2400" dirty="0">
                <a:latin typeface="Times New Roman" pitchFamily="18" charset="0"/>
                <a:cs typeface="Times New Roman" pitchFamily="18" charset="0"/>
              </a:rPr>
              <a:t>Software engineering managers and leaders shall subscribe to and promote an ethical approach to the management of software development and maintenance. </a:t>
            </a:r>
          </a:p>
          <a:p>
            <a:pPr algn="just" rtl="0">
              <a:lnSpc>
                <a:spcPct val="150000"/>
              </a:lnSpc>
              <a:buFont typeface="Wingdings" pitchFamily="2" charset="2"/>
              <a:buChar char="v"/>
            </a:pPr>
            <a:r>
              <a:rPr lang="en-US" sz="2400" dirty="0">
                <a:latin typeface="Times New Roman" pitchFamily="18" charset="0"/>
                <a:cs typeface="Times New Roman" pitchFamily="18" charset="0"/>
              </a:rPr>
              <a:t>1. Ensure good management for any project on which they work, including effective procedures for promotion of quality and reduction of risk. </a:t>
            </a:r>
          </a:p>
          <a:p>
            <a:pPr algn="just" rtl="0">
              <a:lnSpc>
                <a:spcPct val="150000"/>
              </a:lnSpc>
              <a:buFont typeface="Wingdings" pitchFamily="2" charset="2"/>
              <a:buChar char="v"/>
            </a:pPr>
            <a:r>
              <a:rPr lang="en-US" sz="2400" dirty="0">
                <a:latin typeface="Times New Roman" pitchFamily="18" charset="0"/>
                <a:cs typeface="Times New Roman" pitchFamily="18" charset="0"/>
              </a:rPr>
              <a:t>2.Ensure that software engineers are informed of standards before being held to them. </a:t>
            </a:r>
          </a:p>
          <a:p>
            <a:pPr algn="just" rtl="0">
              <a:lnSpc>
                <a:spcPct val="150000"/>
              </a:lnSpc>
              <a:buFont typeface="Wingdings" pitchFamily="2" charset="2"/>
              <a:buChar char="v"/>
            </a:pPr>
            <a:r>
              <a:rPr lang="en-US" sz="2400" dirty="0">
                <a:latin typeface="Times New Roman" pitchFamily="18" charset="0"/>
                <a:cs typeface="Times New Roman" pitchFamily="18" charset="0"/>
              </a:rPr>
              <a:t>3.Ensure that software engineers know the employer’s policies and procedures for protecting passwords, files and information that is confidential to the employer or confidential to others. </a:t>
            </a:r>
          </a:p>
          <a:p>
            <a:pPr algn="just" rtl="0">
              <a:lnSpc>
                <a:spcPct val="150000"/>
              </a:lnSpc>
              <a:buFont typeface="Wingdings" pitchFamily="2" charset="2"/>
              <a:buChar char="v"/>
            </a:pPr>
            <a:endParaRPr lang="ar-IQ"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31788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40"/>
            <a:ext cx="10820400" cy="5670045"/>
          </a:xfrm>
        </p:spPr>
        <p:txBody>
          <a:bodyPr>
            <a:normAutofit fontScale="85000" lnSpcReduction="10000"/>
          </a:bodyPr>
          <a:lstStyle/>
          <a:p>
            <a:pPr>
              <a:buFont typeface="Wingdings" pitchFamily="2" charset="2"/>
              <a:buChar char="v"/>
            </a:pPr>
            <a:endParaRPr lang="ar-IQ" dirty="0">
              <a:latin typeface="Times New Roman" pitchFamily="18" charset="0"/>
              <a:cs typeface="Times New Roman" pitchFamily="18" charset="0"/>
            </a:endParaRPr>
          </a:p>
          <a:p>
            <a:pPr>
              <a:buFont typeface="Wingdings" pitchFamily="2" charset="2"/>
              <a:buChar char="v"/>
            </a:pPr>
            <a:endParaRPr lang="ar-IQ" dirty="0">
              <a:latin typeface="Times New Roman" pitchFamily="18" charset="0"/>
              <a:cs typeface="Times New Roman" pitchFamily="18" charset="0"/>
            </a:endParaRPr>
          </a:p>
          <a:p>
            <a:pPr algn="just" rtl="0">
              <a:lnSpc>
                <a:spcPct val="150000"/>
              </a:lnSpc>
              <a:buFont typeface="Wingdings" pitchFamily="2" charset="2"/>
              <a:buChar char="v"/>
            </a:pPr>
            <a:r>
              <a:rPr lang="en-US" sz="3300" dirty="0">
                <a:latin typeface="Times New Roman" pitchFamily="18" charset="0"/>
                <a:cs typeface="Times New Roman" pitchFamily="18" charset="0"/>
              </a:rPr>
              <a:t>4.Assign work only after taking into account appropriate contributions of education and experience tempered with a desire to further that education and experience.</a:t>
            </a:r>
          </a:p>
          <a:p>
            <a:pPr algn="just" rtl="0">
              <a:buNone/>
            </a:pPr>
            <a:endParaRPr lang="en-US" sz="3300" dirty="0">
              <a:latin typeface="Times New Roman" pitchFamily="18" charset="0"/>
              <a:cs typeface="Times New Roman" pitchFamily="18" charset="0"/>
            </a:endParaRPr>
          </a:p>
          <a:p>
            <a:pPr algn="just" rtl="0">
              <a:lnSpc>
                <a:spcPct val="160000"/>
              </a:lnSpc>
              <a:buFont typeface="Wingdings" pitchFamily="2" charset="2"/>
              <a:buChar char="v"/>
            </a:pPr>
            <a:r>
              <a:rPr lang="en-US" sz="3300" dirty="0">
                <a:latin typeface="Times New Roman" pitchFamily="18" charset="0"/>
                <a:cs typeface="Times New Roman" pitchFamily="18" charset="0"/>
              </a:rPr>
              <a:t>5. Ensure realistic quantitative estimates of cost, scheduling, personnel, quality and outcomes on any project on which they work or propose to work, and provide an uncertainty assessment of these estimates. </a:t>
            </a:r>
          </a:p>
          <a:p>
            <a:pPr algn="just" rtl="0">
              <a:buFont typeface="Wingdings" pitchFamily="2" charset="2"/>
              <a:buChar char="v"/>
            </a:pPr>
            <a:endParaRPr lang="ar-IQ" sz="3300" dirty="0">
              <a:latin typeface="Times New Roman" pitchFamily="18" charset="0"/>
              <a:cs typeface="Times New Roman" pitchFamily="18" charset="0"/>
            </a:endParaRPr>
          </a:p>
        </p:txBody>
      </p:sp>
    </p:spTree>
    <p:extLst>
      <p:ext uri="{BB962C8B-B14F-4D97-AF65-F5344CB8AC3E}">
        <p14:creationId xmlns="" xmlns:p14="http://schemas.microsoft.com/office/powerpoint/2010/main" val="966245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83" y="485241"/>
            <a:ext cx="8610600" cy="1293028"/>
          </a:xfrm>
        </p:spPr>
        <p:txBody>
          <a:bodyPr>
            <a:normAutofit fontScale="90000"/>
          </a:bodyPr>
          <a:lstStyle/>
          <a:p>
            <a:pPr algn="l">
              <a:buFont typeface="Wingdings" pitchFamily="2" charset="2"/>
              <a:buChar char="Ø"/>
            </a:pPr>
            <a:r>
              <a:rPr lang="en-US" sz="4300" b="1" dirty="0">
                <a:solidFill>
                  <a:srgbClr val="FFFF00"/>
                </a:solidFill>
                <a:latin typeface="Times New Roman" pitchFamily="18" charset="0"/>
                <a:cs typeface="Times New Roman" pitchFamily="18" charset="0"/>
              </a:rPr>
              <a:t>Principle 6 – </a:t>
            </a:r>
            <a:r>
              <a:rPr lang="en-US" sz="4300" b="1" dirty="0" smtClean="0">
                <a:solidFill>
                  <a:srgbClr val="FFFF00"/>
                </a:solidFill>
                <a:latin typeface="Times New Roman" pitchFamily="18" charset="0"/>
                <a:cs typeface="Times New Roman" pitchFamily="18" charset="0"/>
              </a:rPr>
              <a:t>Profession</a:t>
            </a:r>
            <a:r>
              <a:rPr lang="en-US" sz="4300" b="1" dirty="0">
                <a:solidFill>
                  <a:srgbClr val="FFFF00"/>
                </a:solidFill>
                <a:latin typeface="Times New Roman" pitchFamily="18" charset="0"/>
                <a:cs typeface="Times New Roman" pitchFamily="18" charset="0"/>
              </a:rPr>
              <a:t/>
            </a:r>
            <a:br>
              <a:rPr lang="en-US" sz="4300" b="1" dirty="0">
                <a:solidFill>
                  <a:srgbClr val="FFFF00"/>
                </a:solidFill>
                <a:latin typeface="Times New Roman" pitchFamily="18" charset="0"/>
                <a:cs typeface="Times New Roman" pitchFamily="18" charset="0"/>
              </a:rPr>
            </a:br>
            <a:endParaRPr lang="ar-IQ" sz="43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501541"/>
            <a:ext cx="10820400" cy="5091763"/>
          </a:xfrm>
        </p:spPr>
        <p:txBody>
          <a:bodyPr>
            <a:noAutofit/>
          </a:bodyPr>
          <a:lstStyle/>
          <a:p>
            <a:pPr algn="just" rtl="0">
              <a:lnSpc>
                <a:spcPct val="16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Software </a:t>
            </a:r>
            <a:r>
              <a:rPr lang="en-US" sz="2400" dirty="0">
                <a:latin typeface="Times New Roman" pitchFamily="18" charset="0"/>
                <a:cs typeface="Times New Roman" pitchFamily="18" charset="0"/>
              </a:rPr>
              <a:t>engineers shall advance the integrity and reputation of the profession consistent with the public interest. In particular, software engineers shall, as appropriate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rtl="0">
              <a:lnSpc>
                <a:spcPct val="160000"/>
              </a:lnSpc>
              <a:buFont typeface="Wingdings" pitchFamily="2" charset="2"/>
              <a:buChar char="Ø"/>
            </a:pPr>
            <a:r>
              <a:rPr lang="en-US" sz="2400" dirty="0">
                <a:latin typeface="Times New Roman" pitchFamily="18" charset="0"/>
                <a:cs typeface="Times New Roman" pitchFamily="18" charset="0"/>
              </a:rPr>
              <a:t>1.Help develop an organizational environment favorable to acting ethically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rtl="0">
              <a:lnSpc>
                <a:spcPct val="160000"/>
              </a:lnSpc>
              <a:buFont typeface="Wingdings" pitchFamily="2" charset="2"/>
              <a:buChar char="Ø"/>
            </a:pPr>
            <a:r>
              <a:rPr lang="en-US" sz="2400" dirty="0">
                <a:latin typeface="Times New Roman" pitchFamily="18" charset="0"/>
                <a:cs typeface="Times New Roman" pitchFamily="18" charset="0"/>
              </a:rPr>
              <a:t>2.Promote public knowledge of software engineering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rtl="0">
              <a:lnSpc>
                <a:spcPct val="160000"/>
              </a:lnSpc>
              <a:buFont typeface="Wingdings" pitchFamily="2" charset="2"/>
              <a:buChar char="Ø"/>
            </a:pPr>
            <a:r>
              <a:rPr lang="en-US" sz="2400" dirty="0">
                <a:latin typeface="Times New Roman" pitchFamily="18" charset="0"/>
                <a:cs typeface="Times New Roman" pitchFamily="18" charset="0"/>
              </a:rPr>
              <a:t>3.Extend software engineering knowledge by appropriate participation in professional organizations, meetings and publications.</a:t>
            </a:r>
          </a:p>
        </p:txBody>
      </p:sp>
    </p:spTree>
    <p:extLst>
      <p:ext uri="{BB962C8B-B14F-4D97-AF65-F5344CB8AC3E}">
        <p14:creationId xmlns="" xmlns:p14="http://schemas.microsoft.com/office/powerpoint/2010/main" val="193908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42" y="476697"/>
            <a:ext cx="8610600" cy="1293028"/>
          </a:xfrm>
        </p:spPr>
        <p:txBody>
          <a:bodyPr>
            <a:normAutofit/>
          </a:bodyPr>
          <a:lstStyle/>
          <a:p>
            <a:pPr algn="l" rtl="0"/>
            <a:r>
              <a:rPr lang="nl-NL" sz="4800" b="1" dirty="0">
                <a:solidFill>
                  <a:srgbClr val="FFFF00"/>
                </a:solidFill>
                <a:latin typeface="Times New Roman" pitchFamily="18" charset="0"/>
                <a:cs typeface="Times New Roman" pitchFamily="18" charset="0"/>
              </a:rPr>
              <a:t> Software Engineering Ethics </a:t>
            </a: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54977" y="1413724"/>
            <a:ext cx="10820400" cy="4024125"/>
          </a:xfrm>
        </p:spPr>
        <p:txBody>
          <a:bodyPr>
            <a:normAutofit fontScale="92500" lnSpcReduction="10000"/>
          </a:bodyPr>
          <a:lstStyle/>
          <a:p>
            <a:pPr algn="just" rtl="0"/>
            <a:endParaRPr lang="ar-IQ" dirty="0">
              <a:latin typeface="Times New Roman" pitchFamily="18" charset="0"/>
              <a:cs typeface="Times New Roman" pitchFamily="18" charset="0"/>
            </a:endParaRPr>
          </a:p>
          <a:p>
            <a:pPr algn="just" rtl="0"/>
            <a:endParaRPr lang="ar-IQ"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 </a:t>
            </a:r>
            <a:r>
              <a:rPr lang="en-US" sz="3600" dirty="0">
                <a:latin typeface="Times New Roman" pitchFamily="18" charset="0"/>
                <a:cs typeface="Times New Roman" pitchFamily="18" charset="0"/>
              </a:rPr>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 </a:t>
            </a:r>
            <a:endParaRPr lang="ar-IQ"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39019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55" y="195944"/>
            <a:ext cx="11636943" cy="5565542"/>
          </a:xfrm>
        </p:spPr>
        <p:txBody>
          <a:bodyPr>
            <a:normAutofit lnSpcReduction="10000"/>
          </a:bodyPr>
          <a:lstStyle/>
          <a:p>
            <a:pPr algn="just" rtl="0">
              <a:lnSpc>
                <a:spcPct val="150000"/>
              </a:lnSpc>
              <a:buFont typeface="Wingdings" pitchFamily="2" charset="2"/>
              <a:buChar char="Ø"/>
            </a:pPr>
            <a:endParaRPr lang="ar-IQ" dirty="0">
              <a:latin typeface="Times New Roman" pitchFamily="18" charset="0"/>
              <a:cs typeface="Times New Roman" pitchFamily="18" charset="0"/>
            </a:endParaRPr>
          </a:p>
          <a:p>
            <a:pPr algn="just" rtl="0">
              <a:lnSpc>
                <a:spcPct val="150000"/>
              </a:lnSpc>
              <a:buFont typeface="Wingdings" pitchFamily="2" charset="2"/>
              <a:buChar char="Ø"/>
            </a:pPr>
            <a:endParaRPr lang="ar-IQ" dirty="0">
              <a:latin typeface="Times New Roman" pitchFamily="18" charset="0"/>
              <a:cs typeface="Times New Roman" pitchFamily="18" charset="0"/>
            </a:endParaRPr>
          </a:p>
          <a:p>
            <a:pPr algn="just" rtl="0">
              <a:lnSpc>
                <a:spcPct val="150000"/>
              </a:lnSpc>
              <a:buFont typeface="Wingdings" pitchFamily="2" charset="2"/>
              <a:buChar char="Ø"/>
            </a:pPr>
            <a:r>
              <a:rPr lang="en-US" sz="3300" dirty="0">
                <a:latin typeface="Times New Roman" pitchFamily="18" charset="0"/>
                <a:cs typeface="Times New Roman" pitchFamily="18" charset="0"/>
              </a:rPr>
              <a:t>4.Support, as members of a profession, other software engineers striving to follow this Code. </a:t>
            </a:r>
          </a:p>
          <a:p>
            <a:pPr algn="just" rtl="0">
              <a:lnSpc>
                <a:spcPct val="150000"/>
              </a:lnSpc>
              <a:buFont typeface="Wingdings" pitchFamily="2" charset="2"/>
              <a:buChar char="Ø"/>
            </a:pPr>
            <a:endParaRPr lang="en-US" sz="3300" dirty="0">
              <a:latin typeface="Times New Roman" pitchFamily="18" charset="0"/>
              <a:cs typeface="Times New Roman" pitchFamily="18" charset="0"/>
            </a:endParaRPr>
          </a:p>
          <a:p>
            <a:pPr algn="just" rtl="0">
              <a:lnSpc>
                <a:spcPct val="150000"/>
              </a:lnSpc>
              <a:buFont typeface="Wingdings" pitchFamily="2" charset="2"/>
              <a:buChar char="Ø"/>
            </a:pPr>
            <a:r>
              <a:rPr lang="en-US" sz="3300" dirty="0">
                <a:latin typeface="Times New Roman" pitchFamily="18" charset="0"/>
                <a:cs typeface="Times New Roman" pitchFamily="18" charset="0"/>
              </a:rPr>
              <a:t>5.Not promote their own interest at the expense of the profession, client or employer. </a:t>
            </a:r>
          </a:p>
          <a:p>
            <a:pPr algn="just" rtl="0">
              <a:lnSpc>
                <a:spcPct val="150000"/>
              </a:lnSpc>
              <a:buFont typeface="Wingdings" pitchFamily="2" charset="2"/>
              <a:buChar char="Ø"/>
            </a:pPr>
            <a:endParaRPr lang="ar-IQ" sz="33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86967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036" y="475615"/>
            <a:ext cx="8610600" cy="1293028"/>
          </a:xfrm>
        </p:spPr>
        <p:txBody>
          <a:bodyPr>
            <a:normAutofit fontScale="90000"/>
          </a:bodyPr>
          <a:lstStyle/>
          <a:p>
            <a:pPr algn="l"/>
            <a:r>
              <a:rPr lang="en-US" sz="4300" b="1" dirty="0">
                <a:solidFill>
                  <a:srgbClr val="FFFF00"/>
                </a:solidFill>
                <a:latin typeface="Times New Roman" pitchFamily="18" charset="0"/>
                <a:cs typeface="Times New Roman" pitchFamily="18" charset="0"/>
              </a:rPr>
              <a:t>Principle 7 – </a:t>
            </a:r>
            <a:r>
              <a:rPr lang="en-US" sz="4300" b="1" dirty="0" smtClean="0">
                <a:solidFill>
                  <a:srgbClr val="FFFF00"/>
                </a:solidFill>
                <a:latin typeface="Times New Roman" pitchFamily="18" charset="0"/>
                <a:cs typeface="Times New Roman" pitchFamily="18" charset="0"/>
              </a:rPr>
              <a:t>Colleagues</a:t>
            </a:r>
            <a:r>
              <a:rPr lang="en-US" sz="4300" b="1" dirty="0">
                <a:solidFill>
                  <a:srgbClr val="FFFF00"/>
                </a:solidFill>
                <a:latin typeface="Times New Roman" pitchFamily="18" charset="0"/>
                <a:cs typeface="Times New Roman" pitchFamily="18" charset="0"/>
              </a:rPr>
              <a:t/>
            </a:r>
            <a:br>
              <a:rPr lang="en-US" sz="4300" b="1" dirty="0">
                <a:solidFill>
                  <a:srgbClr val="FFFF00"/>
                </a:solidFill>
                <a:latin typeface="Times New Roman" pitchFamily="18" charset="0"/>
                <a:cs typeface="Times New Roman" pitchFamily="18" charset="0"/>
              </a:rPr>
            </a:br>
            <a:endParaRPr lang="ar-IQ" sz="43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56924" y="1376413"/>
            <a:ext cx="10820400" cy="5333161"/>
          </a:xfrm>
        </p:spPr>
        <p:txBody>
          <a:bodyPr>
            <a:noAutofit/>
          </a:bodyPr>
          <a:lstStyle/>
          <a:p>
            <a:pPr algn="just" rtl="0">
              <a:lnSpc>
                <a:spcPct val="200000"/>
              </a:lnSpc>
              <a:buNone/>
            </a:pPr>
            <a:r>
              <a:rPr lang="en-US" sz="2800" dirty="0">
                <a:latin typeface="Times New Roman" pitchFamily="18" charset="0"/>
                <a:cs typeface="Times New Roman" pitchFamily="18" charset="0"/>
              </a:rPr>
              <a:t>•Software engineers shall be fair to and supportive of their colleagues. In particular, software engineers shall, as appropriate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rtl="0">
              <a:lnSpc>
                <a:spcPct val="200000"/>
              </a:lnSpc>
            </a:pPr>
            <a:r>
              <a:rPr lang="en-US" sz="2800" dirty="0">
                <a:latin typeface="Times New Roman" pitchFamily="18" charset="0"/>
                <a:cs typeface="Times New Roman" pitchFamily="18" charset="0"/>
              </a:rPr>
              <a:t>1.Encourage colleagues to adhere to this Code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rtl="0">
              <a:lnSpc>
                <a:spcPct val="200000"/>
              </a:lnSpc>
            </a:pPr>
            <a:r>
              <a:rPr lang="en-US" sz="2800" dirty="0">
                <a:latin typeface="Times New Roman" pitchFamily="18" charset="0"/>
                <a:cs typeface="Times New Roman" pitchFamily="18" charset="0"/>
              </a:rPr>
              <a:t>2.Assist colleagues in professional development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rtl="0">
              <a:lnSpc>
                <a:spcPct val="200000"/>
              </a:lnSpc>
            </a:pPr>
            <a:r>
              <a:rPr lang="en-US" sz="2800" dirty="0">
                <a:latin typeface="Times New Roman" pitchFamily="18" charset="0"/>
                <a:cs typeface="Times New Roman" pitchFamily="18" charset="0"/>
              </a:rPr>
              <a:t>3.Review the work of others in an objective, candid, and properly- documented way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rtl="0">
              <a:lnSpc>
                <a:spcPct val="200000"/>
              </a:lnSpc>
              <a:buNone/>
            </a:pP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20508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en-US" sz="3200" dirty="0" smtClean="0">
                <a:latin typeface="Times New Roman" pitchFamily="18" charset="0"/>
                <a:cs typeface="Times New Roman" pitchFamily="18" charset="0"/>
              </a:rPr>
              <a:t>4.Give a fair hearing to the opinions, concerns, or complaints of a colleague.</a:t>
            </a:r>
          </a:p>
          <a:p>
            <a:pPr algn="just">
              <a:lnSpc>
                <a:spcPct val="120000"/>
              </a:lnSpc>
            </a:pPr>
            <a:r>
              <a:rPr lang="en-US" sz="3200" dirty="0" smtClean="0">
                <a:latin typeface="Times New Roman" pitchFamily="18" charset="0"/>
                <a:cs typeface="Times New Roman" pitchFamily="18" charset="0"/>
              </a:rPr>
              <a:t>5. Assist colleagues in being fully aware of current standard work practices including policies and procedures for protecting passwords, files and other confidential information, and security measures in general.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228" y="0"/>
            <a:ext cx="8610600" cy="914400"/>
          </a:xfrm>
        </p:spPr>
        <p:txBody>
          <a:bodyPr>
            <a:normAutofit fontScale="90000"/>
          </a:bodyPr>
          <a:lstStyle/>
          <a:p>
            <a:pPr algn="l"/>
            <a:r>
              <a:rPr lang="nl-NL" sz="4300" b="1" dirty="0">
                <a:solidFill>
                  <a:srgbClr val="FFFF00"/>
                </a:solidFill>
                <a:latin typeface="Times New Roman" pitchFamily="18" charset="0"/>
                <a:cs typeface="Times New Roman" pitchFamily="18" charset="0"/>
              </a:rPr>
              <a:t>Principle 8 – </a:t>
            </a:r>
            <a:r>
              <a:rPr lang="nl-NL" sz="4300" b="1" dirty="0" smtClean="0">
                <a:solidFill>
                  <a:srgbClr val="FFFF00"/>
                </a:solidFill>
                <a:latin typeface="Times New Roman" pitchFamily="18" charset="0"/>
                <a:cs typeface="Times New Roman" pitchFamily="18" charset="0"/>
              </a:rPr>
              <a:t>Self </a:t>
            </a:r>
            <a:r>
              <a:rPr lang="nl-NL" dirty="0">
                <a:latin typeface="Times New Roman" pitchFamily="18" charset="0"/>
                <a:cs typeface="Times New Roman" pitchFamily="18" charset="0"/>
              </a:rPr>
              <a:t/>
            </a:r>
            <a:br>
              <a:rPr lang="nl-NL"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777240" y="0"/>
            <a:ext cx="10941518" cy="3457532"/>
          </a:xfrm>
        </p:spPr>
        <p:txBody>
          <a:bodyPr>
            <a:noAutofit/>
          </a:bodyPr>
          <a:lstStyle/>
          <a:p>
            <a:pPr>
              <a:lnSpc>
                <a:spcPct val="170000"/>
              </a:lnSpc>
              <a:buNone/>
            </a:pPr>
            <a:endParaRPr lang="ar-IQ" sz="2400" dirty="0">
              <a:latin typeface="Times New Roman" pitchFamily="18" charset="0"/>
              <a:cs typeface="Times New Roman" pitchFamily="18" charset="0"/>
            </a:endParaRPr>
          </a:p>
          <a:p>
            <a:pPr algn="just" rtl="0">
              <a:lnSpc>
                <a:spcPct val="170000"/>
              </a:lnSpc>
            </a:pPr>
            <a:r>
              <a:rPr lang="en-US" sz="2400" dirty="0">
                <a:latin typeface="Times New Roman" pitchFamily="18" charset="0"/>
                <a:cs typeface="Times New Roman" pitchFamily="18" charset="0"/>
              </a:rPr>
              <a:t>Software engineers shall participate in lifelong learning regarding the practice of their profession and shall promote an ethical approach to the practice of the profession. In particular, software engineers shall continually endeavor to: </a:t>
            </a:r>
          </a:p>
          <a:p>
            <a:pPr algn="just" rtl="0">
              <a:lnSpc>
                <a:spcPct val="170000"/>
              </a:lnSpc>
            </a:pPr>
            <a:r>
              <a:rPr lang="en-US" sz="2400" dirty="0">
                <a:latin typeface="Times New Roman" pitchFamily="18" charset="0"/>
                <a:cs typeface="Times New Roman" pitchFamily="18" charset="0"/>
              </a:rPr>
              <a:t>1.Further their knowledge of developments in the analysis, specification, design, development, maintenance and testing of software and related documents, together with the management of the development process. </a:t>
            </a:r>
          </a:p>
          <a:p>
            <a:pPr algn="just" rtl="0">
              <a:lnSpc>
                <a:spcPct val="170000"/>
              </a:lnSpc>
            </a:pPr>
            <a:r>
              <a:rPr lang="en-US" sz="2400" dirty="0">
                <a:latin typeface="Times New Roman" pitchFamily="18" charset="0"/>
                <a:cs typeface="Times New Roman" pitchFamily="18" charset="0"/>
              </a:rPr>
              <a:t>2. Improve their ability to create safe, reliable, and useful quality software at reasonable cost and within a reasonable time. </a:t>
            </a:r>
          </a:p>
          <a:p>
            <a:pPr algn="just" rtl="0">
              <a:lnSpc>
                <a:spcPct val="170000"/>
              </a:lnSpc>
            </a:pPr>
            <a:endParaRPr lang="ar-IQ"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37740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lnSpc>
                <a:spcPct val="150000"/>
              </a:lnSpc>
            </a:pPr>
            <a:r>
              <a:rPr lang="en-US" sz="2800" dirty="0">
                <a:latin typeface="Times New Roman" pitchFamily="18" charset="0"/>
                <a:cs typeface="Times New Roman" pitchFamily="18" charset="0"/>
              </a:rPr>
              <a:t>3.Improve their ability to produce accurate, informative, and well-written documentation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l" rtl="0">
              <a:lnSpc>
                <a:spcPct val="150000"/>
              </a:lnSpc>
            </a:pPr>
            <a:r>
              <a:rPr lang="en-US" sz="2800" dirty="0">
                <a:latin typeface="Times New Roman" pitchFamily="18" charset="0"/>
                <a:cs typeface="Times New Roman" pitchFamily="18" charset="0"/>
              </a:rPr>
              <a:t>4.Improve their understanding of the software and related documents on which they work and of the environment in which they will be used.</a:t>
            </a:r>
          </a:p>
          <a:p>
            <a:pPr algn="l" rtl="0">
              <a:lnSpc>
                <a:spcPct val="150000"/>
              </a:lnSpc>
            </a:pP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9979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65" y="341689"/>
            <a:ext cx="11784458" cy="5581688"/>
          </a:xfrm>
        </p:spPr>
        <p:txBody>
          <a:bodyPr>
            <a:noAutofit/>
          </a:bodyPr>
          <a:lstStyle/>
          <a:p>
            <a:pPr>
              <a:buNone/>
            </a:pPr>
            <a:r>
              <a:rPr lang="nl-NL" sz="3200" b="1" dirty="0" smtClean="0">
                <a:solidFill>
                  <a:srgbClr val="FF0000"/>
                </a:solidFill>
                <a:latin typeface="Times New Roman" pitchFamily="18" charset="0"/>
                <a:cs typeface="Times New Roman" pitchFamily="18" charset="0"/>
              </a:rPr>
              <a:t> Software Engineering Ethics </a:t>
            </a:r>
            <a:r>
              <a:rPr lang="en-US" sz="3200" dirty="0" smtClean="0">
                <a:solidFill>
                  <a:srgbClr val="FF0000"/>
                </a:solidFill>
                <a:latin typeface="Times New Roman" pitchFamily="18" charset="0"/>
                <a:cs typeface="Times New Roman" pitchFamily="18" charset="0"/>
              </a:rPr>
              <a:t>Principles:</a:t>
            </a:r>
            <a:endParaRPr lang="en-US" sz="3200" b="1" dirty="0" smtClean="0">
              <a:solidFill>
                <a:srgbClr val="FF0000"/>
              </a:solidFill>
              <a:latin typeface="Times New Roman" pitchFamily="18" charset="0"/>
              <a:cs typeface="Times New Roman" pitchFamily="18" charset="0"/>
            </a:endParaRPr>
          </a:p>
          <a:p>
            <a:pPr algn="l" rtl="0">
              <a:buFont typeface="Wingdings" pitchFamily="2" charset="2"/>
              <a:buChar char="q"/>
            </a:pPr>
            <a:endParaRPr lang="en-US" sz="2800" b="1" dirty="0" smtClean="0">
              <a:solidFill>
                <a:srgbClr val="FFFF00"/>
              </a:solidFill>
              <a:latin typeface="Times New Roman" pitchFamily="18" charset="0"/>
              <a:cs typeface="Times New Roman" pitchFamily="18" charset="0"/>
            </a:endParaRPr>
          </a:p>
          <a:p>
            <a:pPr algn="l" rtl="0">
              <a:buFont typeface="Wingdings" pitchFamily="2" charset="2"/>
              <a:buChar char="q"/>
            </a:pPr>
            <a:r>
              <a:rPr lang="en-US" sz="2800" b="1" dirty="0" smtClean="0">
                <a:solidFill>
                  <a:srgbClr val="FFFF00"/>
                </a:solidFill>
                <a:latin typeface="Times New Roman" pitchFamily="18" charset="0"/>
                <a:cs typeface="Times New Roman" pitchFamily="18" charset="0"/>
              </a:rPr>
              <a:t>1</a:t>
            </a:r>
            <a:r>
              <a:rPr lang="en-US" sz="2800" b="1" dirty="0">
                <a:solidFill>
                  <a:srgbClr val="FFFF00"/>
                </a:solidFill>
                <a:latin typeface="Times New Roman" pitchFamily="18" charset="0"/>
                <a:cs typeface="Times New Roman" pitchFamily="18" charset="0"/>
              </a:rPr>
              <a:t>. PUBLIC – </a:t>
            </a:r>
            <a:r>
              <a:rPr lang="en-US" sz="2800" dirty="0">
                <a:latin typeface="Times New Roman" pitchFamily="18" charset="0"/>
                <a:cs typeface="Times New Roman" pitchFamily="18" charset="0"/>
              </a:rPr>
              <a:t>Software engineers shall act consistently with the public interest.</a:t>
            </a:r>
          </a:p>
          <a:p>
            <a:pPr algn="l" rtl="0">
              <a:buFont typeface="Wingdings" pitchFamily="2" charset="2"/>
              <a:buChar char="q"/>
            </a:pPr>
            <a:endParaRPr lang="en-US" sz="2800" dirty="0">
              <a:latin typeface="Times New Roman" pitchFamily="18" charset="0"/>
              <a:cs typeface="Times New Roman" pitchFamily="18" charset="0"/>
            </a:endParaRPr>
          </a:p>
          <a:p>
            <a:pPr algn="l" rtl="0">
              <a:buFont typeface="Wingdings" pitchFamily="2" charset="2"/>
              <a:buChar char="q"/>
            </a:pPr>
            <a:r>
              <a:rPr lang="en-US" sz="2800" dirty="0">
                <a:latin typeface="Times New Roman" pitchFamily="18" charset="0"/>
                <a:cs typeface="Times New Roman" pitchFamily="18" charset="0"/>
              </a:rPr>
              <a:t>2. </a:t>
            </a:r>
            <a:r>
              <a:rPr lang="en-US" sz="2800" b="1" dirty="0">
                <a:solidFill>
                  <a:srgbClr val="FFFF00"/>
                </a:solidFill>
                <a:latin typeface="Times New Roman" pitchFamily="18" charset="0"/>
                <a:cs typeface="Times New Roman" pitchFamily="18" charset="0"/>
              </a:rPr>
              <a:t>CLIENT AND EMPLOYER </a:t>
            </a:r>
            <a:r>
              <a:rPr lang="en-US" sz="2800" dirty="0">
                <a:latin typeface="Times New Roman" pitchFamily="18" charset="0"/>
                <a:cs typeface="Times New Roman" pitchFamily="18" charset="0"/>
              </a:rPr>
              <a:t>– Software engineers shall act in a manner that is in the best interests of their client and employer consistent with the public interest.</a:t>
            </a:r>
          </a:p>
          <a:p>
            <a:pPr algn="l" rtl="0">
              <a:buFont typeface="Wingdings" pitchFamily="2" charset="2"/>
              <a:buChar char="q"/>
            </a:pPr>
            <a:endParaRPr lang="en-US" sz="2800" dirty="0">
              <a:latin typeface="Times New Roman" pitchFamily="18" charset="0"/>
              <a:cs typeface="Times New Roman" pitchFamily="18" charset="0"/>
            </a:endParaRPr>
          </a:p>
          <a:p>
            <a:pPr algn="l" rtl="0">
              <a:buFont typeface="Wingdings" pitchFamily="2" charset="2"/>
              <a:buChar char="q"/>
            </a:pPr>
            <a:r>
              <a:rPr lang="en-US" sz="2800" dirty="0">
                <a:latin typeface="Times New Roman" pitchFamily="18" charset="0"/>
                <a:cs typeface="Times New Roman" pitchFamily="18" charset="0"/>
              </a:rPr>
              <a:t>3. </a:t>
            </a:r>
            <a:r>
              <a:rPr lang="en-US" sz="2800" b="1" dirty="0">
                <a:solidFill>
                  <a:srgbClr val="FFFF00"/>
                </a:solidFill>
                <a:latin typeface="Times New Roman" pitchFamily="18" charset="0"/>
                <a:cs typeface="Times New Roman" pitchFamily="18" charset="0"/>
              </a:rPr>
              <a:t>PRODUCT</a:t>
            </a:r>
            <a:r>
              <a:rPr lang="en-US" sz="2800" dirty="0">
                <a:latin typeface="Times New Roman" pitchFamily="18" charset="0"/>
                <a:cs typeface="Times New Roman" pitchFamily="18" charset="0"/>
              </a:rPr>
              <a:t> – Software engineers shall ensure that their products and related modifications meet the highest professional standards possible.</a:t>
            </a:r>
          </a:p>
          <a:p>
            <a:pPr algn="l" rtl="0">
              <a:buFont typeface="Wingdings" pitchFamily="2" charset="2"/>
              <a:buChar char="q"/>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5091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299" y="205044"/>
            <a:ext cx="11496782" cy="5794623"/>
          </a:xfrm>
        </p:spPr>
        <p:txBody>
          <a:bodyPr>
            <a:noAutofit/>
          </a:bodyPr>
          <a:lstStyle/>
          <a:p>
            <a:pPr algn="l" rtl="0">
              <a:buFont typeface="Wingdings" pitchFamily="2" charset="2"/>
              <a:buChar char="q"/>
            </a:pPr>
            <a:endParaRPr lang="en-US" sz="2800" b="1" dirty="0" smtClean="0">
              <a:solidFill>
                <a:srgbClr val="FFFF00"/>
              </a:solidFill>
              <a:latin typeface="Times New Roman" pitchFamily="18" charset="0"/>
              <a:cs typeface="Times New Roman" pitchFamily="18" charset="0"/>
            </a:endParaRPr>
          </a:p>
          <a:p>
            <a:pPr algn="l" rtl="0">
              <a:buFont typeface="Wingdings" pitchFamily="2" charset="2"/>
              <a:buChar char="q"/>
            </a:pPr>
            <a:endParaRPr lang="en-US" sz="2800" b="1" dirty="0" smtClean="0">
              <a:solidFill>
                <a:srgbClr val="FFFF00"/>
              </a:solidFill>
              <a:latin typeface="Times New Roman" pitchFamily="18" charset="0"/>
              <a:cs typeface="Times New Roman" pitchFamily="18" charset="0"/>
            </a:endParaRPr>
          </a:p>
          <a:p>
            <a:pPr algn="l" rtl="0">
              <a:buFont typeface="Wingdings" pitchFamily="2" charset="2"/>
              <a:buChar char="q"/>
            </a:pPr>
            <a:endParaRPr lang="en-US" sz="2800" b="1" dirty="0" smtClean="0">
              <a:solidFill>
                <a:srgbClr val="FFFF00"/>
              </a:solidFill>
              <a:latin typeface="Times New Roman" pitchFamily="18" charset="0"/>
              <a:cs typeface="Times New Roman" pitchFamily="18" charset="0"/>
            </a:endParaRPr>
          </a:p>
          <a:p>
            <a:pPr marL="578358" indent="-514350">
              <a:buFont typeface="Wingdings" pitchFamily="2" charset="2"/>
              <a:buChar char="q"/>
            </a:pPr>
            <a:r>
              <a:rPr lang="en-US" sz="2800" dirty="0" smtClean="0">
                <a:latin typeface="Times New Roman" pitchFamily="18" charset="0"/>
                <a:cs typeface="Times New Roman" pitchFamily="18" charset="0"/>
              </a:rPr>
              <a:t>4. </a:t>
            </a:r>
            <a:r>
              <a:rPr lang="en-US" sz="2800" b="1" dirty="0" smtClean="0">
                <a:solidFill>
                  <a:srgbClr val="FFFF00"/>
                </a:solidFill>
                <a:latin typeface="Times New Roman" pitchFamily="18" charset="0"/>
                <a:cs typeface="Times New Roman" pitchFamily="18" charset="0"/>
              </a:rPr>
              <a:t>JUDGMENT</a:t>
            </a:r>
            <a:r>
              <a:rPr lang="en-US" sz="2800" dirty="0" smtClean="0">
                <a:latin typeface="Times New Roman" pitchFamily="18" charset="0"/>
                <a:cs typeface="Times New Roman" pitchFamily="18" charset="0"/>
              </a:rPr>
              <a:t> – Software engineers shall maintain integrity and independence in their professional judgment.</a:t>
            </a:r>
            <a:endParaRPr lang="ar-IQ" sz="2800" dirty="0" smtClean="0">
              <a:latin typeface="Times New Roman" pitchFamily="18" charset="0"/>
              <a:cs typeface="Times New Roman" pitchFamily="18" charset="0"/>
            </a:endParaRPr>
          </a:p>
          <a:p>
            <a:pPr algn="l" rtl="0">
              <a:buFont typeface="Wingdings" pitchFamily="2" charset="2"/>
              <a:buChar char="q"/>
            </a:pPr>
            <a:endParaRPr lang="en-US" sz="2800" b="1" dirty="0" smtClean="0">
              <a:solidFill>
                <a:srgbClr val="FFFF00"/>
              </a:solidFill>
              <a:latin typeface="Times New Roman" pitchFamily="18" charset="0"/>
              <a:cs typeface="Times New Roman" pitchFamily="18" charset="0"/>
            </a:endParaRPr>
          </a:p>
          <a:p>
            <a:pPr algn="l" rtl="0">
              <a:buFont typeface="Wingdings" pitchFamily="2" charset="2"/>
              <a:buChar char="q"/>
            </a:pPr>
            <a:r>
              <a:rPr lang="en-US" sz="2800" dirty="0" smtClean="0">
                <a:latin typeface="Times New Roman" pitchFamily="18" charset="0"/>
                <a:cs typeface="Times New Roman" pitchFamily="18" charset="0"/>
              </a:rPr>
              <a:t>5. </a:t>
            </a:r>
            <a:r>
              <a:rPr lang="en-US" sz="2800" b="1" dirty="0" smtClean="0">
                <a:solidFill>
                  <a:srgbClr val="FFFF00"/>
                </a:solidFill>
                <a:latin typeface="Times New Roman" pitchFamily="18" charset="0"/>
                <a:cs typeface="Times New Roman" pitchFamily="18" charset="0"/>
              </a:rPr>
              <a:t>MANAGEMENT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Software engineering managers and leaders shall subscribe to and promote an ethical approach to the management of software development and maintenance.</a:t>
            </a:r>
          </a:p>
          <a:p>
            <a:pPr algn="l" rtl="0">
              <a:buFont typeface="Wingdings" pitchFamily="2" charset="2"/>
              <a:buChar char="q"/>
            </a:pPr>
            <a:endParaRPr lang="en-US" sz="2800" dirty="0">
              <a:latin typeface="Times New Roman" pitchFamily="18" charset="0"/>
              <a:cs typeface="Times New Roman" pitchFamily="18" charset="0"/>
            </a:endParaRPr>
          </a:p>
          <a:p>
            <a:pPr algn="l" rtl="0">
              <a:buFont typeface="Wingdings" pitchFamily="2" charset="2"/>
              <a:buChar char="q"/>
            </a:pPr>
            <a:r>
              <a:rPr lang="en-US" sz="2800" dirty="0">
                <a:latin typeface="Times New Roman" pitchFamily="18" charset="0"/>
                <a:cs typeface="Times New Roman" pitchFamily="18" charset="0"/>
              </a:rPr>
              <a:t>6. </a:t>
            </a:r>
            <a:r>
              <a:rPr lang="en-US" sz="2800" b="1" dirty="0">
                <a:solidFill>
                  <a:srgbClr val="FFFF00"/>
                </a:solidFill>
                <a:latin typeface="Times New Roman" pitchFamily="18" charset="0"/>
                <a:cs typeface="Times New Roman" pitchFamily="18" charset="0"/>
              </a:rPr>
              <a:t>PROFESSION</a:t>
            </a:r>
            <a:r>
              <a:rPr lang="en-US" sz="2800" dirty="0">
                <a:latin typeface="Times New Roman" pitchFamily="18" charset="0"/>
                <a:cs typeface="Times New Roman" pitchFamily="18" charset="0"/>
              </a:rPr>
              <a:t> – Software engineers shall advance the integrity and reputation of the profession consistent with the public interest.</a:t>
            </a:r>
          </a:p>
          <a:p>
            <a:pPr algn="l" rtl="0">
              <a:buFont typeface="Wingdings" pitchFamily="2" charset="2"/>
              <a:buChar char="q"/>
            </a:pP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9599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 typeface="Wingdings" pitchFamily="2" charset="2"/>
              <a:buChar char="q"/>
            </a:pPr>
            <a:r>
              <a:rPr lang="en-US" sz="3200" dirty="0" smtClean="0">
                <a:latin typeface="Times New Roman" pitchFamily="18" charset="0"/>
                <a:cs typeface="Times New Roman" pitchFamily="18" charset="0"/>
              </a:rPr>
              <a:t>7. </a:t>
            </a:r>
            <a:r>
              <a:rPr lang="en-US" sz="3200" b="1" dirty="0" smtClean="0">
                <a:solidFill>
                  <a:srgbClr val="FFFF00"/>
                </a:solidFill>
                <a:latin typeface="Times New Roman" pitchFamily="18" charset="0"/>
                <a:cs typeface="Times New Roman" pitchFamily="18" charset="0"/>
              </a:rPr>
              <a:t>COLLEAGUES</a:t>
            </a:r>
            <a:r>
              <a:rPr lang="en-US" sz="3200" dirty="0" smtClean="0">
                <a:latin typeface="Times New Roman" pitchFamily="18" charset="0"/>
                <a:cs typeface="Times New Roman" pitchFamily="18" charset="0"/>
              </a:rPr>
              <a:t> – Software engineers shall be fair to and supportive of their colleagues.</a:t>
            </a:r>
          </a:p>
          <a:p>
            <a:pPr>
              <a:buFont typeface="Wingdings" pitchFamily="2" charset="2"/>
              <a:buChar char="q"/>
            </a:pPr>
            <a:endParaRPr lang="en-US" sz="3200" dirty="0" smtClean="0">
              <a:latin typeface="Times New Roman" pitchFamily="18" charset="0"/>
              <a:cs typeface="Times New Roman" pitchFamily="18" charset="0"/>
            </a:endParaRPr>
          </a:p>
          <a:p>
            <a:pPr>
              <a:buFont typeface="Wingdings" pitchFamily="2" charset="2"/>
              <a:buChar char="q"/>
            </a:pPr>
            <a:r>
              <a:rPr lang="en-US" sz="3200" dirty="0" smtClean="0">
                <a:latin typeface="Times New Roman" pitchFamily="18" charset="0"/>
                <a:cs typeface="Times New Roman" pitchFamily="18" charset="0"/>
              </a:rPr>
              <a:t>8. </a:t>
            </a:r>
            <a:r>
              <a:rPr lang="en-US" sz="3200" b="1" dirty="0" smtClean="0">
                <a:solidFill>
                  <a:srgbClr val="FFFF00"/>
                </a:solidFill>
                <a:latin typeface="Times New Roman" pitchFamily="18" charset="0"/>
                <a:cs typeface="Times New Roman" pitchFamily="18" charset="0"/>
              </a:rPr>
              <a:t>SELF –</a:t>
            </a:r>
            <a:r>
              <a:rPr lang="en-US" sz="3200" dirty="0" smtClean="0">
                <a:latin typeface="Times New Roman" pitchFamily="18" charset="0"/>
                <a:cs typeface="Times New Roman" pitchFamily="18" charset="0"/>
              </a:rPr>
              <a:t> Software engineers shall participate in lifelong learning regarding the practice of their profession and shall promote an ethical approach to the practice of the profession.</a:t>
            </a:r>
            <a:endParaRPr lang="ar-IQ" sz="3200" dirty="0" smtClean="0">
              <a:latin typeface="Times New Roman" pitchFamily="18" charset="0"/>
              <a:cs typeface="Times New Roman" pitchFamily="18" charset="0"/>
            </a:endParaRPr>
          </a:p>
          <a:p>
            <a:pPr>
              <a:buFont typeface="Wingdings" pitchFamily="2" charset="2"/>
              <a:buChar char="q"/>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286" y="1159009"/>
            <a:ext cx="8610600" cy="1293028"/>
          </a:xfrm>
        </p:spPr>
        <p:txBody>
          <a:bodyPr>
            <a:noAutofit/>
          </a:bodyPr>
          <a:lstStyle/>
          <a:p>
            <a:pPr algn="l" rtl="0"/>
            <a:r>
              <a:rPr lang="nl-NL" sz="4800" b="1" dirty="0" smtClean="0">
                <a:solidFill>
                  <a:srgbClr val="FFFF00"/>
                </a:solidFill>
                <a:latin typeface="Times New Roman" pitchFamily="18" charset="0"/>
                <a:cs typeface="Times New Roman" pitchFamily="18" charset="0"/>
              </a:rPr>
              <a:t>Preamble </a:t>
            </a:r>
            <a:br>
              <a:rPr lang="nl-NL" sz="4800" b="1" dirty="0" smtClean="0">
                <a:solidFill>
                  <a:srgbClr val="FFFF00"/>
                </a:solidFill>
                <a:latin typeface="Times New Roman" pitchFamily="18" charset="0"/>
                <a:cs typeface="Times New Roman" pitchFamily="18" charset="0"/>
              </a:rPr>
            </a:br>
            <a:endParaRPr lang="ar-IQ" sz="4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06666" y="2050181"/>
            <a:ext cx="11162899" cy="4024125"/>
          </a:xfrm>
        </p:spPr>
        <p:txBody>
          <a:bodyPr>
            <a:normAutofit/>
          </a:bodyPr>
          <a:lstStyle/>
          <a:p>
            <a:pPr algn="l" rtl="0"/>
            <a:endParaRPr lang="ar-IQ" dirty="0">
              <a:latin typeface="Times New Roman" pitchFamily="18" charset="0"/>
              <a:cs typeface="Times New Roman" pitchFamily="18" charset="0"/>
            </a:endParaRPr>
          </a:p>
          <a:p>
            <a:pPr marL="0" indent="0" algn="just" rtl="0">
              <a:buNone/>
            </a:pPr>
            <a:r>
              <a:rPr lang="en-US" dirty="0">
                <a:latin typeface="Times New Roman" pitchFamily="18" charset="0"/>
                <a:cs typeface="Times New Roman" pitchFamily="18" charset="0"/>
              </a:rPr>
              <a:t>•</a:t>
            </a:r>
            <a:r>
              <a:rPr lang="en-US" sz="3600" dirty="0">
                <a:latin typeface="Times New Roman" pitchFamily="18" charset="0"/>
                <a:cs typeface="Times New Roman" pitchFamily="18" charset="0"/>
              </a:rPr>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algn="l" rtl="0"/>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329482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29904"/>
            <a:ext cx="10820400" cy="5188782"/>
          </a:xfrm>
        </p:spPr>
        <p:txBody>
          <a:bodyPr>
            <a:normAutofit fontScale="77500" lnSpcReduction="20000"/>
          </a:bodyPr>
          <a:lstStyle/>
          <a:p>
            <a:pPr algn="l" rtl="0">
              <a:lnSpc>
                <a:spcPct val="120000"/>
              </a:lnSpc>
            </a:pPr>
            <a:endParaRPr lang="ar-IQ" dirty="0">
              <a:latin typeface="Times New Roman" pitchFamily="18" charset="0"/>
              <a:cs typeface="Times New Roman" pitchFamily="18" charset="0"/>
            </a:endParaRPr>
          </a:p>
          <a:p>
            <a:pPr algn="l" rtl="0">
              <a:lnSpc>
                <a:spcPct val="120000"/>
              </a:lnSpc>
            </a:pPr>
            <a:endParaRPr lang="ar-IQ" dirty="0">
              <a:latin typeface="Times New Roman" pitchFamily="18" charset="0"/>
              <a:cs typeface="Times New Roman" pitchFamily="18" charset="0"/>
            </a:endParaRPr>
          </a:p>
          <a:p>
            <a:pPr algn="just" rtl="0">
              <a:lnSpc>
                <a:spcPct val="120000"/>
              </a:lnSpc>
            </a:pPr>
            <a:r>
              <a:rPr lang="en-US" sz="3600" dirty="0">
                <a:latin typeface="Times New Roman" pitchFamily="18" charset="0"/>
                <a:cs typeface="Times New Roman" pitchFamily="18" charset="0"/>
              </a:rPr>
              <a:t>Because of their roles in developing software systems, software engineers have significant 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In accordance with that commitment, software engineers shall adhere to the following Code of Ethics and Professional Practice. </a:t>
            </a:r>
          </a:p>
          <a:p>
            <a:pPr algn="l" rtl="0">
              <a:lnSpc>
                <a:spcPct val="120000"/>
              </a:lnSpc>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151872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917" y="1029903"/>
            <a:ext cx="11028145" cy="5179157"/>
          </a:xfrm>
        </p:spPr>
        <p:txBody>
          <a:bodyPr>
            <a:normAutofit fontScale="92500"/>
          </a:bodyPr>
          <a:lstStyle/>
          <a:p>
            <a:pPr>
              <a:lnSpc>
                <a:spcPct val="110000"/>
              </a:lnSpc>
            </a:pPr>
            <a:endParaRPr lang="ar-IQ" dirty="0">
              <a:latin typeface="Times New Roman" pitchFamily="18" charset="0"/>
              <a:cs typeface="Times New Roman" pitchFamily="18" charset="0"/>
            </a:endParaRPr>
          </a:p>
          <a:p>
            <a:pPr>
              <a:lnSpc>
                <a:spcPct val="110000"/>
              </a:lnSpc>
            </a:pPr>
            <a:endParaRPr lang="ar-IQ" dirty="0">
              <a:latin typeface="Times New Roman" pitchFamily="18" charset="0"/>
              <a:cs typeface="Times New Roman" pitchFamily="18" charset="0"/>
            </a:endParaRPr>
          </a:p>
          <a:p>
            <a:pPr algn="just" rtl="0">
              <a:lnSpc>
                <a:spcPct val="110000"/>
              </a:lnSpc>
            </a:pPr>
            <a:r>
              <a:rPr lang="en-US" sz="3300" dirty="0">
                <a:latin typeface="Times New Roman" pitchFamily="18" charset="0"/>
                <a:cs typeface="Times New Roman" pitchFamily="18" charset="0"/>
              </a:rPr>
              <a:t>The Code contains eight Principles related to the behavior of and decisions made by professional software engineers, including practitioners, educators, managers, supervisors and policy makers, as well as trainees and students of the profession. The Principles identify the ethically responsible relationships in which individuals, groups, and organizations participate and the primary obligations within these relationships. </a:t>
            </a:r>
          </a:p>
        </p:txBody>
      </p:sp>
    </p:spTree>
    <p:extLst>
      <p:ext uri="{BB962C8B-B14F-4D97-AF65-F5344CB8AC3E}">
        <p14:creationId xmlns="" xmlns:p14="http://schemas.microsoft.com/office/powerpoint/2010/main" val="401120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77" y="244609"/>
            <a:ext cx="8610600" cy="1293028"/>
          </a:xfrm>
        </p:spPr>
        <p:txBody>
          <a:bodyPr>
            <a:normAutofit fontScale="90000"/>
          </a:bodyPr>
          <a:lstStyle/>
          <a:p>
            <a:pPr algn="l" rtl="0"/>
            <a:r>
              <a:rPr lang="ar-IQ" dirty="0" smtClean="0">
                <a:latin typeface="Times New Roman" pitchFamily="18" charset="0"/>
                <a:cs typeface="Times New Roman" pitchFamily="18" charset="0"/>
              </a:rPr>
              <a:t/>
            </a:r>
            <a:br>
              <a:rPr lang="ar-IQ" dirty="0" smtClean="0">
                <a:latin typeface="Times New Roman" pitchFamily="18" charset="0"/>
                <a:cs typeface="Times New Roman" pitchFamily="18" charset="0"/>
              </a:rPr>
            </a:br>
            <a:r>
              <a:rPr lang="nl-NL" sz="5300" b="1" dirty="0" smtClean="0">
                <a:solidFill>
                  <a:srgbClr val="FFFF00"/>
                </a:solidFill>
                <a:latin typeface="Times New Roman" pitchFamily="18" charset="0"/>
                <a:cs typeface="Times New Roman" pitchFamily="18" charset="0"/>
              </a:rPr>
              <a:t>Principle 1 – Public </a:t>
            </a:r>
            <a:r>
              <a:rPr lang="nl-NL" dirty="0" smtClean="0">
                <a:latin typeface="Times New Roman" pitchFamily="18" charset="0"/>
                <a:cs typeface="Times New Roman" pitchFamily="18" charset="0"/>
              </a:rPr>
              <a:t/>
            </a:r>
            <a:br>
              <a:rPr lang="nl-NL"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618422" y="1537637"/>
            <a:ext cx="11114773" cy="5239315"/>
          </a:xfrm>
        </p:spPr>
        <p:txBody>
          <a:bodyPr>
            <a:normAutofit fontScale="85000" lnSpcReduction="10000"/>
          </a:bodyPr>
          <a:lstStyle/>
          <a:p>
            <a:pPr algn="just" rtl="0">
              <a:buFont typeface="Wingdings" pitchFamily="2" charset="2"/>
              <a:buChar char="v"/>
            </a:pPr>
            <a:r>
              <a:rPr lang="en-US" sz="3300" dirty="0">
                <a:latin typeface="Times New Roman" pitchFamily="18" charset="0"/>
                <a:cs typeface="Times New Roman" pitchFamily="18" charset="0"/>
              </a:rPr>
              <a:t>•Software engineers shall act consistently with the public interest. In particular, software engineers shall, as appropriate:</a:t>
            </a:r>
          </a:p>
          <a:p>
            <a:pPr algn="just" rtl="0">
              <a:buFont typeface="Wingdings" pitchFamily="2" charset="2"/>
              <a:buChar char="v"/>
            </a:pPr>
            <a:r>
              <a:rPr lang="en-US" sz="3300" dirty="0">
                <a:latin typeface="Times New Roman" pitchFamily="18" charset="0"/>
                <a:cs typeface="Times New Roman" pitchFamily="18" charset="0"/>
              </a:rPr>
              <a:t> </a:t>
            </a:r>
          </a:p>
          <a:p>
            <a:pPr algn="just" rtl="0">
              <a:buFont typeface="Wingdings" pitchFamily="2" charset="2"/>
              <a:buChar char="v"/>
            </a:pPr>
            <a:r>
              <a:rPr lang="en-US" sz="3300" dirty="0">
                <a:latin typeface="Times New Roman" pitchFamily="18" charset="0"/>
                <a:cs typeface="Times New Roman" pitchFamily="18" charset="0"/>
              </a:rPr>
              <a:t>1.Accept full responsibility for their own work. </a:t>
            </a:r>
          </a:p>
          <a:p>
            <a:pPr algn="just" rtl="0">
              <a:buFont typeface="Wingdings" pitchFamily="2" charset="2"/>
              <a:buChar char="v"/>
            </a:pPr>
            <a:endParaRPr lang="en-US" sz="3300" dirty="0">
              <a:latin typeface="Times New Roman" pitchFamily="18" charset="0"/>
              <a:cs typeface="Times New Roman" pitchFamily="18" charset="0"/>
            </a:endParaRPr>
          </a:p>
          <a:p>
            <a:pPr algn="just" rtl="0">
              <a:buFont typeface="Wingdings" pitchFamily="2" charset="2"/>
              <a:buChar char="v"/>
            </a:pPr>
            <a:r>
              <a:rPr lang="en-US" sz="3300" dirty="0">
                <a:latin typeface="Times New Roman" pitchFamily="18" charset="0"/>
                <a:cs typeface="Times New Roman" pitchFamily="18" charset="0"/>
              </a:rPr>
              <a:t>2. Moderate the interests of the software engineer, the employer, the client and the users with the public good. </a:t>
            </a:r>
          </a:p>
          <a:p>
            <a:pPr algn="just" rtl="0">
              <a:buFont typeface="Wingdings" pitchFamily="2" charset="2"/>
              <a:buChar char="v"/>
            </a:pPr>
            <a:endParaRPr lang="en-US" sz="3300" dirty="0">
              <a:latin typeface="Times New Roman" pitchFamily="18" charset="0"/>
              <a:cs typeface="Times New Roman" pitchFamily="18" charset="0"/>
            </a:endParaRPr>
          </a:p>
          <a:p>
            <a:pPr algn="just" rtl="0">
              <a:buFont typeface="Wingdings" pitchFamily="2" charset="2"/>
              <a:buChar char="v"/>
            </a:pPr>
            <a:r>
              <a:rPr lang="en-US" sz="3300" dirty="0">
                <a:latin typeface="Times New Roman" pitchFamily="18" charset="0"/>
                <a:cs typeface="Times New Roman" pitchFamily="18" charset="0"/>
              </a:rPr>
              <a:t>3.Approve software only if they have a well-founded belief that it is safe, meets specifications, passes appropriate tests, and does not diminish quality of life, diminish privacy or harm the environment. The ultimate effect of the work should be to the public good. </a:t>
            </a:r>
          </a:p>
          <a:p>
            <a:pPr algn="just">
              <a:buFont typeface="Wingdings" pitchFamily="2" charset="2"/>
              <a:buChar char="v"/>
            </a:pP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4121485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1225</TotalTime>
  <Words>1590</Words>
  <Application>Microsoft Office PowerPoint</Application>
  <PresentationFormat>مخصص</PresentationFormat>
  <Paragraphs>131</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حيوية</vt:lpstr>
      <vt:lpstr>   Engineering Profession Ethics </vt:lpstr>
      <vt:lpstr> Software Engineering Ethics </vt:lpstr>
      <vt:lpstr>الشريحة 3</vt:lpstr>
      <vt:lpstr>الشريحة 4</vt:lpstr>
      <vt:lpstr>الشريحة 5</vt:lpstr>
      <vt:lpstr>Preamble  </vt:lpstr>
      <vt:lpstr>الشريحة 7</vt:lpstr>
      <vt:lpstr>الشريحة 8</vt:lpstr>
      <vt:lpstr> Principle 1 – Public  </vt:lpstr>
      <vt:lpstr>الشريحة 10</vt:lpstr>
      <vt:lpstr>Principle 2 – Client And Employer  </vt:lpstr>
      <vt:lpstr>الشريحة 12</vt:lpstr>
      <vt:lpstr>Principle 3 – Product </vt:lpstr>
      <vt:lpstr>الشريحة 14</vt:lpstr>
      <vt:lpstr>Principle 4 – Judgment </vt:lpstr>
      <vt:lpstr>الشريحة 16</vt:lpstr>
      <vt:lpstr> Principle 5 – Management  </vt:lpstr>
      <vt:lpstr>الشريحة 18</vt:lpstr>
      <vt:lpstr>Principle 6 – Profession </vt:lpstr>
      <vt:lpstr>الشريحة 20</vt:lpstr>
      <vt:lpstr>Principle 7 – Colleagues </vt:lpstr>
      <vt:lpstr>الشريحة 22</vt:lpstr>
      <vt:lpstr>Principle 8 – Self  </vt:lpstr>
      <vt:lpstr>الشريحة 24</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Profession Ethics</dc:title>
  <dc:creator>venous</dc:creator>
  <cp:lastModifiedBy>Dell 5010</cp:lastModifiedBy>
  <cp:revision>28</cp:revision>
  <dcterms:created xsi:type="dcterms:W3CDTF">2021-01-21T01:50:36Z</dcterms:created>
  <dcterms:modified xsi:type="dcterms:W3CDTF">2022-11-08T13:51:13Z</dcterms:modified>
</cp:coreProperties>
</file>