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8"/>
  </p:notesMasterIdLst>
  <p:sldIdLst>
    <p:sldId id="257" r:id="rId2"/>
    <p:sldId id="260"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A6350D-458A-4BEC-A1D2-0E9ED8B1EBF2}" type="datetimeFigureOut">
              <a:rPr lang="en-US" smtClean="0"/>
              <a:t>10/26/2022</a:t>
            </a:fld>
            <a:endParaRPr lang="en-US"/>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868744-02D6-4D3C-91EC-FC9E0DCD9FD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a:p>
        </p:txBody>
      </p:sp>
      <p:sp>
        <p:nvSpPr>
          <p:cNvPr id="4" name="عنصر نائب لرقم الشريحة 3"/>
          <p:cNvSpPr>
            <a:spLocks noGrp="1"/>
          </p:cNvSpPr>
          <p:nvPr>
            <p:ph type="sldNum" sz="quarter" idx="10"/>
          </p:nvPr>
        </p:nvSpPr>
        <p:spPr/>
        <p:txBody>
          <a:bodyPr/>
          <a:lstStyle/>
          <a:p>
            <a:fld id="{73868744-02D6-4D3C-91EC-FC9E0DCD9FD7}"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10387963" y="5038579"/>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720726" y="776289"/>
            <a:ext cx="10750549"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720726" y="2250280"/>
            <a:ext cx="10750549"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828800" y="6012657"/>
            <a:ext cx="7721600" cy="365125"/>
          </a:xfrm>
        </p:spPr>
        <p:txBody>
          <a:bodyPr tIns="0" bIns="0" anchor="t"/>
          <a:lstStyle>
            <a:lvl1pPr algn="r">
              <a:defRPr sz="10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D7C673B-5088-40D7-9081-EC3A13DA6E69}" type="datetime8">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t>26 تشرين الأول، 22</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17" name="عنصر نائب للتذييل 16"/>
          <p:cNvSpPr>
            <a:spLocks noGrp="1"/>
          </p:cNvSpPr>
          <p:nvPr>
            <p:ph type="ftr" sz="quarter" idx="11"/>
          </p:nvPr>
        </p:nvSpPr>
        <p:spPr>
          <a:xfrm>
            <a:off x="1828800" y="5650705"/>
            <a:ext cx="7721600" cy="365125"/>
          </a:xfrm>
        </p:spPr>
        <p:txBody>
          <a:bodyPr tIns="0" bIns="0" anchor="b"/>
          <a:lstStyle>
            <a:lvl1pPr algn="r">
              <a:defRPr sz="1100"/>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29" name="عنصر نائب لرقم الشريحة 28"/>
          <p:cNvSpPr>
            <a:spLocks noGrp="1"/>
          </p:cNvSpPr>
          <p:nvPr>
            <p:ph type="sldNum" sz="quarter" idx="12"/>
          </p:nvPr>
        </p:nvSpPr>
        <p:spPr>
          <a:xfrm>
            <a:off x="11189663" y="5752308"/>
            <a:ext cx="670560" cy="365125"/>
          </a:xfrm>
        </p:spPr>
        <p:txBody>
          <a:bodyPr anchor="ctr"/>
          <a:lstStyle>
            <a:lvl1pPr algn="ctr">
              <a:defRPr sz="130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2F4677-D1C9-4A98-BD0E-02DB73F7D715}" type="datetime8">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t>26 تشرين الأول، 22</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9042400" y="381000"/>
            <a:ext cx="2540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381000"/>
            <a:ext cx="83312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E82AF4-5CE2-4017-9BA0-D914AA126725}" type="datetime8">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t>26 تشرين الأول، 22</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67494"/>
            <a:ext cx="109728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609600" y="1882808"/>
            <a:ext cx="109728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388608" y="6480048"/>
            <a:ext cx="2844800" cy="30175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8AA1B-3C55-4ED0-84C6-F7FE63BE2762}" type="datetime8">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t>26 تشرين الأول، 22</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a:xfrm>
            <a:off x="609600" y="6480970"/>
            <a:ext cx="5680075" cy="30083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9379" y="7035"/>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10387963" y="93786"/>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9274176" y="6477000"/>
            <a:ext cx="2844800" cy="3048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6F4AB5-BEFF-4777-B4C9-186CFC861DAE}" type="datetime8">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t>26 تشرين الأول، 22</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a:xfrm>
            <a:off x="3492501" y="6480970"/>
            <a:ext cx="5680075" cy="30083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a:xfrm>
            <a:off x="11268075" y="809625"/>
            <a:ext cx="670560" cy="30083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cxnSp>
        <p:nvCxnSpPr>
          <p:cNvPr id="11" name="رابط مستقيم 10"/>
          <p:cNvCxnSpPr/>
          <p:nvPr/>
        </p:nvCxnSpPr>
        <p:spPr>
          <a:xfrm rot="10800000">
            <a:off x="8625059" y="9381"/>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508000" y="271465"/>
            <a:ext cx="9652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08000" y="1633536"/>
            <a:ext cx="51816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6197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388608" y="6480969"/>
            <a:ext cx="2844800" cy="30175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B626D2-A85B-44F4-83D8-C74EE25594F5}" type="datetime8">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t>26 تشرين الأول، 22</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لتذييل 5"/>
          <p:cNvSpPr>
            <a:spLocks noGrp="1"/>
          </p:cNvSpPr>
          <p:nvPr>
            <p:ph type="ftr" sz="quarter" idx="11"/>
          </p:nvPr>
        </p:nvSpPr>
        <p:spPr>
          <a:xfrm>
            <a:off x="609600" y="6480969"/>
            <a:ext cx="5680075" cy="30175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7" name="عنصر نائب لرقم الشريحة 6"/>
          <p:cNvSpPr>
            <a:spLocks noGrp="1"/>
          </p:cNvSpPr>
          <p:nvPr>
            <p:ph type="sldNum" sz="quarter" idx="12"/>
          </p:nvPr>
        </p:nvSpPr>
        <p:spPr>
          <a:xfrm>
            <a:off x="10119360" y="6480969"/>
            <a:ext cx="670560" cy="30175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30931" y="290732"/>
            <a:ext cx="14224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820008" y="290732"/>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820008" y="3427124"/>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696307" y="290732"/>
            <a:ext cx="9144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696307" y="3427124"/>
            <a:ext cx="9144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6388608" y="6480969"/>
            <a:ext cx="2840736" cy="30175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BBACE3-F5BA-4E9C-A9E3-A2762AF7EE62}" type="datetime8">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t>26 تشرين الأول، 22</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8" name="عنصر نائب للتذييل 7"/>
          <p:cNvSpPr>
            <a:spLocks noGrp="1"/>
          </p:cNvSpPr>
          <p:nvPr>
            <p:ph type="ftr" sz="quarter" idx="11"/>
          </p:nvPr>
        </p:nvSpPr>
        <p:spPr>
          <a:xfrm>
            <a:off x="609600" y="6480969"/>
            <a:ext cx="5681472" cy="30175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9" name="عنصر نائب لرقم الشريحة 8"/>
          <p:cNvSpPr>
            <a:spLocks noGrp="1"/>
          </p:cNvSpPr>
          <p:nvPr>
            <p:ph type="sldNum" sz="quarter" idx="12"/>
          </p:nvPr>
        </p:nvSpPr>
        <p:spPr>
          <a:xfrm>
            <a:off x="10119360" y="6483096"/>
            <a:ext cx="670560" cy="301752"/>
          </a:xfrm>
        </p:spPr>
        <p:txBody>
          <a:bodyPr/>
          <a:lstStyle>
            <a:lvl1pPr algn="ct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C84302-E1E4-46BA-A93D-FEDED8E7C744}" type="datetime8">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t>26 تشرين الأول، 22</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4" name="عنصر نائب للتذييل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رقم الشريحة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6388608" y="6480969"/>
            <a:ext cx="2844800" cy="30175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677F1F-18AB-4FAC-8D36-CD31E39D7600}" type="datetime8">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t>26 تشرين الأول، 22</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3" name="عنصر نائب للتذييل 2"/>
          <p:cNvSpPr>
            <a:spLocks noGrp="1"/>
          </p:cNvSpPr>
          <p:nvPr>
            <p:ph type="ftr" sz="quarter" idx="11"/>
          </p:nvPr>
        </p:nvSpPr>
        <p:spPr>
          <a:xfrm>
            <a:off x="609600" y="6481891"/>
            <a:ext cx="5680075" cy="30083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4" name="عنصر نائب لرقم الشريحة 3"/>
          <p:cNvSpPr>
            <a:spLocks noGrp="1"/>
          </p:cNvSpPr>
          <p:nvPr>
            <p:ph type="sldNum" sz="quarter" idx="12"/>
          </p:nvPr>
        </p:nvSpPr>
        <p:spPr>
          <a:xfrm>
            <a:off x="10119360" y="6480969"/>
            <a:ext cx="670560" cy="30175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92608" y="367664"/>
            <a:ext cx="12192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514475" y="367664"/>
            <a:ext cx="32512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868333" y="320040"/>
            <a:ext cx="7034784"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8371968" y="6556248"/>
            <a:ext cx="2844800" cy="301752"/>
          </a:xfrm>
        </p:spPr>
        <p:txBody>
          <a:bodyPr/>
          <a:lstStyle>
            <a:lvl1pPr>
              <a:defRPr sz="9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810E1F7-D3A0-4F54-979B-8812D2A7C48A}" type="datetime8">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t>26 تشرين الأول، 22</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لتذييل 5"/>
          <p:cNvSpPr>
            <a:spLocks noGrp="1"/>
          </p:cNvSpPr>
          <p:nvPr>
            <p:ph type="ftr" sz="quarter" idx="11"/>
          </p:nvPr>
        </p:nvSpPr>
        <p:spPr>
          <a:xfrm>
            <a:off x="1514475" y="6556248"/>
            <a:ext cx="6857493" cy="301752"/>
          </a:xfrm>
        </p:spPr>
        <p:txBody>
          <a:bodyPr/>
          <a:lstStyle>
            <a:lvl1pPr>
              <a:defRPr sz="900"/>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7" name="عنصر نائب لرقم الشريحة 6"/>
          <p:cNvSpPr>
            <a:spLocks noGrp="1"/>
          </p:cNvSpPr>
          <p:nvPr>
            <p:ph type="sldNum" sz="quarter" idx="12"/>
          </p:nvPr>
        </p:nvSpPr>
        <p:spPr>
          <a:xfrm>
            <a:off x="11214101" y="6556248"/>
            <a:ext cx="670560" cy="301752"/>
          </a:xfrm>
        </p:spPr>
        <p:txBody>
          <a:bodyPr/>
          <a:lstStyle>
            <a:lvl1pPr>
              <a:defRPr sz="9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92608" y="150896"/>
            <a:ext cx="12192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517649" y="373966"/>
            <a:ext cx="9777984"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524000" y="5867400"/>
            <a:ext cx="9777984"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8144256" y="6556248"/>
            <a:ext cx="2804160" cy="301752"/>
          </a:xfrm>
        </p:spPr>
        <p:txBody>
          <a:bodyPr/>
          <a:lstStyle>
            <a:lvl1pPr>
              <a:defRPr sz="9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453306F-602F-436F-AB79-F68DFBCF7639}" type="datetime8">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t>26 تشرين الأول، 22</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لتذييل 5"/>
          <p:cNvSpPr>
            <a:spLocks noGrp="1"/>
          </p:cNvSpPr>
          <p:nvPr>
            <p:ph type="ftr" sz="quarter" idx="11"/>
          </p:nvPr>
        </p:nvSpPr>
        <p:spPr>
          <a:xfrm>
            <a:off x="1560576" y="6557169"/>
            <a:ext cx="6597429" cy="301752"/>
          </a:xfrm>
        </p:spPr>
        <p:txBody>
          <a:bodyPr/>
          <a:lstStyle>
            <a:lvl1pPr>
              <a:defRPr sz="900"/>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7" name="عنصر نائب لرقم الشريحة 6"/>
          <p:cNvSpPr>
            <a:spLocks noGrp="1"/>
          </p:cNvSpPr>
          <p:nvPr>
            <p:ph type="sldNum" sz="quarter" idx="12"/>
          </p:nvPr>
        </p:nvSpPr>
        <p:spPr>
          <a:xfrm>
            <a:off x="10956256" y="6556248"/>
            <a:ext cx="487680" cy="301752"/>
          </a:xfrm>
        </p:spPr>
        <p:txBody>
          <a:bodyPr/>
          <a:lstStyle>
            <a:lvl1pPr algn="ctr">
              <a:defRPr sz="9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9379" y="14069"/>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8625059" y="4948410"/>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609600" y="267494"/>
            <a:ext cx="109728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09600" y="1882808"/>
            <a:ext cx="109728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388608" y="6480969"/>
            <a:ext cx="2844800" cy="301752"/>
          </a:xfrm>
          <a:prstGeom prst="rect">
            <a:avLst/>
          </a:prstGeom>
        </p:spPr>
        <p:txBody>
          <a:bodyPr vert="horz" anchor="b"/>
          <a:lstStyle>
            <a:lvl1pPr algn="l" eaLnBrk="1" latinLnBrk="0" hangingPunct="1">
              <a:defRPr kumimoji="0" sz="1000" b="0">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0300537-71AB-465A-8E96-4F0D68213FFF}" type="datetime8">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t>26 تشرين الأول، 22</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3" name="عنصر نائب للتذييل 2"/>
          <p:cNvSpPr>
            <a:spLocks noGrp="1"/>
          </p:cNvSpPr>
          <p:nvPr>
            <p:ph type="ftr" sz="quarter" idx="3"/>
          </p:nvPr>
        </p:nvSpPr>
        <p:spPr>
          <a:xfrm>
            <a:off x="609600" y="6481891"/>
            <a:ext cx="5680075" cy="300831"/>
          </a:xfrm>
          <a:prstGeom prst="rect">
            <a:avLst/>
          </a:prstGeom>
        </p:spPr>
        <p:txBody>
          <a:bodyPr vert="horz" anchor="b"/>
          <a:lstStyle>
            <a:lvl1pPr algn="r" eaLnBrk="1" latinLnBrk="0" hangingPunct="1">
              <a:defRPr kumimoji="0" sz="100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23" name="عنصر نائب لرقم الشريحة 22"/>
          <p:cNvSpPr>
            <a:spLocks noGrp="1"/>
          </p:cNvSpPr>
          <p:nvPr>
            <p:ph type="sldNum" sz="quarter" idx="4"/>
          </p:nvPr>
        </p:nvSpPr>
        <p:spPr>
          <a:xfrm>
            <a:off x="10119360" y="6480969"/>
            <a:ext cx="670560" cy="301752"/>
          </a:xfrm>
          <a:prstGeom prst="rect">
            <a:avLst/>
          </a:prstGeom>
        </p:spPr>
        <p:txBody>
          <a:bodyPr vert="horz" anchor="b"/>
          <a:lstStyle>
            <a:lvl1pPr algn="ctr" eaLnBrk="1" latinLnBrk="0" hangingPunct="1">
              <a:defRPr kumimoji="0" sz="1200">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 bg1="dk1" tx1="lt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0220" y="1536224"/>
            <a:ext cx="9410297" cy="1524612"/>
          </a:xfrm>
        </p:spPr>
        <p:txBody>
          <a:bodyPr>
            <a:noAutofit/>
          </a:bodyPr>
          <a:lstStyle/>
          <a:p>
            <a:r>
              <a:rPr lang="en-US" sz="4800" b="1" dirty="0">
                <a:solidFill>
                  <a:srgbClr val="00FF00"/>
                </a:solidFill>
                <a:latin typeface="Times New Roman" pitchFamily="18" charset="0"/>
                <a:cs typeface="Times New Roman" pitchFamily="18" charset="0"/>
              </a:rPr>
              <a:t/>
            </a:r>
            <a:br>
              <a:rPr lang="en-US" sz="4800" b="1" dirty="0">
                <a:solidFill>
                  <a:srgbClr val="00FF00"/>
                </a:solidFill>
                <a:latin typeface="Times New Roman" pitchFamily="18" charset="0"/>
                <a:cs typeface="Times New Roman" pitchFamily="18" charset="0"/>
              </a:rPr>
            </a:br>
            <a:r>
              <a:rPr lang="en-US" sz="4800" b="1" dirty="0">
                <a:solidFill>
                  <a:srgbClr val="00FF00"/>
                </a:solidFill>
                <a:latin typeface="Times New Roman" pitchFamily="18" charset="0"/>
                <a:cs typeface="Times New Roman" pitchFamily="18" charset="0"/>
              </a:rPr>
              <a:t/>
            </a:r>
            <a:br>
              <a:rPr lang="en-US" sz="4800" b="1" dirty="0">
                <a:solidFill>
                  <a:srgbClr val="00FF00"/>
                </a:solidFill>
                <a:latin typeface="Times New Roman" pitchFamily="18" charset="0"/>
                <a:cs typeface="Times New Roman" pitchFamily="18" charset="0"/>
              </a:rPr>
            </a:br>
            <a:r>
              <a:rPr lang="en-US" sz="4800" b="1" dirty="0">
                <a:solidFill>
                  <a:srgbClr val="00FF00"/>
                </a:solidFill>
                <a:latin typeface="Times New Roman" pitchFamily="18" charset="0"/>
                <a:cs typeface="Times New Roman" pitchFamily="18" charset="0"/>
              </a:rPr>
              <a:t/>
            </a:r>
            <a:br>
              <a:rPr lang="en-US" sz="4800" b="1" dirty="0">
                <a:solidFill>
                  <a:srgbClr val="00FF00"/>
                </a:solidFill>
                <a:latin typeface="Times New Roman" pitchFamily="18" charset="0"/>
                <a:cs typeface="Times New Roman" pitchFamily="18" charset="0"/>
              </a:rPr>
            </a:br>
            <a:r>
              <a:rPr lang="en-US" sz="4800" b="1" dirty="0">
                <a:solidFill>
                  <a:srgbClr val="00FF00"/>
                </a:solidFill>
                <a:latin typeface="Times New Roman" pitchFamily="18" charset="0"/>
                <a:cs typeface="Times New Roman" pitchFamily="18" charset="0"/>
              </a:rPr>
              <a:t>Engineering Profession Ethics</a:t>
            </a:r>
            <a:r>
              <a:rPr lang="en-US" sz="4800" dirty="0">
                <a:solidFill>
                  <a:srgbClr val="00FF00"/>
                </a:solidFill>
                <a:latin typeface="Times New Roman" pitchFamily="18" charset="0"/>
                <a:cs typeface="Times New Roman" pitchFamily="18" charset="0"/>
              </a:rPr>
              <a:t/>
            </a:r>
            <a:br>
              <a:rPr lang="en-US" sz="4800" dirty="0">
                <a:solidFill>
                  <a:srgbClr val="00FF00"/>
                </a:solidFill>
                <a:latin typeface="Times New Roman" pitchFamily="18" charset="0"/>
                <a:cs typeface="Times New Roman" pitchFamily="18" charset="0"/>
              </a:rPr>
            </a:br>
            <a:endParaRPr lang="ar-IQ" sz="4800" dirty="0">
              <a:solidFill>
                <a:srgbClr val="00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957714" y="2529387"/>
            <a:ext cx="9448800" cy="685800"/>
          </a:xfrm>
        </p:spPr>
        <p:txBody>
          <a:bodyPr>
            <a:noAutofit/>
          </a:bodyPr>
          <a:lstStyle/>
          <a:p>
            <a:pPr algn="ctr"/>
            <a:r>
              <a:rPr lang="en-US" altLang="zh-CN" sz="3600" b="1" dirty="0">
                <a:solidFill>
                  <a:srgbClr val="FFFF00"/>
                </a:solidFill>
                <a:latin typeface="Monotype Corsiva" pitchFamily="66" charset="0"/>
                <a:ea typeface="SimSun" pitchFamily="2" charset="-122"/>
                <a:cs typeface="Arial" pitchFamily="34" charset="0"/>
              </a:rPr>
              <a:t>Chapter  Four/  </a:t>
            </a:r>
            <a:r>
              <a:rPr lang="en-US" sz="3600" b="1" dirty="0">
                <a:solidFill>
                  <a:srgbClr val="FFFF00"/>
                </a:solidFill>
                <a:latin typeface="Monotype Corsiva" pitchFamily="66" charset="0"/>
                <a:ea typeface="SimSun" pitchFamily="2" charset="-122"/>
                <a:cs typeface="Arial" pitchFamily="34" charset="0"/>
              </a:rPr>
              <a:t>Types of Ethics or Morality</a:t>
            </a:r>
            <a:endParaRPr lang="en-US" altLang="zh-CN" sz="3600" b="1" dirty="0">
              <a:solidFill>
                <a:srgbClr val="FFFF00"/>
              </a:solidFill>
              <a:latin typeface="Monotype Corsiva" pitchFamily="66" charset="0"/>
              <a:ea typeface="SimSun" pitchFamily="2" charset="-122"/>
              <a:cs typeface="Arial" pitchFamily="34" charset="0"/>
            </a:endParaRPr>
          </a:p>
          <a:p>
            <a:endParaRPr lang="ar-IQ" dirty="0"/>
          </a:p>
          <a:p>
            <a:pPr algn="ctr"/>
            <a:r>
              <a:rPr lang="en-US" altLang="zh-CN" sz="3600" b="1" dirty="0">
                <a:solidFill>
                  <a:srgbClr val="FFFF00"/>
                </a:solidFill>
                <a:latin typeface="Monotype Corsiva" pitchFamily="66" charset="0"/>
                <a:ea typeface="SimSun" pitchFamily="2" charset="-122"/>
                <a:cs typeface="Arial" pitchFamily="34" charset="0"/>
              </a:rPr>
              <a:t>Forth  Stage</a:t>
            </a:r>
            <a:endParaRPr lang="en-US" altLang="zh-CN" sz="1050" dirty="0">
              <a:solidFill>
                <a:srgbClr val="FFFF00"/>
              </a:solidFill>
              <a:ea typeface="SimSun" pitchFamily="2" charset="-122"/>
              <a:cs typeface="Arial" pitchFamily="34" charset="0"/>
            </a:endParaRPr>
          </a:p>
          <a:p>
            <a:pPr algn="ctr"/>
            <a:endParaRPr lang="ar-IQ" altLang="zh-CN" sz="3600" b="1" dirty="0">
              <a:solidFill>
                <a:srgbClr val="FFFF00"/>
              </a:solidFill>
              <a:latin typeface="Monotype Corsiva" pitchFamily="66" charset="0"/>
              <a:ea typeface="SimSun" pitchFamily="2" charset="-122"/>
              <a:cs typeface="Arial" pitchFamily="34" charset="0"/>
            </a:endParaRPr>
          </a:p>
          <a:p>
            <a:endParaRPr lang="ar-IQ" altLang="zh-CN" sz="3600" b="1" dirty="0">
              <a:solidFill>
                <a:srgbClr val="FFFF00"/>
              </a:solidFill>
              <a:latin typeface="Monotype Corsiva" pitchFamily="66" charset="0"/>
              <a:ea typeface="SimSun" pitchFamily="2" charset="-122"/>
              <a:cs typeface="Arial" pitchFamily="34" charset="0"/>
            </a:endParaRPr>
          </a:p>
          <a:p>
            <a:endParaRPr lang="en-US" altLang="zh-CN" sz="3600" b="1" dirty="0">
              <a:latin typeface="Monotype Corsiva" pitchFamily="66" charset="0"/>
              <a:ea typeface="SimSun" pitchFamily="2" charset="-122"/>
              <a:cs typeface="Arial" pitchFamily="34" charset="0"/>
            </a:endParaRPr>
          </a:p>
          <a:p>
            <a:endParaRPr lang="ar-IQ" sz="3600" dirty="0">
              <a:solidFill>
                <a:srgbClr val="FFFF00"/>
              </a:solidFill>
            </a:endParaRPr>
          </a:p>
        </p:txBody>
      </p:sp>
      <p:sp>
        <p:nvSpPr>
          <p:cNvPr id="4" name="Rectangle 3"/>
          <p:cNvSpPr/>
          <p:nvPr/>
        </p:nvSpPr>
        <p:spPr>
          <a:xfrm>
            <a:off x="93044" y="76011"/>
            <a:ext cx="6096000" cy="1200329"/>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Ministry of Higher Education and Scientific Research</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University of Diyala                              </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College of Engineering</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a:p>
            <a:pPr marL="0" marR="0" lvl="0" indent="0" algn="l" defTabSz="914400" rtl="1"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Computer Eng. Dept.</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p:txBody>
      </p:sp>
      <p:pic>
        <p:nvPicPr>
          <p:cNvPr id="5"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541266" y="283143"/>
            <a:ext cx="1384777" cy="136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5"/>
          <p:cNvSpPr/>
          <p:nvPr/>
        </p:nvSpPr>
        <p:spPr>
          <a:xfrm>
            <a:off x="2807368" y="3591071"/>
            <a:ext cx="6096000" cy="1754326"/>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800" b="0" i="0" u="none" strike="noStrike" kern="1200" cap="none" spc="0" normalizeH="0" baseline="0" noProof="0" dirty="0">
              <a:ln>
                <a:noFill/>
              </a:ln>
              <a:solidFill>
                <a:prstClr val="white"/>
              </a:solidFill>
              <a:effectLst/>
              <a:uLnTx/>
              <a:uFillTx/>
              <a:latin typeface="Century Gothic" panose="020B0502020202020204"/>
              <a:ea typeface="ＭＳ Ｐゴシック" panose="020B0600070205080204"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Prepare by: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800" b="0" i="0" u="none" strike="noStrike" kern="1200" cap="none" spc="0" normalizeH="0" baseline="0" noProof="0" dirty="0">
              <a:ln>
                <a:noFill/>
              </a:ln>
              <a:solidFill>
                <a:prstClr val="white"/>
              </a:solidFill>
              <a:effectLst/>
              <a:uLnTx/>
              <a:uFillTx/>
              <a:latin typeface="Century Gothic" panose="020B0502020202020204"/>
              <a:ea typeface="ＭＳ Ｐゴシック" panose="020B0600070205080204"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Lecturer :</a:t>
            </a:r>
            <a:r>
              <a:rPr kumimoji="0" lang="en-US" altLang="zh-CN" sz="36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 </a:t>
            </a:r>
            <a:r>
              <a:rPr kumimoji="0" lang="en-US" altLang="zh-CN" sz="3600" b="1" i="0" u="none" strike="noStrike" kern="0" cap="none" spc="0" normalizeH="0" baseline="0" noProof="0" dirty="0" err="1" smtClean="0">
                <a:ln>
                  <a:noFill/>
                </a:ln>
                <a:solidFill>
                  <a:srgbClr val="FF00FF"/>
                </a:solidFill>
                <a:effectLst/>
                <a:uLnTx/>
                <a:uFillTx/>
                <a:latin typeface="Monotype Corsiva" pitchFamily="66" charset="0"/>
                <a:ea typeface="宋体" panose="02010600030101010101" pitchFamily="2" charset="-122"/>
                <a:cs typeface="Arabic Typesetting" pitchFamily="66" charset="-78"/>
              </a:rPr>
              <a:t>Raghda</a:t>
            </a:r>
            <a:r>
              <a:rPr kumimoji="0" lang="en-US" altLang="zh-CN" sz="3600" b="1" i="0" u="none" strike="noStrike" kern="0" cap="none" spc="0" normalizeH="0" baseline="0" noProof="0" dirty="0" smtClean="0">
                <a:ln>
                  <a:noFill/>
                </a:ln>
                <a:solidFill>
                  <a:srgbClr val="FF00FF"/>
                </a:solidFill>
                <a:effectLst/>
                <a:uLnTx/>
                <a:uFillTx/>
                <a:latin typeface="Monotype Corsiva" pitchFamily="66" charset="0"/>
                <a:ea typeface="宋体" panose="02010600030101010101" pitchFamily="2" charset="-122"/>
                <a:cs typeface="Arabic Typesetting" pitchFamily="66" charset="-78"/>
              </a:rPr>
              <a:t> Salam Ali</a:t>
            </a:r>
            <a:endParaRPr kumimoji="0" lang="en-US" altLang="zh-CN" sz="2800" b="1" i="0" u="none" strike="noStrike" kern="0" cap="none" spc="0" normalizeH="0" baseline="0" noProof="0" dirty="0">
              <a:ln>
                <a:noFill/>
              </a:ln>
              <a:solidFill>
                <a:srgbClr val="FF00FF"/>
              </a:solidFill>
              <a:effectLst/>
              <a:uLnTx/>
              <a:uFillTx/>
              <a:latin typeface="Monotype Corsiva" pitchFamily="66" charset="0"/>
              <a:ea typeface="宋体" panose="02010600030101010101" pitchFamily="2" charset="-122"/>
              <a:cs typeface="Arabic Typesetting" pitchFamily="66" charset="-78"/>
            </a:endParaRPr>
          </a:p>
        </p:txBody>
      </p:sp>
    </p:spTree>
    <p:extLst>
      <p:ext uri="{BB962C8B-B14F-4D97-AF65-F5344CB8AC3E}">
        <p14:creationId xmlns="" xmlns:p14="http://schemas.microsoft.com/office/powerpoint/2010/main" val="2902786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79438"/>
            <a:ext cx="8610600" cy="1293028"/>
          </a:xfrm>
        </p:spPr>
        <p:txBody>
          <a:bodyPr>
            <a:normAutofit/>
          </a:bodyPr>
          <a:lstStyle/>
          <a:p>
            <a:pPr algn="l"/>
            <a:r>
              <a:rPr lang="en-US" sz="4800" b="1" dirty="0">
                <a:solidFill>
                  <a:srgbClr val="FFFF00"/>
                </a:solidFill>
                <a:latin typeface="Times New Roman" pitchFamily="18" charset="0"/>
                <a:cs typeface="Times New Roman" pitchFamily="18" charset="0"/>
              </a:rPr>
              <a:t>Responsibility in Engineering</a:t>
            </a:r>
            <a:endParaRPr lang="ar-IQ" sz="48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rtl="0"/>
            <a:r>
              <a:rPr lang="en-US" sz="3600" dirty="0">
                <a:solidFill>
                  <a:prstClr val="white"/>
                </a:solidFill>
                <a:latin typeface="Times New Roman" pitchFamily="18" charset="0"/>
                <a:cs typeface="Times New Roman" pitchFamily="18" charset="0"/>
              </a:rPr>
              <a:t>The concept of responsibility is many faceted . As a notion of accountability, it may be applied to individual engineers, teams of engineers, divisions or units within organizations, or even organizations themselves.</a:t>
            </a:r>
            <a:endParaRPr lang="ar-IQ" sz="3600" dirty="0">
              <a:solidFill>
                <a:prstClr val="white"/>
              </a:solidFill>
              <a:latin typeface="Times New Roman" pitchFamily="18" charset="0"/>
              <a:cs typeface="Times New Roman" pitchFamily="18" charset="0"/>
            </a:endParaRPr>
          </a:p>
        </p:txBody>
      </p:sp>
      <p:sp>
        <p:nvSpPr>
          <p:cNvPr id="4" name="عنصر نائب لرقم الشريحة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 xmlns:p14="http://schemas.microsoft.com/office/powerpoint/2010/main" val="2855878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2750" y="815860"/>
            <a:ext cx="10820400" cy="5454312"/>
          </a:xfrm>
        </p:spPr>
        <p:txBody>
          <a:bodyPr>
            <a:normAutofit fontScale="92500" lnSpcReduction="10000"/>
          </a:bodyPr>
          <a:lstStyle/>
          <a:p>
            <a:pPr algn="just" rtl="0"/>
            <a:r>
              <a:rPr lang="en-US" sz="3200" dirty="0">
                <a:solidFill>
                  <a:prstClr val="white"/>
                </a:solidFill>
                <a:latin typeface="Times New Roman" pitchFamily="18" charset="0"/>
                <a:cs typeface="Times New Roman" pitchFamily="18" charset="0"/>
              </a:rPr>
              <a:t>The preamble of the code of ethics of the National Society for Professional Engineers  (NSPE) states the following:</a:t>
            </a:r>
          </a:p>
          <a:p>
            <a:pPr algn="just" rtl="0"/>
            <a:r>
              <a:rPr lang="en-US" sz="3200" dirty="0">
                <a:solidFill>
                  <a:prstClr val="white"/>
                </a:solidFill>
                <a:latin typeface="Times New Roman" pitchFamily="18" charset="0"/>
                <a:cs typeface="Times New Roman" pitchFamily="18" charset="0"/>
              </a:rPr>
              <a:t>•Engineering is an important and learned profession. As members of this profession, engineers are expected to exhibit the highest standards of honesty.</a:t>
            </a:r>
          </a:p>
          <a:p>
            <a:pPr algn="just" rtl="0"/>
            <a:r>
              <a:rPr lang="en-US" sz="3200" dirty="0">
                <a:solidFill>
                  <a:prstClr val="white"/>
                </a:solidFill>
                <a:latin typeface="Times New Roman" pitchFamily="18" charset="0"/>
                <a:cs typeface="Times New Roman" pitchFamily="18" charset="0"/>
              </a:rPr>
              <a:t>•Engineering has a direct impact on the quality of life for all people. Accordingly, the services provided by engineers require honesty, fairness, and must be dedicated to the protection of the public health, safety, and welfare.</a:t>
            </a:r>
          </a:p>
          <a:p>
            <a:pPr algn="just" rtl="0"/>
            <a:r>
              <a:rPr lang="en-US" sz="3200" dirty="0">
                <a:solidFill>
                  <a:prstClr val="white"/>
                </a:solidFill>
                <a:latin typeface="Times New Roman" pitchFamily="18" charset="0"/>
                <a:cs typeface="Times New Roman" pitchFamily="18" charset="0"/>
              </a:rPr>
              <a:t>•Engineers must perform under a standard of professional behavior that requires adherence to the highest principles of ethical conduct.</a:t>
            </a:r>
            <a:endParaRPr lang="ar-IQ" sz="3200" dirty="0">
              <a:solidFill>
                <a:prstClr val="white"/>
              </a:solidFill>
              <a:latin typeface="Times New Roman" pitchFamily="18" charset="0"/>
              <a:cs typeface="Times New Roman" pitchFamily="18" charset="0"/>
            </a:endParaRPr>
          </a:p>
        </p:txBody>
      </p:sp>
      <p:sp>
        <p:nvSpPr>
          <p:cNvPr id="4" name="عنصر نائب لرقم الشريحة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 xmlns:p14="http://schemas.microsoft.com/office/powerpoint/2010/main" val="2821091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139" y="435601"/>
            <a:ext cx="8610600" cy="1293028"/>
          </a:xfrm>
        </p:spPr>
        <p:txBody>
          <a:bodyPr>
            <a:normAutofit fontScale="90000"/>
          </a:bodyPr>
          <a:lstStyle/>
          <a:p>
            <a:pPr algn="l"/>
            <a:r>
              <a:rPr lang="en-US" sz="4800" b="1" dirty="0">
                <a:solidFill>
                  <a:srgbClr val="FFFF00"/>
                </a:solidFill>
                <a:latin typeface="Times New Roman" pitchFamily="18" charset="0"/>
                <a:cs typeface="Times New Roman" pitchFamily="18" charset="0"/>
              </a:rPr>
              <a:t>ENGINEERING STANDARDS</a:t>
            </a:r>
            <a:endParaRPr lang="ar-IQ" sz="48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685800" y="1975208"/>
            <a:ext cx="10820400" cy="4497511"/>
          </a:xfrm>
        </p:spPr>
        <p:txBody>
          <a:bodyPr>
            <a:normAutofit lnSpcReduction="10000"/>
          </a:bodyPr>
          <a:lstStyle/>
          <a:p>
            <a:pPr algn="just" rtl="0"/>
            <a:r>
              <a:rPr lang="en-US" sz="3600" dirty="0">
                <a:solidFill>
                  <a:prstClr val="white"/>
                </a:solidFill>
                <a:latin typeface="Times New Roman" pitchFamily="18" charset="0"/>
                <a:cs typeface="Times New Roman" pitchFamily="18" charset="0"/>
              </a:rPr>
              <a:t>One way in which engineers can try to gain the trust of those they serve and with whom they work</a:t>
            </a:r>
          </a:p>
          <a:p>
            <a:pPr algn="just" rtl="0"/>
            <a:r>
              <a:rPr lang="en-US" sz="3600" dirty="0">
                <a:solidFill>
                  <a:prstClr val="white"/>
                </a:solidFill>
                <a:latin typeface="Times New Roman" pitchFamily="18" charset="0"/>
                <a:cs typeface="Times New Roman" pitchFamily="18" charset="0"/>
              </a:rPr>
              <a:t>•Is to commit themselves to a code of ethics that endorses  high standards of performance.</a:t>
            </a:r>
          </a:p>
          <a:p>
            <a:pPr algn="just" rtl="0"/>
            <a:r>
              <a:rPr lang="en-US" sz="3600" dirty="0">
                <a:solidFill>
                  <a:prstClr val="white"/>
                </a:solidFill>
                <a:latin typeface="Times New Roman" pitchFamily="18" charset="0"/>
                <a:cs typeface="Times New Roman" pitchFamily="18" charset="0"/>
              </a:rPr>
              <a:t>•Standards of responsibility expressed in engineering codes typically call for engineers to approach their work with much more than the minimalist dispositions  mentioned previously</a:t>
            </a:r>
            <a:r>
              <a:rPr lang="en-US" dirty="0">
                <a:latin typeface="Times New Roman" pitchFamily="18" charset="0"/>
                <a:cs typeface="Times New Roman" pitchFamily="18" charset="0"/>
              </a:rPr>
              <a:t>.</a:t>
            </a:r>
            <a:endParaRPr lang="ar-IQ" dirty="0">
              <a:latin typeface="Times New Roman" pitchFamily="18" charset="0"/>
              <a:cs typeface="Times New Roman" pitchFamily="18" charset="0"/>
            </a:endParaRPr>
          </a:p>
        </p:txBody>
      </p:sp>
      <p:sp>
        <p:nvSpPr>
          <p:cNvPr id="4" name="عنصر نائب لرقم الشريحة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 xmlns:p14="http://schemas.microsoft.com/office/powerpoint/2010/main" val="3625040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2785" y="1500027"/>
            <a:ext cx="10820400" cy="4811125"/>
          </a:xfrm>
        </p:spPr>
        <p:txBody>
          <a:bodyPr>
            <a:normAutofit fontScale="92500" lnSpcReduction="10000"/>
          </a:bodyPr>
          <a:lstStyle/>
          <a:p>
            <a:pPr algn="just" rtl="0"/>
            <a:r>
              <a:rPr lang="en-US" sz="3600" dirty="0">
                <a:solidFill>
                  <a:prstClr val="white"/>
                </a:solidFill>
                <a:latin typeface="Times New Roman" pitchFamily="18" charset="0"/>
                <a:cs typeface="Times New Roman" pitchFamily="18" charset="0"/>
              </a:rPr>
              <a:t>Nevertheless , if taken seriously, the standards are quite demanding. Like other engineering codes of ethics, the NSPE code requires that the work of engineers conform with ‘‘applicable engineering standards.’’</a:t>
            </a:r>
          </a:p>
          <a:p>
            <a:pPr algn="just" rtl="0"/>
            <a:endParaRPr lang="en-US" sz="3600" dirty="0">
              <a:solidFill>
                <a:prstClr val="white"/>
              </a:solidFill>
              <a:latin typeface="Times New Roman" pitchFamily="18" charset="0"/>
              <a:cs typeface="Times New Roman" pitchFamily="18" charset="0"/>
            </a:endParaRPr>
          </a:p>
          <a:p>
            <a:pPr algn="just" rtl="0"/>
            <a:r>
              <a:rPr lang="en-US" sz="3600" dirty="0">
                <a:latin typeface="Times New Roman" pitchFamily="18" charset="0"/>
                <a:cs typeface="Times New Roman" pitchFamily="18" charset="0"/>
              </a:rPr>
              <a:t>• These may be regulatory standards that specify technical requirements for specific kinds of engineering design for example, that certain standards of safety be met by bridges or buildings</a:t>
            </a:r>
            <a:endParaRPr lang="ar-IQ" sz="3600" dirty="0">
              <a:latin typeface="Times New Roman" pitchFamily="18" charset="0"/>
              <a:cs typeface="Times New Roman" pitchFamily="18" charset="0"/>
            </a:endParaRPr>
          </a:p>
        </p:txBody>
      </p:sp>
      <p:sp>
        <p:nvSpPr>
          <p:cNvPr id="4" name="عنصر نائب لرقم الشريحة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 xmlns:p14="http://schemas.microsoft.com/office/powerpoint/2010/main" val="448168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25366"/>
            <a:ext cx="10820400" cy="4893319"/>
          </a:xfrm>
        </p:spPr>
        <p:txBody>
          <a:bodyPr>
            <a:normAutofit/>
          </a:bodyPr>
          <a:lstStyle/>
          <a:p>
            <a:pPr algn="just" rtl="0"/>
            <a:r>
              <a:rPr lang="en-US" sz="3600" dirty="0">
                <a:solidFill>
                  <a:prstClr val="white"/>
                </a:solidFill>
                <a:latin typeface="Times New Roman" pitchFamily="18" charset="0"/>
                <a:cs typeface="Times New Roman" pitchFamily="18" charset="0"/>
              </a:rPr>
              <a:t>As such, they focus primarily on the results of engineering practice on whether the work satisfies certain standards of quality or safety.</a:t>
            </a:r>
          </a:p>
          <a:p>
            <a:pPr algn="just" rtl="0"/>
            <a:r>
              <a:rPr lang="en-US" sz="3600" dirty="0">
                <a:solidFill>
                  <a:prstClr val="white"/>
                </a:solidFill>
                <a:latin typeface="Times New Roman" pitchFamily="18" charset="0"/>
                <a:cs typeface="Times New Roman" pitchFamily="18" charset="0"/>
              </a:rPr>
              <a:t>•Engineering standards may also require that certain procedures be undertaken to achieve that specific, measurable levels of quality or safety are met, or they may require that whatever procedures are used be documented, along with their results</a:t>
            </a:r>
            <a:r>
              <a:rPr lang="en-US" dirty="0">
                <a:latin typeface="Times New Roman" pitchFamily="18" charset="0"/>
                <a:cs typeface="Times New Roman" pitchFamily="18" charset="0"/>
              </a:rPr>
              <a:t>.</a:t>
            </a:r>
            <a:endParaRPr lang="ar-IQ" dirty="0">
              <a:latin typeface="Times New Roman" pitchFamily="18" charset="0"/>
              <a:cs typeface="Times New Roman" pitchFamily="18" charset="0"/>
            </a:endParaRPr>
          </a:p>
        </p:txBody>
      </p:sp>
      <p:sp>
        <p:nvSpPr>
          <p:cNvPr id="4" name="عنصر نائب لرقم الشريحة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 xmlns:p14="http://schemas.microsoft.com/office/powerpoint/2010/main" val="2176168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630" y="270798"/>
            <a:ext cx="10820400" cy="6277509"/>
          </a:xfrm>
        </p:spPr>
        <p:txBody>
          <a:bodyPr>
            <a:noAutofit/>
          </a:bodyPr>
          <a:lstStyle/>
          <a:p>
            <a:pPr algn="just" rtl="0"/>
            <a:r>
              <a:rPr lang="en-US" sz="3200" dirty="0">
                <a:solidFill>
                  <a:prstClr val="white"/>
                </a:solidFill>
                <a:latin typeface="Times New Roman" pitchFamily="18" charset="0"/>
                <a:cs typeface="Times New Roman" pitchFamily="18" charset="0"/>
              </a:rPr>
              <a:t>Equally important, engineering codes of ethics typically insist that engineers conform to standards of competence standards that have develop through engineering practice and perhaps are commonly accepted, even if only implicitly, in ordinary engineering training and practice. Regulatory standards and standards of competence are intended  to provide some assurance of quality , safety, and efficiency in engineering.</a:t>
            </a:r>
          </a:p>
          <a:p>
            <a:pPr algn="just" rtl="0"/>
            <a:endParaRPr lang="en-US" sz="3200" dirty="0">
              <a:solidFill>
                <a:prstClr val="white"/>
              </a:solidFill>
              <a:latin typeface="Times New Roman" pitchFamily="18" charset="0"/>
              <a:cs typeface="Times New Roman" pitchFamily="18" charset="0"/>
            </a:endParaRPr>
          </a:p>
          <a:p>
            <a:pPr algn="just" rtl="0"/>
            <a:r>
              <a:rPr lang="en-US" sz="3200" dirty="0">
                <a:solidFill>
                  <a:prstClr val="white"/>
                </a:solidFill>
                <a:latin typeface="Times New Roman" pitchFamily="18" charset="0"/>
                <a:cs typeface="Times New Roman" pitchFamily="18" charset="0"/>
              </a:rPr>
              <a:t>•That is, the standards should be supportable by reasons that are binding on even those engineers who are not members of NSPE.</a:t>
            </a:r>
            <a:endParaRPr lang="ar-IQ" sz="3200" dirty="0">
              <a:solidFill>
                <a:prstClr val="white"/>
              </a:solidFill>
              <a:latin typeface="Times New Roman" pitchFamily="18" charset="0"/>
              <a:cs typeface="Times New Roman" pitchFamily="18" charset="0"/>
            </a:endParaRPr>
          </a:p>
        </p:txBody>
      </p:sp>
      <p:sp>
        <p:nvSpPr>
          <p:cNvPr id="4" name="عنصر نائب لرقم الشريحة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 xmlns:p14="http://schemas.microsoft.com/office/powerpoint/2010/main" val="4257487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967" y="466153"/>
            <a:ext cx="10820400" cy="5541881"/>
          </a:xfrm>
        </p:spPr>
        <p:txBody>
          <a:bodyPr>
            <a:noAutofit/>
          </a:bodyPr>
          <a:lstStyle/>
          <a:p>
            <a:pPr algn="just" rtl="0"/>
            <a:r>
              <a:rPr lang="en-US" sz="3200" dirty="0">
                <a:solidFill>
                  <a:prstClr val="white"/>
                </a:solidFill>
                <a:latin typeface="Times New Roman" pitchFamily="18" charset="0"/>
                <a:cs typeface="Times New Roman" pitchFamily="18" charset="0"/>
              </a:rPr>
              <a:t>Engineers and </a:t>
            </a:r>
            <a:r>
              <a:rPr lang="en-US" sz="3200" dirty="0" smtClean="0">
                <a:solidFill>
                  <a:prstClr val="white"/>
                </a:solidFill>
                <a:latin typeface="Times New Roman" pitchFamily="18" charset="0"/>
                <a:cs typeface="Times New Roman" pitchFamily="18" charset="0"/>
              </a:rPr>
              <a:t>non engineers </a:t>
            </a:r>
            <a:r>
              <a:rPr lang="en-US" sz="3200" dirty="0">
                <a:solidFill>
                  <a:prstClr val="white"/>
                </a:solidFill>
                <a:latin typeface="Times New Roman" pitchFamily="18" charset="0"/>
                <a:cs typeface="Times New Roman" pitchFamily="18" charset="0"/>
              </a:rPr>
              <a:t>alike can </a:t>
            </a:r>
            <a:r>
              <a:rPr lang="en-US" sz="3200" dirty="0" smtClean="0">
                <a:solidFill>
                  <a:prstClr val="white"/>
                </a:solidFill>
                <a:latin typeface="Times New Roman" pitchFamily="18" charset="0"/>
                <a:cs typeface="Times New Roman" pitchFamily="18" charset="0"/>
              </a:rPr>
              <a:t>easily </a:t>
            </a:r>
            <a:r>
              <a:rPr lang="en-US" sz="3200" dirty="0">
                <a:solidFill>
                  <a:prstClr val="white"/>
                </a:solidFill>
                <a:latin typeface="Times New Roman" pitchFamily="18" charset="0"/>
                <a:cs typeface="Times New Roman" pitchFamily="18" charset="0"/>
              </a:rPr>
              <a:t>agree that engineers do play the sort of societal role depicted  by the preamble.</a:t>
            </a:r>
          </a:p>
          <a:p>
            <a:pPr algn="just" rtl="0"/>
            <a:r>
              <a:rPr lang="en-US" sz="3200" dirty="0">
                <a:solidFill>
                  <a:prstClr val="white"/>
                </a:solidFill>
                <a:latin typeface="Times New Roman" pitchFamily="18" charset="0"/>
                <a:cs typeface="Times New Roman" pitchFamily="18" charset="0"/>
              </a:rPr>
              <a:t>• It suggests that, first a engineers have a responsibility to use their specialized knowledge and skills in ways that benefit clients and the public and do not violate the trust placed in them.</a:t>
            </a:r>
          </a:p>
          <a:p>
            <a:pPr algn="just" rtl="0"/>
            <a:r>
              <a:rPr lang="en-US" sz="3200" dirty="0">
                <a:solidFill>
                  <a:prstClr val="white"/>
                </a:solidFill>
                <a:latin typeface="Times New Roman" pitchFamily="18" charset="0"/>
                <a:cs typeface="Times New Roman" pitchFamily="18" charset="0"/>
              </a:rPr>
              <a:t>•We make reference to this type of responsibility when we say that professionals  should ‘‘be responsible’’ or ‘‘act responsibly.’’ We can refer to this as a generally ‘‘positive’’ and forward-looking conception  of responsibility. Let us call it obligation responsibility</a:t>
            </a:r>
            <a:endParaRPr lang="ar-IQ" sz="3200" dirty="0">
              <a:solidFill>
                <a:prstClr val="white"/>
              </a:solidFill>
              <a:latin typeface="Times New Roman" pitchFamily="18" charset="0"/>
              <a:cs typeface="Times New Roman" pitchFamily="18" charset="0"/>
            </a:endParaRPr>
          </a:p>
        </p:txBody>
      </p:sp>
      <p:sp>
        <p:nvSpPr>
          <p:cNvPr id="4" name="عنصر نائب لرقم الشريحة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 xmlns:p14="http://schemas.microsoft.com/office/powerpoint/2010/main" val="2642801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28" y="511114"/>
            <a:ext cx="8610600" cy="1293028"/>
          </a:xfrm>
        </p:spPr>
        <p:txBody>
          <a:bodyPr>
            <a:normAutofit/>
          </a:bodyPr>
          <a:lstStyle/>
          <a:p>
            <a:pPr algn="l" rtl="0"/>
            <a:r>
              <a:rPr lang="en-US" sz="4800" b="1" dirty="0">
                <a:solidFill>
                  <a:srgbClr val="FFFF00"/>
                </a:solidFill>
                <a:latin typeface="Times New Roman" pitchFamily="18" charset="0"/>
                <a:cs typeface="Times New Roman" pitchFamily="18" charset="0"/>
              </a:rPr>
              <a:t>Types of Ethics or Morality</a:t>
            </a:r>
            <a:endParaRPr lang="ar-IQ" sz="48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rtl="0"/>
            <a:r>
              <a:rPr lang="en-US" sz="2800" dirty="0">
                <a:solidFill>
                  <a:prstClr val="white"/>
                </a:solidFill>
                <a:latin typeface="Times New Roman" pitchFamily="18" charset="0"/>
                <a:cs typeface="Times New Roman" pitchFamily="18" charset="0"/>
              </a:rPr>
              <a:t>If ethical is obligation central to professionalism, we must turn more directly to ethics and </a:t>
            </a:r>
            <a:r>
              <a:rPr lang="nl-NL" sz="2800" dirty="0">
                <a:solidFill>
                  <a:prstClr val="white"/>
                </a:solidFill>
                <a:latin typeface="Times New Roman" pitchFamily="18" charset="0"/>
                <a:cs typeface="Times New Roman" pitchFamily="18" charset="0"/>
              </a:rPr>
              <a:t>especially to professional ethics.</a:t>
            </a:r>
          </a:p>
          <a:p>
            <a:pPr algn="just" rtl="0"/>
            <a:endParaRPr lang="nl-NL" sz="2800" dirty="0">
              <a:solidFill>
                <a:prstClr val="white"/>
              </a:solidFill>
              <a:latin typeface="Times New Roman" pitchFamily="18" charset="0"/>
              <a:cs typeface="Times New Roman" pitchFamily="18" charset="0"/>
            </a:endParaRPr>
          </a:p>
          <a:p>
            <a:pPr algn="just" rtl="0"/>
            <a:r>
              <a:rPr lang="en-US" sz="2800" dirty="0">
                <a:solidFill>
                  <a:prstClr val="white"/>
                </a:solidFill>
                <a:latin typeface="Times New Roman" pitchFamily="18" charset="0"/>
                <a:cs typeface="Times New Roman" pitchFamily="18" charset="0"/>
              </a:rPr>
              <a:t>How does professional ethics differ from other types of ethics—philosophical ethics, business ethics, personal ethics, and so on? In answering this question, it is helpful to distinguish between three types of ethics or morality.</a:t>
            </a:r>
            <a:endParaRPr lang="ar-IQ" sz="2800" dirty="0">
              <a:solidFill>
                <a:prstClr val="white"/>
              </a:solidFill>
              <a:latin typeface="Times New Roman" pitchFamily="18" charset="0"/>
              <a:cs typeface="Times New Roman" pitchFamily="18" charset="0"/>
            </a:endParaRPr>
          </a:p>
        </p:txBody>
      </p:sp>
      <p:sp>
        <p:nvSpPr>
          <p:cNvPr id="4" name="عنصر نائب لرقم الشريحة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 xmlns:p14="http://schemas.microsoft.com/office/powerpoint/2010/main" val="4029934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172" y="992484"/>
            <a:ext cx="8610600" cy="1202076"/>
          </a:xfrm>
        </p:spPr>
        <p:txBody>
          <a:bodyPr>
            <a:noAutofit/>
          </a:bodyPr>
          <a:lstStyle/>
          <a:p>
            <a:pPr algn="l" rtl="0"/>
            <a:r>
              <a:rPr lang="nl-NL" sz="4800" b="1" dirty="0">
                <a:solidFill>
                  <a:srgbClr val="FFFF00"/>
                </a:solidFill>
                <a:latin typeface="Times New Roman" pitchFamily="18" charset="0"/>
                <a:cs typeface="Times New Roman" pitchFamily="18" charset="0"/>
              </a:rPr>
              <a:t>Common Morality</a:t>
            </a:r>
            <a:br>
              <a:rPr lang="nl-NL" sz="4800" b="1" dirty="0">
                <a:solidFill>
                  <a:srgbClr val="FFFF00"/>
                </a:solidFill>
                <a:latin typeface="Times New Roman" pitchFamily="18" charset="0"/>
                <a:cs typeface="Times New Roman" pitchFamily="18" charset="0"/>
              </a:rPr>
            </a:br>
            <a:endParaRPr lang="ar-IQ" sz="48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gn="just" rtl="0">
              <a:buNone/>
            </a:pPr>
            <a:r>
              <a:rPr lang="nl-NL" dirty="0">
                <a:latin typeface="Times New Roman" pitchFamily="18" charset="0"/>
                <a:cs typeface="Times New Roman" pitchFamily="18" charset="0"/>
              </a:rPr>
              <a:t>•</a:t>
            </a:r>
            <a:r>
              <a:rPr lang="nl-NL" sz="3200" dirty="0">
                <a:solidFill>
                  <a:prstClr val="white"/>
                </a:solidFill>
                <a:latin typeface="Times New Roman" pitchFamily="18" charset="0"/>
                <a:cs typeface="Times New Roman" pitchFamily="18" charset="0"/>
              </a:rPr>
              <a:t>Set of moral beliefs shared by almost everyone. It is the basis, or at least the reference point</a:t>
            </a:r>
            <a:r>
              <a:rPr lang="ar-IQ" sz="3200" dirty="0">
                <a:solidFill>
                  <a:prstClr val="white"/>
                </a:solidFill>
                <a:latin typeface="Times New Roman" pitchFamily="18" charset="0"/>
                <a:cs typeface="Times New Roman" pitchFamily="18" charset="0"/>
              </a:rPr>
              <a:t> </a:t>
            </a:r>
            <a:r>
              <a:rPr lang="nl-NL" sz="3200" dirty="0">
                <a:solidFill>
                  <a:prstClr val="white"/>
                </a:solidFill>
                <a:latin typeface="Times New Roman" pitchFamily="18" charset="0"/>
                <a:cs typeface="Times New Roman" pitchFamily="18" charset="0"/>
              </a:rPr>
              <a:t>for the other two types of morality. When we think of ethics or morality, we usually think of such precepts as that it is wrong to murder, lie, cheat or steal, break promises, harm others physically, etc </a:t>
            </a:r>
            <a:r>
              <a:rPr lang="nl-NL" sz="2800" dirty="0">
                <a:solidFill>
                  <a:prstClr val="white"/>
                </a:solidFill>
                <a:latin typeface="Times New Roman" pitchFamily="18" charset="0"/>
                <a:cs typeface="Times New Roman" pitchFamily="18" charset="0"/>
              </a:rPr>
              <a:t>… .</a:t>
            </a:r>
            <a:endParaRPr lang="ar-IQ" sz="2800" dirty="0">
              <a:solidFill>
                <a:prstClr val="white"/>
              </a:solidFill>
              <a:latin typeface="Times New Roman" pitchFamily="18" charset="0"/>
              <a:cs typeface="Times New Roman" pitchFamily="18" charset="0"/>
            </a:endParaRPr>
          </a:p>
        </p:txBody>
      </p:sp>
      <p:sp>
        <p:nvSpPr>
          <p:cNvPr id="4" name="عنصر نائب لرقم الشريحة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 xmlns:p14="http://schemas.microsoft.com/office/powerpoint/2010/main" val="2688224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8616"/>
            <a:ext cx="10820400" cy="1293028"/>
          </a:xfrm>
        </p:spPr>
        <p:txBody>
          <a:bodyPr>
            <a:noAutofit/>
          </a:bodyPr>
          <a:lstStyle/>
          <a:p>
            <a:r>
              <a:rPr lang="nl-NL" sz="4800" b="1" dirty="0">
                <a:solidFill>
                  <a:srgbClr val="FFFF00"/>
                </a:solidFill>
                <a:latin typeface="Times New Roman" pitchFamily="18" charset="0"/>
                <a:cs typeface="Times New Roman" pitchFamily="18" charset="0"/>
              </a:rPr>
              <a:t>Three characteristics of common morality</a:t>
            </a:r>
            <a:endParaRPr lang="ar-IQ" sz="48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603607" y="2260316"/>
            <a:ext cx="10820400" cy="4215224"/>
          </a:xfrm>
        </p:spPr>
        <p:txBody>
          <a:bodyPr>
            <a:normAutofit/>
          </a:bodyPr>
          <a:lstStyle/>
          <a:p>
            <a:pPr algn="just" rtl="0"/>
            <a:r>
              <a:rPr lang="nl-NL" sz="3600" b="1" dirty="0">
                <a:solidFill>
                  <a:srgbClr val="FF0000"/>
                </a:solidFill>
                <a:latin typeface="Times New Roman" pitchFamily="18" charset="0"/>
                <a:cs typeface="Times New Roman" pitchFamily="18" charset="0"/>
              </a:rPr>
              <a:t>First:</a:t>
            </a:r>
            <a:r>
              <a:rPr lang="nl-NL" sz="3200" dirty="0">
                <a:solidFill>
                  <a:prstClr val="white"/>
                </a:solidFill>
                <a:latin typeface="Times New Roman" pitchFamily="18" charset="0"/>
                <a:cs typeface="Times New Roman" pitchFamily="18" charset="0"/>
              </a:rPr>
              <a:t> many of the precepts of common morality are negative. According to some moralists, common morality is designed primarily to protect individuals from various types of violations</a:t>
            </a:r>
            <a:r>
              <a:rPr lang="en-US" sz="3200" dirty="0">
                <a:solidFill>
                  <a:prstClr val="white"/>
                </a:solidFill>
                <a:latin typeface="Times New Roman" pitchFamily="18" charset="0"/>
                <a:cs typeface="Times New Roman" pitchFamily="18" charset="0"/>
              </a:rPr>
              <a:t>.</a:t>
            </a:r>
            <a:r>
              <a:rPr lang="nl-NL" sz="3200" dirty="0">
                <a:solidFill>
                  <a:prstClr val="white"/>
                </a:solidFill>
                <a:latin typeface="Times New Roman" pitchFamily="18" charset="0"/>
                <a:cs typeface="Times New Roman" pitchFamily="18" charset="0"/>
              </a:rPr>
              <a:t> I can violate your personhood by killing you, lying to you, stealing from you, etc...</a:t>
            </a:r>
            <a:endParaRPr lang="ar-IQ" sz="3200" dirty="0">
              <a:solidFill>
                <a:prstClr val="white"/>
              </a:solidFill>
              <a:latin typeface="Times New Roman" pitchFamily="18" charset="0"/>
              <a:cs typeface="Times New Roman" pitchFamily="18" charset="0"/>
            </a:endParaRPr>
          </a:p>
        </p:txBody>
      </p:sp>
      <p:sp>
        <p:nvSpPr>
          <p:cNvPr id="4" name="عنصر نائب لرقم الشريحة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 xmlns:p14="http://schemas.microsoft.com/office/powerpoint/2010/main" val="441770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5326"/>
            <a:ext cx="10971944" cy="1293028"/>
          </a:xfrm>
        </p:spPr>
        <p:txBody>
          <a:bodyPr>
            <a:noAutofit/>
          </a:bodyPr>
          <a:lstStyle/>
          <a:p>
            <a:r>
              <a:rPr lang="nl-NL" sz="4800" b="1" dirty="0" smtClean="0">
                <a:solidFill>
                  <a:srgbClr val="FFFF00"/>
                </a:solidFill>
                <a:latin typeface="Mistral" panose="03090702030407020403" pitchFamily="66" charset="0"/>
              </a:rPr>
              <a:t>Cont.....</a:t>
            </a:r>
            <a:endParaRPr lang="ar-IQ" sz="4800" b="1" dirty="0">
              <a:solidFill>
                <a:srgbClr val="FFFF00"/>
              </a:solidFill>
              <a:latin typeface="Mistral" panose="03090702030407020403" pitchFamily="66" charset="0"/>
            </a:endParaRPr>
          </a:p>
        </p:txBody>
      </p:sp>
      <p:sp>
        <p:nvSpPr>
          <p:cNvPr id="3" name="Content Placeholder 2"/>
          <p:cNvSpPr>
            <a:spLocks noGrp="1"/>
          </p:cNvSpPr>
          <p:nvPr>
            <p:ph idx="1"/>
          </p:nvPr>
        </p:nvSpPr>
        <p:spPr/>
        <p:txBody>
          <a:bodyPr/>
          <a:lstStyle/>
          <a:p>
            <a:pPr algn="just" rtl="0"/>
            <a:r>
              <a:rPr lang="en-US" sz="3600" b="1" dirty="0">
                <a:solidFill>
                  <a:srgbClr val="FF0000"/>
                </a:solidFill>
                <a:latin typeface="Times New Roman" pitchFamily="18" charset="0"/>
                <a:cs typeface="Times New Roman" pitchFamily="18" charset="0"/>
              </a:rPr>
              <a:t>Second:</a:t>
            </a:r>
            <a:r>
              <a:rPr lang="en-US" dirty="0">
                <a:latin typeface="Times New Roman" pitchFamily="18" charset="0"/>
                <a:cs typeface="Times New Roman" pitchFamily="18" charset="0"/>
              </a:rPr>
              <a:t> </a:t>
            </a:r>
            <a:r>
              <a:rPr lang="en-US" sz="3200" dirty="0">
                <a:solidFill>
                  <a:prstClr val="white"/>
                </a:solidFill>
                <a:latin typeface="Times New Roman" pitchFamily="18" charset="0"/>
                <a:cs typeface="Times New Roman" pitchFamily="18" charset="0"/>
              </a:rPr>
              <a:t>although common morality on what we might call the ‘‘ground floor’’ is primarily negative, it does contain a positive component in such precepts as ‘‘Prevent killing,’’ ‘‘Prevent cheating,’’. However, it might also include even more clearly positive precepts, such as ‘‘Help the needy’’ ‘‘Promote  human happiness,’’ and ‘‘Protect the natural environment .’’</a:t>
            </a:r>
            <a:endParaRPr lang="ar-IQ" sz="3200" dirty="0">
              <a:solidFill>
                <a:prstClr val="white"/>
              </a:solidFill>
              <a:latin typeface="Times New Roman" pitchFamily="18" charset="0"/>
              <a:cs typeface="Times New Roman" pitchFamily="18" charset="0"/>
            </a:endParaRPr>
          </a:p>
        </p:txBody>
      </p:sp>
      <p:sp>
        <p:nvSpPr>
          <p:cNvPr id="4" name="عنصر نائب لرقم الشريحة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 xmlns:p14="http://schemas.microsoft.com/office/powerpoint/2010/main" val="3933198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692454"/>
            <a:ext cx="11126056" cy="1293028"/>
          </a:xfrm>
        </p:spPr>
        <p:txBody>
          <a:bodyPr>
            <a:noAutofit/>
          </a:bodyPr>
          <a:lstStyle/>
          <a:p>
            <a:r>
              <a:rPr lang="nl-NL" sz="4800" b="1" dirty="0" smtClean="0">
                <a:solidFill>
                  <a:srgbClr val="FFFF00"/>
                </a:solidFill>
                <a:latin typeface="Mistral" panose="03090702030407020403" pitchFamily="66" charset="0"/>
              </a:rPr>
              <a:t>Cont.....</a:t>
            </a:r>
            <a:endParaRPr lang="ar-IQ" sz="4800" b="1" dirty="0">
              <a:solidFill>
                <a:srgbClr val="FFFF00"/>
              </a:solidFill>
              <a:latin typeface="Mistral" panose="03090702030407020403" pitchFamily="66" charset="0"/>
            </a:endParaRPr>
          </a:p>
        </p:txBody>
      </p:sp>
      <p:sp>
        <p:nvSpPr>
          <p:cNvPr id="3" name="Content Placeholder 2"/>
          <p:cNvSpPr>
            <a:spLocks noGrp="1"/>
          </p:cNvSpPr>
          <p:nvPr>
            <p:ph idx="1"/>
          </p:nvPr>
        </p:nvSpPr>
        <p:spPr/>
        <p:txBody>
          <a:bodyPr>
            <a:normAutofit/>
          </a:bodyPr>
          <a:lstStyle/>
          <a:p>
            <a:pPr algn="just" rtl="0"/>
            <a:r>
              <a:rPr lang="en-US" sz="3600" b="1" dirty="0">
                <a:solidFill>
                  <a:srgbClr val="FF0000"/>
                </a:solidFill>
                <a:latin typeface="Times New Roman" pitchFamily="18" charset="0"/>
                <a:cs typeface="Times New Roman" pitchFamily="18" charset="0"/>
              </a:rPr>
              <a:t>Third,</a:t>
            </a:r>
            <a:r>
              <a:rPr lang="en-US" sz="3200" dirty="0">
                <a:solidFill>
                  <a:prstClr val="white"/>
                </a:solidFill>
                <a:latin typeface="Times New Roman" pitchFamily="18" charset="0"/>
                <a:cs typeface="Times New Roman" pitchFamily="18" charset="0"/>
              </a:rPr>
              <a:t> common morality makes a distinction between an evaluation of a person’s actions and an evaluation of his intention . An evaluation of action is based on an application of the types of moral precepts we have been considering, but an evaluation of the person himself is based on intention. The easiest way to illustrate this distinction is to take examples from law, where this important common morality distinction also prevails</a:t>
            </a:r>
            <a:endParaRPr lang="ar-IQ" sz="3200" dirty="0">
              <a:solidFill>
                <a:prstClr val="white"/>
              </a:solidFill>
              <a:latin typeface="Times New Roman" pitchFamily="18" charset="0"/>
              <a:cs typeface="Times New Roman" pitchFamily="18" charset="0"/>
            </a:endParaRPr>
          </a:p>
        </p:txBody>
      </p:sp>
      <p:sp>
        <p:nvSpPr>
          <p:cNvPr id="5" name="عنصر نائب لرقم الشريحة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 xmlns:p14="http://schemas.microsoft.com/office/powerpoint/2010/main" val="3413289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65079"/>
            <a:ext cx="8610600" cy="1293028"/>
          </a:xfrm>
        </p:spPr>
        <p:txBody>
          <a:bodyPr>
            <a:normAutofit/>
          </a:bodyPr>
          <a:lstStyle/>
          <a:p>
            <a:pPr algn="l"/>
            <a:r>
              <a:rPr lang="en-US" sz="4800" b="1" dirty="0">
                <a:solidFill>
                  <a:srgbClr val="FFFF00"/>
                </a:solidFill>
                <a:latin typeface="Times New Roman" pitchFamily="18" charset="0"/>
                <a:cs typeface="Times New Roman" pitchFamily="18" charset="0"/>
              </a:rPr>
              <a:t>Example</a:t>
            </a:r>
            <a:endParaRPr lang="ar-IQ" sz="48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rtl="0"/>
            <a:r>
              <a:rPr lang="en-US" sz="3600" dirty="0">
                <a:solidFill>
                  <a:prstClr val="white"/>
                </a:solidFill>
                <a:latin typeface="Times New Roman" pitchFamily="18" charset="0"/>
                <a:cs typeface="Times New Roman" pitchFamily="18" charset="0"/>
              </a:rPr>
              <a:t>If a driver kills a pedestrian in his automobile accidentally, he may be charged with manslaughter  (or nothing) but not murder. The pedestrian is just as dead as if he had been murdered, but the driver’s intention was not to kill him, and the law treats the driver differently, as long as he was not reckless  . The result is the same, but the intent is different.</a:t>
            </a:r>
          </a:p>
        </p:txBody>
      </p:sp>
      <p:sp>
        <p:nvSpPr>
          <p:cNvPr id="4" name="عنصر نائب لرقم الشريحة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 xmlns:p14="http://schemas.microsoft.com/office/powerpoint/2010/main" val="2743939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641" y="901532"/>
            <a:ext cx="8610600" cy="1293028"/>
          </a:xfrm>
        </p:spPr>
        <p:txBody>
          <a:bodyPr>
            <a:noAutofit/>
          </a:bodyPr>
          <a:lstStyle/>
          <a:p>
            <a:pPr algn="l"/>
            <a:r>
              <a:rPr lang="en-US" sz="4800" b="1" dirty="0">
                <a:solidFill>
                  <a:srgbClr val="FFFF00"/>
                </a:solidFill>
                <a:latin typeface="Times New Roman" pitchFamily="18" charset="0"/>
                <a:cs typeface="Times New Roman" pitchFamily="18" charset="0"/>
              </a:rPr>
              <a:t>Personal Morality </a:t>
            </a:r>
            <a:br>
              <a:rPr lang="en-US" sz="4800" b="1" dirty="0">
                <a:solidFill>
                  <a:srgbClr val="FFFF00"/>
                </a:solidFill>
                <a:latin typeface="Times New Roman" pitchFamily="18" charset="0"/>
                <a:cs typeface="Times New Roman" pitchFamily="18" charset="0"/>
              </a:rPr>
            </a:br>
            <a:endParaRPr lang="ar-IQ" sz="48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704440" y="903832"/>
            <a:ext cx="10820400" cy="4024125"/>
          </a:xfrm>
        </p:spPr>
        <p:txBody>
          <a:bodyPr>
            <a:noAutofit/>
          </a:bodyPr>
          <a:lstStyle/>
          <a:p>
            <a:pPr>
              <a:lnSpc>
                <a:spcPct val="150000"/>
              </a:lnSpc>
              <a:buNone/>
            </a:pPr>
            <a:endParaRPr lang="en-US" sz="2800" b="1" dirty="0">
              <a:latin typeface="Times New Roman" pitchFamily="18" charset="0"/>
              <a:cs typeface="Times New Roman" pitchFamily="18" charset="0"/>
            </a:endParaRPr>
          </a:p>
          <a:p>
            <a:pPr algn="just" rtl="0">
              <a:lnSpc>
                <a:spcPct val="150000"/>
              </a:lnSpc>
            </a:pPr>
            <a:r>
              <a:rPr lang="en-US" sz="2800" dirty="0">
                <a:solidFill>
                  <a:prstClr val="white"/>
                </a:solidFill>
                <a:latin typeface="Times New Roman" pitchFamily="18" charset="0"/>
                <a:cs typeface="Times New Roman" pitchFamily="18" charset="0"/>
              </a:rPr>
              <a:t>Personal ethics or personal morality is the set of moral beliefs that a person holds. For most of us, our personal moral beliefs closely parallel the precepts of common morality. We believe that murder, lying, cheating, and stealing are wrong. However, our personal moral beliefs may differ from common morality in some areas, especially where common morality seems to be unclear or in a state of change.</a:t>
            </a:r>
            <a:endParaRPr lang="ar-IQ" sz="2800" dirty="0">
              <a:solidFill>
                <a:prstClr val="white"/>
              </a:solidFill>
              <a:latin typeface="Times New Roman" pitchFamily="18" charset="0"/>
              <a:cs typeface="Times New Roman" pitchFamily="18" charset="0"/>
            </a:endParaRPr>
          </a:p>
        </p:txBody>
      </p:sp>
      <p:sp>
        <p:nvSpPr>
          <p:cNvPr id="4" name="عنصر نائب لرقم الشريحة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 xmlns:p14="http://schemas.microsoft.com/office/powerpoint/2010/main" val="2287270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851" y="1033722"/>
            <a:ext cx="10972800" cy="4572000"/>
          </a:xfrm>
        </p:spPr>
        <p:txBody>
          <a:bodyPr>
            <a:normAutofit/>
          </a:bodyPr>
          <a:lstStyle/>
          <a:p>
            <a:pPr algn="just" rtl="0"/>
            <a:r>
              <a:rPr lang="en-US" sz="3600" dirty="0">
                <a:solidFill>
                  <a:prstClr val="white"/>
                </a:solidFill>
                <a:latin typeface="Times New Roman" pitchFamily="18" charset="0"/>
                <a:cs typeface="Times New Roman" pitchFamily="18" charset="0"/>
              </a:rPr>
              <a:t>Thus, we may </a:t>
            </a:r>
            <a:r>
              <a:rPr lang="en-US" sz="3600" dirty="0" smtClean="0">
                <a:solidFill>
                  <a:prstClr val="white"/>
                </a:solidFill>
                <a:latin typeface="Times New Roman" pitchFamily="18" charset="0"/>
                <a:cs typeface="Times New Roman" pitchFamily="18" charset="0"/>
              </a:rPr>
              <a:t>opposestem </a:t>
            </a:r>
            <a:r>
              <a:rPr lang="en-US" sz="3600" dirty="0">
                <a:solidFill>
                  <a:prstClr val="white"/>
                </a:solidFill>
                <a:latin typeface="Times New Roman" pitchFamily="18" charset="0"/>
                <a:cs typeface="Times New Roman" pitchFamily="18" charset="0"/>
              </a:rPr>
              <a:t>cell  research, even though common morality may not be clear on the issue. (Common morality may be unclear at least partially because the issue did not arise until scientific advancement made stem cell research possible and ordinary people have yet to identify decisive arguments.)</a:t>
            </a:r>
            <a:endParaRPr lang="ar-IQ" sz="3600" dirty="0">
              <a:solidFill>
                <a:prstClr val="white"/>
              </a:solidFill>
              <a:latin typeface="Times New Roman" pitchFamily="18" charset="0"/>
              <a:cs typeface="Times New Roman" pitchFamily="18" charset="0"/>
            </a:endParaRPr>
          </a:p>
        </p:txBody>
      </p:sp>
      <p:sp>
        <p:nvSpPr>
          <p:cNvPr id="4" name="عنصر نائب لرقم الشريحة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 xmlns:p14="http://schemas.microsoft.com/office/powerpoint/2010/main" val="22097649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219</TotalTime>
  <Words>1140</Words>
  <Application>Microsoft Office PowerPoint</Application>
  <PresentationFormat>مخصص</PresentationFormat>
  <Paragraphs>70</Paragraphs>
  <Slides>16</Slides>
  <Notes>1</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حيوية</vt:lpstr>
      <vt:lpstr>   Engineering Profession Ethics </vt:lpstr>
      <vt:lpstr>Types of Ethics or Morality</vt:lpstr>
      <vt:lpstr>Common Morality </vt:lpstr>
      <vt:lpstr>Three characteristics of common morality</vt:lpstr>
      <vt:lpstr>Cont.....</vt:lpstr>
      <vt:lpstr>Cont.....</vt:lpstr>
      <vt:lpstr>Example</vt:lpstr>
      <vt:lpstr>Personal Morality  </vt:lpstr>
      <vt:lpstr>الشريحة 9</vt:lpstr>
      <vt:lpstr>Responsibility in Engineering</vt:lpstr>
      <vt:lpstr>الشريحة 11</vt:lpstr>
      <vt:lpstr>ENGINEERING STANDARDS</vt:lpstr>
      <vt:lpstr>الشريحة 13</vt:lpstr>
      <vt:lpstr>الشريحة 14</vt:lpstr>
      <vt:lpstr>الشريحة 15</vt:lpstr>
      <vt:lpstr>الشريحة 16</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Profession Ethics</dc:title>
  <dc:creator>venous</dc:creator>
  <cp:lastModifiedBy>Dell 5010</cp:lastModifiedBy>
  <cp:revision>28</cp:revision>
  <dcterms:created xsi:type="dcterms:W3CDTF">2021-01-14T00:37:12Z</dcterms:created>
  <dcterms:modified xsi:type="dcterms:W3CDTF">2022-10-26T09:00:57Z</dcterms:modified>
</cp:coreProperties>
</file>