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8" r:id="rId2"/>
    <p:sldId id="259" r:id="rId3"/>
    <p:sldId id="261" r:id="rId4"/>
    <p:sldId id="262" r:id="rId5"/>
    <p:sldId id="263" r:id="rId6"/>
    <p:sldId id="264" r:id="rId7"/>
    <p:sldId id="265" r:id="rId8"/>
    <p:sldId id="266" r:id="rId9"/>
    <p:sldId id="267" r:id="rId10"/>
    <p:sldId id="268" r:id="rId11"/>
    <p:sldId id="269" r:id="rId12"/>
    <p:sldId id="270" r:id="rId13"/>
    <p:sldId id="271" r:id="rId1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73" d="100"/>
          <a:sy n="73" d="100"/>
        </p:scale>
        <p:origin x="-624" y="-7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ar-SA" smtClean="0"/>
              <a:t>انقر لتحرير نمط العنوان الرئيسي</a:t>
            </a:r>
            <a:endParaRPr kumimoji="0" lang="en-US"/>
          </a:p>
        </p:txBody>
      </p:sp>
      <p:sp>
        <p:nvSpPr>
          <p:cNvPr id="28" name="عنصر نائب للتاريخ 27"/>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23/03/1444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17" name="عنصر نائب للتذييل 16"/>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29" name="عنصر نائب لرقم الشريحة 2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9" name="عنوان فرعي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23/03/1444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لتذييل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رقم الشريحة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23/03/1444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لتذييل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رقم الشريحة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23/03/1444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لتذييل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رقم الشريحة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3">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23/03/1444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لتذييل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رقم الشريحة 5"/>
          <p:cNvSpPr>
            <a:spLocks noGrp="1"/>
          </p:cNvSpPr>
          <p:nvPr>
            <p:ph type="sldNum" sz="quarter" idx="12"/>
          </p:nvPr>
        </p:nvSpPr>
        <p:spPr>
          <a:xfrm>
            <a:off x="10566400" y="6416676"/>
            <a:ext cx="10160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23/03/1444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لتذييل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7" name="عنصر نائب لرقم الشريحة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23/03/1444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8" name="عنصر نائب للتذييل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9" name="عنصر نائب لرقم الشريحة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23/03/1444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4" name="عنصر نائب للتذييل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رقم الشريحة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23/03/1444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3" name="عنصر نائب للتذييل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4" name="عنصر نائب لرقم الشريحة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23/03/1444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لتذييل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7" name="عنصر نائب لرقم الشريحة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ar-SA"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4" name="عنصر نائب للنص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23/03/1444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لتذييل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7" name="عنصر نائب لرقم الشريحة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23/03/1444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3" name="عنصر نائب للتذييل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23" name="عنصر نائب لرقم الشريحة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 bg1="dk1" tx1="lt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0220" y="1536224"/>
            <a:ext cx="9410297" cy="1524612"/>
          </a:xfrm>
        </p:spPr>
        <p:txBody>
          <a:bodyPr>
            <a:normAutofit fontScale="90000"/>
          </a:bodyPr>
          <a:lstStyle/>
          <a:p>
            <a:r>
              <a:rPr lang="en-US" sz="6700" b="1" dirty="0">
                <a:solidFill>
                  <a:srgbClr val="00FF00"/>
                </a:solidFill>
                <a:latin typeface="Mistral" panose="03090702030407020403" pitchFamily="66" charset="0"/>
              </a:rPr>
              <a:t/>
            </a:r>
            <a:br>
              <a:rPr lang="en-US" sz="6700" b="1" dirty="0">
                <a:solidFill>
                  <a:srgbClr val="00FF00"/>
                </a:solidFill>
                <a:latin typeface="Mistral" panose="03090702030407020403" pitchFamily="66" charset="0"/>
              </a:rPr>
            </a:br>
            <a:r>
              <a:rPr lang="en-US" sz="6700" b="1" dirty="0">
                <a:solidFill>
                  <a:srgbClr val="00FF00"/>
                </a:solidFill>
                <a:latin typeface="Mistral" panose="03090702030407020403" pitchFamily="66" charset="0"/>
              </a:rPr>
              <a:t/>
            </a:r>
            <a:br>
              <a:rPr lang="en-US" sz="6700" b="1" dirty="0">
                <a:solidFill>
                  <a:srgbClr val="00FF00"/>
                </a:solidFill>
                <a:latin typeface="Mistral" panose="03090702030407020403" pitchFamily="66" charset="0"/>
              </a:rPr>
            </a:br>
            <a:r>
              <a:rPr lang="en-US" sz="6700" b="1" dirty="0">
                <a:solidFill>
                  <a:srgbClr val="00FF00"/>
                </a:solidFill>
                <a:latin typeface="Mistral" panose="03090702030407020403" pitchFamily="66" charset="0"/>
              </a:rPr>
              <a:t/>
            </a:r>
            <a:br>
              <a:rPr lang="en-US" sz="6700" b="1" dirty="0">
                <a:solidFill>
                  <a:srgbClr val="00FF00"/>
                </a:solidFill>
                <a:latin typeface="Mistral" panose="03090702030407020403" pitchFamily="66" charset="0"/>
              </a:rPr>
            </a:br>
            <a:r>
              <a:rPr lang="en-US" sz="6700" b="1" dirty="0">
                <a:solidFill>
                  <a:srgbClr val="00FF00"/>
                </a:solidFill>
                <a:latin typeface="Mistral" panose="03090702030407020403" pitchFamily="66" charset="0"/>
              </a:rPr>
              <a:t>Engineering Profession Ethics</a:t>
            </a:r>
            <a:r>
              <a:rPr lang="en-US" dirty="0">
                <a:solidFill>
                  <a:srgbClr val="00FF00"/>
                </a:solidFill>
                <a:latin typeface="Mistral" panose="03090702030407020403" pitchFamily="66" charset="0"/>
              </a:rPr>
              <a:t/>
            </a:r>
            <a:br>
              <a:rPr lang="en-US" dirty="0">
                <a:solidFill>
                  <a:srgbClr val="00FF00"/>
                </a:solidFill>
                <a:latin typeface="Mistral" panose="03090702030407020403" pitchFamily="66" charset="0"/>
              </a:rPr>
            </a:br>
            <a:endParaRPr lang="ar-IQ" dirty="0">
              <a:solidFill>
                <a:srgbClr val="00FF00"/>
              </a:solidFill>
              <a:latin typeface="Mistral" panose="03090702030407020403" pitchFamily="66" charset="0"/>
            </a:endParaRPr>
          </a:p>
        </p:txBody>
      </p:sp>
      <p:sp>
        <p:nvSpPr>
          <p:cNvPr id="3" name="Subtitle 2"/>
          <p:cNvSpPr>
            <a:spLocks noGrp="1"/>
          </p:cNvSpPr>
          <p:nvPr>
            <p:ph type="subTitle" idx="1"/>
          </p:nvPr>
        </p:nvSpPr>
        <p:spPr>
          <a:xfrm>
            <a:off x="957714" y="2529387"/>
            <a:ext cx="9448800" cy="685800"/>
          </a:xfrm>
        </p:spPr>
        <p:txBody>
          <a:bodyPr>
            <a:noAutofit/>
          </a:bodyPr>
          <a:lstStyle/>
          <a:p>
            <a:pPr algn="ctr"/>
            <a:r>
              <a:rPr lang="en-US" altLang="zh-CN" sz="3600" b="1" dirty="0">
                <a:solidFill>
                  <a:srgbClr val="FFFF00"/>
                </a:solidFill>
                <a:latin typeface="Monotype Corsiva" pitchFamily="66" charset="0"/>
                <a:ea typeface="SimSun" pitchFamily="2" charset="-122"/>
                <a:cs typeface="Arial" pitchFamily="34" charset="0"/>
              </a:rPr>
              <a:t>Chapter  Three/ </a:t>
            </a:r>
            <a:r>
              <a:rPr lang="nl-NL" sz="3600" b="1" dirty="0">
                <a:solidFill>
                  <a:srgbClr val="FFFF00"/>
                </a:solidFill>
                <a:latin typeface="Monotype Corsiva" pitchFamily="66" charset="0"/>
                <a:ea typeface="SimSun" pitchFamily="2" charset="-122"/>
                <a:cs typeface="Arial" pitchFamily="34" charset="0"/>
              </a:rPr>
              <a:t>Professions as Social Practices </a:t>
            </a:r>
            <a:endParaRPr lang="ar-IQ" dirty="0"/>
          </a:p>
          <a:p>
            <a:endParaRPr lang="ar-IQ" dirty="0"/>
          </a:p>
          <a:p>
            <a:pPr algn="ctr"/>
            <a:r>
              <a:rPr lang="en-US" altLang="zh-CN" sz="3600" b="1" dirty="0">
                <a:solidFill>
                  <a:srgbClr val="FFFF00"/>
                </a:solidFill>
                <a:latin typeface="Monotype Corsiva" pitchFamily="66" charset="0"/>
                <a:ea typeface="SimSun" pitchFamily="2" charset="-122"/>
                <a:cs typeface="Arial" pitchFamily="34" charset="0"/>
              </a:rPr>
              <a:t>Forth  Stage</a:t>
            </a:r>
            <a:endParaRPr lang="en-US" altLang="zh-CN" sz="1050" dirty="0">
              <a:solidFill>
                <a:srgbClr val="FFFF00"/>
              </a:solidFill>
              <a:ea typeface="SimSun" pitchFamily="2" charset="-122"/>
              <a:cs typeface="Arial" pitchFamily="34" charset="0"/>
            </a:endParaRPr>
          </a:p>
          <a:p>
            <a:pPr algn="ctr"/>
            <a:endParaRPr lang="ar-IQ" altLang="zh-CN" sz="3600" b="1" dirty="0">
              <a:solidFill>
                <a:srgbClr val="FFFF00"/>
              </a:solidFill>
              <a:latin typeface="Monotype Corsiva" pitchFamily="66" charset="0"/>
              <a:ea typeface="SimSun" pitchFamily="2" charset="-122"/>
              <a:cs typeface="Arial" pitchFamily="34" charset="0"/>
            </a:endParaRPr>
          </a:p>
          <a:p>
            <a:endParaRPr lang="ar-IQ" altLang="zh-CN" sz="3600" b="1" dirty="0">
              <a:solidFill>
                <a:srgbClr val="FFFF00"/>
              </a:solidFill>
              <a:latin typeface="Monotype Corsiva" pitchFamily="66" charset="0"/>
              <a:ea typeface="SimSun" pitchFamily="2" charset="-122"/>
              <a:cs typeface="Arial" pitchFamily="34" charset="0"/>
            </a:endParaRPr>
          </a:p>
          <a:p>
            <a:endParaRPr lang="en-US" altLang="zh-CN" sz="3600" b="1" dirty="0">
              <a:latin typeface="Monotype Corsiva" pitchFamily="66" charset="0"/>
              <a:ea typeface="SimSun" pitchFamily="2" charset="-122"/>
              <a:cs typeface="Arial" pitchFamily="34" charset="0"/>
            </a:endParaRPr>
          </a:p>
          <a:p>
            <a:endParaRPr lang="ar-IQ" sz="3600" dirty="0">
              <a:solidFill>
                <a:srgbClr val="FFFF00"/>
              </a:solidFill>
            </a:endParaRPr>
          </a:p>
        </p:txBody>
      </p:sp>
      <p:sp>
        <p:nvSpPr>
          <p:cNvPr id="4" name="Rectangle 3"/>
          <p:cNvSpPr/>
          <p:nvPr/>
        </p:nvSpPr>
        <p:spPr>
          <a:xfrm>
            <a:off x="93044" y="76011"/>
            <a:ext cx="6096000" cy="1200329"/>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white">
                    <a:lumMod val="95000"/>
                  </a:prstClr>
                </a:solidFill>
                <a:effectLst/>
                <a:uLnTx/>
                <a:uFillTx/>
                <a:latin typeface="Monotype Corsiva" pitchFamily="66" charset="0"/>
                <a:ea typeface="SimSun" pitchFamily="2" charset="-122"/>
                <a:cs typeface="Arial" pitchFamily="34" charset="0"/>
              </a:rPr>
              <a:t>Ministry of Higher Education and Scientific Research</a:t>
            </a:r>
            <a:endParaRPr kumimoji="0" lang="en-US" altLang="zh-CN" sz="1800" b="0" i="0" u="none" strike="noStrike" kern="1200" cap="none" spc="0" normalizeH="0" baseline="0" noProof="0" dirty="0">
              <a:ln>
                <a:noFill/>
              </a:ln>
              <a:solidFill>
                <a:prstClr val="white">
                  <a:lumMod val="95000"/>
                </a:prstClr>
              </a:solidFill>
              <a:effectLst/>
              <a:uLnTx/>
              <a:uFillTx/>
              <a:latin typeface="Century Gothic" panose="020B0502020202020204"/>
              <a:ea typeface="ＭＳ Ｐゴシック" panose="020B0600070205080204" pitchFamily="34"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white">
                    <a:lumMod val="95000"/>
                  </a:prstClr>
                </a:solidFill>
                <a:effectLst/>
                <a:uLnTx/>
                <a:uFillTx/>
                <a:latin typeface="Monotype Corsiva" pitchFamily="66" charset="0"/>
                <a:ea typeface="SimSun" pitchFamily="2" charset="-122"/>
                <a:cs typeface="Arial" pitchFamily="34" charset="0"/>
              </a:rPr>
              <a:t>University of Diyala                              </a:t>
            </a:r>
            <a:endParaRPr kumimoji="0" lang="en-US" altLang="zh-CN" sz="1800" b="0" i="0" u="none" strike="noStrike" kern="1200" cap="none" spc="0" normalizeH="0" baseline="0" noProof="0" dirty="0">
              <a:ln>
                <a:noFill/>
              </a:ln>
              <a:solidFill>
                <a:prstClr val="white">
                  <a:lumMod val="95000"/>
                </a:prstClr>
              </a:solidFill>
              <a:effectLst/>
              <a:uLnTx/>
              <a:uFillTx/>
              <a:latin typeface="Century Gothic" panose="020B0502020202020204"/>
              <a:ea typeface="ＭＳ Ｐゴシック" panose="020B0600070205080204" pitchFamily="34"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white">
                    <a:lumMod val="95000"/>
                  </a:prstClr>
                </a:solidFill>
                <a:effectLst/>
                <a:uLnTx/>
                <a:uFillTx/>
                <a:latin typeface="Monotype Corsiva" pitchFamily="66" charset="0"/>
                <a:ea typeface="SimSun" pitchFamily="2" charset="-122"/>
                <a:cs typeface="Arial" pitchFamily="34" charset="0"/>
              </a:rPr>
              <a:t>College of Engineering</a:t>
            </a:r>
            <a:endParaRPr kumimoji="0" lang="en-US" altLang="zh-CN" sz="1800" b="0" i="0" u="none" strike="noStrike" kern="1200" cap="none" spc="0" normalizeH="0" baseline="0" noProof="0" dirty="0">
              <a:ln>
                <a:noFill/>
              </a:ln>
              <a:solidFill>
                <a:prstClr val="white">
                  <a:lumMod val="95000"/>
                </a:prstClr>
              </a:solidFill>
              <a:effectLst/>
              <a:uLnTx/>
              <a:uFillTx/>
              <a:latin typeface="Century Gothic" panose="020B0502020202020204"/>
              <a:ea typeface="ＭＳ Ｐゴシック" panose="020B0600070205080204" pitchFamily="34" charset="-128"/>
              <a:cs typeface="Arial" pitchFamily="34" charset="0"/>
            </a:endParaRPr>
          </a:p>
          <a:p>
            <a:pPr marL="0" marR="0" lvl="0" indent="0" algn="l" defTabSz="914400" rtl="1"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white">
                    <a:lumMod val="95000"/>
                  </a:prstClr>
                </a:solidFill>
                <a:effectLst/>
                <a:uLnTx/>
                <a:uFillTx/>
                <a:latin typeface="Monotype Corsiva" pitchFamily="66" charset="0"/>
                <a:ea typeface="SimSun" pitchFamily="2" charset="-122"/>
                <a:cs typeface="Arial" pitchFamily="34" charset="0"/>
              </a:rPr>
              <a:t>Computer Eng. Dept.</a:t>
            </a:r>
            <a:endParaRPr kumimoji="0" lang="en-US" altLang="zh-CN" sz="1800" b="0" i="0" u="none" strike="noStrike" kern="1200" cap="none" spc="0" normalizeH="0" baseline="0" noProof="0" dirty="0">
              <a:ln>
                <a:noFill/>
              </a:ln>
              <a:solidFill>
                <a:prstClr val="white">
                  <a:lumMod val="95000"/>
                </a:prstClr>
              </a:solidFill>
              <a:effectLst/>
              <a:uLnTx/>
              <a:uFillTx/>
              <a:latin typeface="Century Gothic" panose="020B0502020202020204"/>
              <a:ea typeface="ＭＳ Ｐゴシック" panose="020B0600070205080204" pitchFamily="34" charset="-128"/>
              <a:cs typeface="Arial" pitchFamily="34" charset="0"/>
            </a:endParaRPr>
          </a:p>
        </p:txBody>
      </p:sp>
      <p:pic>
        <p:nvPicPr>
          <p:cNvPr id="5"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0541266" y="283143"/>
            <a:ext cx="1384777" cy="136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Rectangle 5"/>
          <p:cNvSpPr/>
          <p:nvPr/>
        </p:nvSpPr>
        <p:spPr>
          <a:xfrm>
            <a:off x="2807368" y="3591071"/>
            <a:ext cx="6096000" cy="1754326"/>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a:ln>
                  <a:noFill/>
                </a:ln>
                <a:solidFill>
                  <a:prstClr val="white"/>
                </a:solidFill>
                <a:effectLst/>
                <a:uLnTx/>
                <a:uFillTx/>
                <a:latin typeface="Monotype Corsiva" pitchFamily="66" charset="0"/>
                <a:ea typeface="SimSun" pitchFamily="2" charset="-122"/>
                <a:cs typeface="Arial"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800" b="0" i="0" u="none" strike="noStrike" kern="1200" cap="none" spc="0" normalizeH="0" baseline="0" noProof="0" dirty="0">
              <a:ln>
                <a:noFill/>
              </a:ln>
              <a:solidFill>
                <a:prstClr val="white"/>
              </a:solidFill>
              <a:effectLst/>
              <a:uLnTx/>
              <a:uFillTx/>
              <a:latin typeface="Century Gothic" panose="020B0502020202020204"/>
              <a:ea typeface="ＭＳ Ｐゴシック" panose="020B0600070205080204" pitchFamily="34" charset="-128"/>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a:ln>
                  <a:noFill/>
                </a:ln>
                <a:solidFill>
                  <a:prstClr val="white"/>
                </a:solidFill>
                <a:effectLst/>
                <a:uLnTx/>
                <a:uFillTx/>
                <a:latin typeface="Monotype Corsiva" pitchFamily="66" charset="0"/>
                <a:ea typeface="SimSun" pitchFamily="2" charset="-122"/>
                <a:cs typeface="Arial" pitchFamily="34" charset="0"/>
              </a:rPr>
              <a:t>Prepare by: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800" b="0" i="0" u="none" strike="noStrike" kern="1200" cap="none" spc="0" normalizeH="0" baseline="0" noProof="0" dirty="0">
              <a:ln>
                <a:noFill/>
              </a:ln>
              <a:solidFill>
                <a:prstClr val="white"/>
              </a:solidFill>
              <a:effectLst/>
              <a:uLnTx/>
              <a:uFillTx/>
              <a:latin typeface="Century Gothic" panose="020B0502020202020204"/>
              <a:ea typeface="ＭＳ Ｐゴシック" panose="020B0600070205080204" pitchFamily="34" charset="-128"/>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a:ln>
                  <a:noFill/>
                </a:ln>
                <a:solidFill>
                  <a:prstClr val="white"/>
                </a:solidFill>
                <a:effectLst/>
                <a:uLnTx/>
                <a:uFillTx/>
                <a:latin typeface="Monotype Corsiva" pitchFamily="66" charset="0"/>
                <a:ea typeface="SimSun" pitchFamily="2" charset="-122"/>
                <a:cs typeface="Arial" pitchFamily="34" charset="0"/>
              </a:rPr>
              <a:t>Lecturer :</a:t>
            </a:r>
            <a:r>
              <a:rPr kumimoji="0" lang="en-US" altLang="zh-CN" sz="3600" b="1" i="0" u="none" strike="noStrike" kern="1200" cap="none" spc="0" normalizeH="0" baseline="0" noProof="0" dirty="0">
                <a:ln>
                  <a:noFill/>
                </a:ln>
                <a:solidFill>
                  <a:prstClr val="white"/>
                </a:solidFill>
                <a:effectLst/>
                <a:uLnTx/>
                <a:uFillTx/>
                <a:latin typeface="Monotype Corsiva" pitchFamily="66" charset="0"/>
                <a:ea typeface="SimSun" pitchFamily="2" charset="-122"/>
                <a:cs typeface="Arial" pitchFamily="34" charset="0"/>
              </a:rPr>
              <a:t> </a:t>
            </a:r>
            <a:r>
              <a:rPr kumimoji="0" lang="en-US" altLang="zh-CN" sz="3600" b="1" i="0" u="none" strike="noStrike" kern="0" cap="none" spc="0" normalizeH="0" baseline="0" noProof="0" dirty="0" err="1" smtClean="0">
                <a:ln>
                  <a:noFill/>
                </a:ln>
                <a:solidFill>
                  <a:srgbClr val="FF00FF"/>
                </a:solidFill>
                <a:effectLst/>
                <a:uLnTx/>
                <a:uFillTx/>
                <a:latin typeface="Monotype Corsiva" pitchFamily="66" charset="0"/>
                <a:ea typeface="宋体" panose="02010600030101010101" pitchFamily="2" charset="-122"/>
                <a:cs typeface="Arabic Typesetting" pitchFamily="66" charset="-78"/>
              </a:rPr>
              <a:t>Raghda</a:t>
            </a:r>
            <a:r>
              <a:rPr kumimoji="0" lang="en-US" altLang="zh-CN" sz="3600" b="1" i="0" u="none" strike="noStrike" kern="0" cap="none" spc="0" normalizeH="0" baseline="0" noProof="0" dirty="0" smtClean="0">
                <a:ln>
                  <a:noFill/>
                </a:ln>
                <a:solidFill>
                  <a:srgbClr val="FF00FF"/>
                </a:solidFill>
                <a:effectLst/>
                <a:uLnTx/>
                <a:uFillTx/>
                <a:latin typeface="Monotype Corsiva" pitchFamily="66" charset="0"/>
                <a:ea typeface="宋体" panose="02010600030101010101" pitchFamily="2" charset="-122"/>
                <a:cs typeface="Arabic Typesetting" pitchFamily="66" charset="-78"/>
              </a:rPr>
              <a:t> </a:t>
            </a:r>
            <a:r>
              <a:rPr lang="en-US" altLang="zh-CN" sz="3600" b="1" kern="0" dirty="0" err="1" smtClean="0">
                <a:solidFill>
                  <a:srgbClr val="FF00FF"/>
                </a:solidFill>
                <a:latin typeface="Monotype Corsiva" pitchFamily="66" charset="0"/>
                <a:ea typeface="宋体" panose="02010600030101010101" pitchFamily="2" charset="-122"/>
                <a:cs typeface="Arabic Typesetting" pitchFamily="66" charset="-78"/>
              </a:rPr>
              <a:t>S</a:t>
            </a:r>
            <a:r>
              <a:rPr kumimoji="0" lang="en-US" altLang="zh-CN" sz="3600" b="1" i="0" u="none" strike="noStrike" kern="0" cap="none" spc="0" normalizeH="0" baseline="0" noProof="0" dirty="0" err="1" smtClean="0">
                <a:ln>
                  <a:noFill/>
                </a:ln>
                <a:solidFill>
                  <a:srgbClr val="FF00FF"/>
                </a:solidFill>
                <a:effectLst/>
                <a:uLnTx/>
                <a:uFillTx/>
                <a:latin typeface="Monotype Corsiva" pitchFamily="66" charset="0"/>
                <a:ea typeface="宋体" panose="02010600030101010101" pitchFamily="2" charset="-122"/>
                <a:cs typeface="Arabic Typesetting" pitchFamily="66" charset="-78"/>
              </a:rPr>
              <a:t>alam</a:t>
            </a:r>
            <a:r>
              <a:rPr kumimoji="0" lang="en-US" altLang="zh-CN" sz="3600" b="1" i="0" u="none" strike="noStrike" kern="0" cap="none" spc="0" normalizeH="0" baseline="0" noProof="0" dirty="0" smtClean="0">
                <a:ln>
                  <a:noFill/>
                </a:ln>
                <a:solidFill>
                  <a:srgbClr val="FF00FF"/>
                </a:solidFill>
                <a:effectLst/>
                <a:uLnTx/>
                <a:uFillTx/>
                <a:latin typeface="Monotype Corsiva" pitchFamily="66" charset="0"/>
                <a:ea typeface="宋体" panose="02010600030101010101" pitchFamily="2" charset="-122"/>
                <a:cs typeface="Arabic Typesetting" pitchFamily="66" charset="-78"/>
              </a:rPr>
              <a:t>  Ali</a:t>
            </a:r>
            <a:endParaRPr kumimoji="0" lang="en-US" altLang="zh-CN" sz="2800" b="1" i="0" u="none" strike="noStrike" kern="0" cap="none" spc="0" normalizeH="0" baseline="0" noProof="0" dirty="0">
              <a:ln>
                <a:noFill/>
              </a:ln>
              <a:solidFill>
                <a:srgbClr val="FF00FF"/>
              </a:solidFill>
              <a:effectLst/>
              <a:uLnTx/>
              <a:uFillTx/>
              <a:latin typeface="Monotype Corsiva" pitchFamily="66" charset="0"/>
              <a:ea typeface="宋体" panose="02010600030101010101" pitchFamily="2" charset="-122"/>
              <a:cs typeface="Arabic Typesetting" pitchFamily="66" charset="-78"/>
            </a:endParaRPr>
          </a:p>
        </p:txBody>
      </p:sp>
    </p:spTree>
    <p:extLst>
      <p:ext uri="{BB962C8B-B14F-4D97-AF65-F5344CB8AC3E}">
        <p14:creationId xmlns="" xmlns:p14="http://schemas.microsoft.com/office/powerpoint/2010/main" val="2260166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926" y="937775"/>
            <a:ext cx="10820400" cy="4784521"/>
          </a:xfrm>
        </p:spPr>
        <p:txBody>
          <a:bodyPr>
            <a:normAutofit fontScale="92500" lnSpcReduction="10000"/>
          </a:bodyPr>
          <a:lstStyle/>
          <a:p>
            <a:endParaRPr lang="ar-IQ" dirty="0"/>
          </a:p>
          <a:p>
            <a:endParaRPr lang="ar-IQ" dirty="0"/>
          </a:p>
          <a:p>
            <a:pPr algn="just" rtl="0"/>
            <a:r>
              <a:rPr lang="en-US" sz="3600" b="1" dirty="0">
                <a:solidFill>
                  <a:srgbClr val="FF0000"/>
                </a:solidFill>
                <a:latin typeface="Times New Roman" pitchFamily="18" charset="0"/>
                <a:cs typeface="Times New Roman" pitchFamily="18" charset="0"/>
              </a:rPr>
              <a:t>Third</a:t>
            </a:r>
            <a:r>
              <a:rPr lang="en-US" sz="3000" dirty="0">
                <a:latin typeface="Times New Roman" pitchFamily="18" charset="0"/>
                <a:cs typeface="Times New Roman" pitchFamily="18" charset="0"/>
              </a:rPr>
              <a:t>, the aims of a social practice must be morally justifiable aims. Both health and justice are morally praiseworthy aims. </a:t>
            </a:r>
          </a:p>
          <a:p>
            <a:pPr algn="just" rtl="0"/>
            <a:endParaRPr lang="en-US" sz="3000" dirty="0">
              <a:latin typeface="Times New Roman" pitchFamily="18" charset="0"/>
              <a:cs typeface="Times New Roman" pitchFamily="18" charset="0"/>
            </a:endParaRPr>
          </a:p>
          <a:p>
            <a:pPr algn="just" rtl="0"/>
            <a:endParaRPr lang="en-US" sz="3000" dirty="0">
              <a:latin typeface="Times New Roman" pitchFamily="18" charset="0"/>
              <a:cs typeface="Times New Roman" pitchFamily="18" charset="0"/>
            </a:endParaRPr>
          </a:p>
          <a:p>
            <a:pPr algn="just" rtl="0"/>
            <a:r>
              <a:rPr lang="en-US" sz="3000" dirty="0">
                <a:latin typeface="Times New Roman" pitchFamily="18" charset="0"/>
                <a:cs typeface="Times New Roman" pitchFamily="18" charset="0"/>
              </a:rPr>
              <a:t>•</a:t>
            </a:r>
            <a:r>
              <a:rPr lang="en-US" sz="3600" b="1" dirty="0">
                <a:solidFill>
                  <a:srgbClr val="FF0000"/>
                </a:solidFill>
                <a:latin typeface="Times New Roman" pitchFamily="18" charset="0"/>
                <a:cs typeface="Times New Roman" pitchFamily="18" charset="0"/>
              </a:rPr>
              <a:t>Fourth</a:t>
            </a:r>
            <a:r>
              <a:rPr lang="en-US" sz="3000" dirty="0">
                <a:latin typeface="Times New Roman" pitchFamily="18" charset="0"/>
                <a:cs typeface="Times New Roman" pitchFamily="18" charset="0"/>
              </a:rPr>
              <a:t>, the distinctive aim of a social practice provides a moral criterion for evaluating the behavior of those who participate in the social practice and for resolving moral issues that might arise in the practice. </a:t>
            </a:r>
          </a:p>
          <a:p>
            <a:pPr algn="just" rtl="0"/>
            <a:endParaRPr lang="ar-IQ" sz="3000" dirty="0">
              <a:latin typeface="Adobe Caslon Pro" panose="0205050205050A020403" pitchFamily="18" charset="0"/>
            </a:endParaRPr>
          </a:p>
        </p:txBody>
      </p:sp>
    </p:spTree>
    <p:extLst>
      <p:ext uri="{BB962C8B-B14F-4D97-AF65-F5344CB8AC3E}">
        <p14:creationId xmlns="" xmlns:p14="http://schemas.microsoft.com/office/powerpoint/2010/main" val="845002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53900"/>
            <a:ext cx="10820400" cy="5025152"/>
          </a:xfrm>
        </p:spPr>
        <p:txBody>
          <a:bodyPr>
            <a:normAutofit fontScale="92500" lnSpcReduction="20000"/>
          </a:bodyPr>
          <a:lstStyle/>
          <a:p>
            <a:pPr algn="just" rtl="0">
              <a:lnSpc>
                <a:spcPct val="150000"/>
              </a:lnSpc>
              <a:buFont typeface="Wingdings" pitchFamily="2" charset="2"/>
              <a:buChar char="Ø"/>
            </a:pPr>
            <a:endParaRPr lang="ar-IQ" dirty="0">
              <a:latin typeface="Times New Roman" pitchFamily="18" charset="0"/>
              <a:cs typeface="Times New Roman" pitchFamily="18" charset="0"/>
            </a:endParaRPr>
          </a:p>
          <a:p>
            <a:pPr algn="just" rtl="0">
              <a:lnSpc>
                <a:spcPct val="150000"/>
              </a:lnSpc>
              <a:buFont typeface="Wingdings" pitchFamily="2" charset="2"/>
              <a:buChar char="Ø"/>
            </a:pPr>
            <a:endParaRPr lang="ar-IQ" dirty="0">
              <a:latin typeface="Times New Roman" pitchFamily="18" charset="0"/>
              <a:cs typeface="Times New Roman" pitchFamily="18" charset="0"/>
            </a:endParaRPr>
          </a:p>
          <a:p>
            <a:pPr algn="just" rtl="0">
              <a:lnSpc>
                <a:spcPct val="150000"/>
              </a:lnSpc>
              <a:buFont typeface="Wingdings" pitchFamily="2" charset="2"/>
              <a:buChar char="Ø"/>
            </a:pPr>
            <a:r>
              <a:rPr lang="en-US" dirty="0">
                <a:latin typeface="Times New Roman" pitchFamily="18" charset="0"/>
                <a:cs typeface="Times New Roman" pitchFamily="18" charset="0"/>
              </a:rPr>
              <a:t>•</a:t>
            </a:r>
            <a:r>
              <a:rPr lang="en-US" sz="3200" dirty="0">
                <a:latin typeface="Times New Roman" pitchFamily="18" charset="0"/>
                <a:cs typeface="Times New Roman" pitchFamily="18" charset="0"/>
              </a:rPr>
              <a:t>The advantage of this account of professionalism is that it has a distinctively moral orientation and characterizes the professions as institutions that must be not only morally permissible but also aim at some moral good. There cannot be a profession of thievery or a profession of torturing because these occupations are inconsistent with ordinary morality. </a:t>
            </a:r>
          </a:p>
          <a:p>
            <a:pPr algn="just" rtl="0">
              <a:lnSpc>
                <a:spcPct val="150000"/>
              </a:lnSpc>
              <a:buFont typeface="Wingdings" pitchFamily="2" charset="2"/>
              <a:buChar char="Ø"/>
            </a:pPr>
            <a:endParaRPr lang="ar-IQ" sz="3200" dirty="0">
              <a:latin typeface="Times New Roman" pitchFamily="18" charset="0"/>
              <a:cs typeface="Times New Roman" pitchFamily="18" charset="0"/>
            </a:endParaRPr>
          </a:p>
        </p:txBody>
      </p:sp>
    </p:spTree>
    <p:extLst>
      <p:ext uri="{BB962C8B-B14F-4D97-AF65-F5344CB8AC3E}">
        <p14:creationId xmlns="" xmlns:p14="http://schemas.microsoft.com/office/powerpoint/2010/main" val="2363184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 y="437114"/>
            <a:ext cx="8610600" cy="1293028"/>
          </a:xfrm>
        </p:spPr>
        <p:txBody>
          <a:bodyPr>
            <a:normAutofit fontScale="90000"/>
          </a:bodyPr>
          <a:lstStyle/>
          <a:p>
            <a:pPr algn="l" rtl="0"/>
            <a:r>
              <a:rPr lang="ar-IQ" dirty="0" smtClean="0">
                <a:latin typeface="Times New Roman" pitchFamily="18" charset="0"/>
                <a:cs typeface="Times New Roman" pitchFamily="18" charset="0"/>
              </a:rPr>
              <a:t/>
            </a:r>
            <a:br>
              <a:rPr lang="ar-IQ" dirty="0" smtClean="0">
                <a:latin typeface="Times New Roman" pitchFamily="18" charset="0"/>
                <a:cs typeface="Times New Roman" pitchFamily="18" charset="0"/>
              </a:rPr>
            </a:br>
            <a:r>
              <a:rPr lang="nl-NL" sz="4900" b="1" dirty="0" smtClean="0">
                <a:solidFill>
                  <a:srgbClr val="FFFF00"/>
                </a:solidFill>
                <a:latin typeface="Times New Roman" pitchFamily="18" charset="0"/>
                <a:cs typeface="Times New Roman" pitchFamily="18" charset="0"/>
              </a:rPr>
              <a:t>Two Models Of Professionalism </a:t>
            </a:r>
            <a:r>
              <a:rPr lang="nl-NL" dirty="0" smtClean="0">
                <a:latin typeface="Times New Roman" pitchFamily="18" charset="0"/>
                <a:cs typeface="Times New Roman" pitchFamily="18" charset="0"/>
              </a:rPr>
              <a:t/>
            </a:r>
            <a:br>
              <a:rPr lang="nl-NL" dirty="0" smtClean="0">
                <a:latin typeface="Times New Roman" pitchFamily="18" charset="0"/>
                <a:cs typeface="Times New Roman" pitchFamily="18" charset="0"/>
              </a:rPr>
            </a:b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348915" y="1530417"/>
            <a:ext cx="11259152" cy="4735629"/>
          </a:xfrm>
        </p:spPr>
        <p:txBody>
          <a:bodyPr>
            <a:normAutofit fontScale="70000" lnSpcReduction="20000"/>
          </a:bodyPr>
          <a:lstStyle/>
          <a:p>
            <a:pPr algn="just" rtl="0">
              <a:buFont typeface="Wingdings" pitchFamily="2" charset="2"/>
              <a:buChar char="Ø"/>
            </a:pPr>
            <a:endParaRPr lang="ar-IQ" dirty="0">
              <a:latin typeface="Times New Roman" pitchFamily="18" charset="0"/>
              <a:cs typeface="Times New Roman" pitchFamily="18" charset="0"/>
            </a:endParaRPr>
          </a:p>
          <a:p>
            <a:pPr algn="just" rtl="0">
              <a:buFont typeface="Wingdings" pitchFamily="2" charset="2"/>
              <a:buChar char="Ø"/>
            </a:pPr>
            <a:r>
              <a:rPr lang="en-US" sz="3200" dirty="0" err="1" smtClean="0">
                <a:latin typeface="Times New Roman" pitchFamily="18" charset="0"/>
                <a:cs typeface="Times New Roman" pitchFamily="18" charset="0"/>
              </a:rPr>
              <a:t>aThere</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are two models of the professional </a:t>
            </a:r>
          </a:p>
          <a:p>
            <a:pPr algn="just" rtl="0">
              <a:buFont typeface="Wingdings" pitchFamily="2" charset="2"/>
              <a:buChar char="Ø"/>
            </a:pPr>
            <a:endParaRPr lang="en-US" sz="3200" dirty="0">
              <a:latin typeface="Times New Roman" pitchFamily="18" charset="0"/>
              <a:cs typeface="Times New Roman" pitchFamily="18" charset="0"/>
            </a:endParaRPr>
          </a:p>
          <a:p>
            <a:pPr algn="just" rtl="0">
              <a:buNone/>
            </a:pPr>
            <a:r>
              <a:rPr lang="nl-NL" sz="4800" b="1" dirty="0" smtClean="0">
                <a:solidFill>
                  <a:srgbClr val="FF33CC"/>
                </a:solidFill>
                <a:latin typeface="Times New Roman" pitchFamily="18" charset="0"/>
                <a:ea typeface="+mj-ea"/>
                <a:cs typeface="Times New Roman" pitchFamily="18" charset="0"/>
              </a:rPr>
              <a:t>1- The Business Model</a:t>
            </a:r>
          </a:p>
          <a:p>
            <a:pPr marL="0" indent="0" algn="just" rtl="0">
              <a:buNone/>
            </a:pPr>
            <a:endParaRPr lang="nl-NL" sz="4800" b="1" cap="all" dirty="0">
              <a:solidFill>
                <a:srgbClr val="FF33CC"/>
              </a:solidFill>
              <a:latin typeface="Times New Roman" pitchFamily="18" charset="0"/>
              <a:ea typeface="+mj-ea"/>
              <a:cs typeface="Times New Roman" pitchFamily="18" charset="0"/>
            </a:endParaRPr>
          </a:p>
          <a:p>
            <a:pPr algn="just" rtl="0">
              <a:lnSpc>
                <a:spcPct val="170000"/>
              </a:lnSpc>
              <a:buFont typeface="Wingdings" pitchFamily="2" charset="2"/>
              <a:buChar char="Ø"/>
            </a:pPr>
            <a:r>
              <a:rPr lang="en-US" sz="3200" dirty="0">
                <a:latin typeface="Times New Roman" pitchFamily="18" charset="0"/>
                <a:cs typeface="Times New Roman" pitchFamily="18" charset="0"/>
              </a:rPr>
              <a:t>According to the business model, an occupation is primarily oriented toward making a profit within the boundaries set by law. Just like any other business, a profession sells a product or service in the marketplace for a profit; the major constraint on this activity is regulation imposed by law. If people ordinarily called professionals, such as doctors, lawyers, or engineers, followed this model, their claim to professionalism would be severely limited. </a:t>
            </a:r>
            <a:endParaRPr lang="ar-IQ" sz="3200" dirty="0">
              <a:latin typeface="Times New Roman" pitchFamily="18" charset="0"/>
              <a:cs typeface="Times New Roman" pitchFamily="18" charset="0"/>
            </a:endParaRPr>
          </a:p>
        </p:txBody>
      </p:sp>
    </p:spTree>
    <p:extLst>
      <p:ext uri="{BB962C8B-B14F-4D97-AF65-F5344CB8AC3E}">
        <p14:creationId xmlns="" xmlns:p14="http://schemas.microsoft.com/office/powerpoint/2010/main" val="2099552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89284" y="456364"/>
            <a:ext cx="8610600" cy="1293028"/>
          </a:xfrm>
        </p:spPr>
        <p:txBody>
          <a:bodyPr>
            <a:normAutofit fontScale="90000"/>
          </a:bodyPr>
          <a:lstStyle/>
          <a:p>
            <a:pPr algn="l" rtl="0"/>
            <a:r>
              <a:rPr lang="ar-IQ" dirty="0" smtClean="0">
                <a:latin typeface="Times New Roman" pitchFamily="18" charset="0"/>
                <a:cs typeface="Times New Roman" pitchFamily="18" charset="0"/>
              </a:rPr>
              <a:t/>
            </a:r>
            <a:br>
              <a:rPr lang="ar-IQ" dirty="0" smtClean="0">
                <a:latin typeface="Times New Roman" pitchFamily="18" charset="0"/>
                <a:cs typeface="Times New Roman" pitchFamily="18" charset="0"/>
              </a:rPr>
            </a:br>
            <a:r>
              <a:rPr lang="nl-NL" sz="4900" b="1" dirty="0" smtClean="0">
                <a:solidFill>
                  <a:srgbClr val="FFFF00"/>
                </a:solidFill>
                <a:latin typeface="Times New Roman" pitchFamily="18" charset="0"/>
                <a:cs typeface="Times New Roman" pitchFamily="18" charset="0"/>
              </a:rPr>
              <a:t>Two Models Of Professionalism </a:t>
            </a:r>
            <a:r>
              <a:rPr lang="nl-NL" dirty="0" smtClean="0">
                <a:latin typeface="Times New Roman" pitchFamily="18" charset="0"/>
                <a:cs typeface="Times New Roman" pitchFamily="18" charset="0"/>
              </a:rPr>
              <a:t/>
            </a:r>
            <a:br>
              <a:rPr lang="nl-NL" dirty="0" smtClean="0">
                <a:latin typeface="Times New Roman" pitchFamily="18" charset="0"/>
                <a:cs typeface="Times New Roman" pitchFamily="18" charset="0"/>
              </a:rPr>
            </a:b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404261" y="1357162"/>
            <a:ext cx="11101939" cy="5159141"/>
          </a:xfrm>
        </p:spPr>
        <p:txBody>
          <a:bodyPr>
            <a:normAutofit fontScale="92500" lnSpcReduction="20000"/>
          </a:bodyPr>
          <a:lstStyle/>
          <a:p>
            <a:pPr algn="just" rtl="0">
              <a:buFont typeface="Wingdings" pitchFamily="2" charset="2"/>
              <a:buChar char="Ø"/>
            </a:pPr>
            <a:endParaRPr lang="ar-IQ" dirty="0">
              <a:latin typeface="Times New Roman" pitchFamily="18" charset="0"/>
              <a:cs typeface="Times New Roman" pitchFamily="18" charset="0"/>
            </a:endParaRPr>
          </a:p>
          <a:p>
            <a:pPr algn="just" rtl="0">
              <a:buFont typeface="Wingdings" pitchFamily="2" charset="2"/>
              <a:buChar char="Ø"/>
            </a:pPr>
            <a:endParaRPr lang="ar-IQ" dirty="0">
              <a:latin typeface="Times New Roman" pitchFamily="18" charset="0"/>
              <a:cs typeface="Times New Roman" pitchFamily="18" charset="0"/>
            </a:endParaRPr>
          </a:p>
          <a:p>
            <a:pPr algn="just" rtl="0">
              <a:buNone/>
            </a:pPr>
            <a:r>
              <a:rPr lang="nl-NL" sz="4100" b="1" dirty="0" smtClean="0">
                <a:solidFill>
                  <a:srgbClr val="FF33CC"/>
                </a:solidFill>
                <a:latin typeface="Times New Roman" pitchFamily="18" charset="0"/>
                <a:ea typeface="+mj-ea"/>
                <a:cs typeface="Times New Roman" pitchFamily="18" charset="0"/>
              </a:rPr>
              <a:t>2- The Professional Model </a:t>
            </a:r>
            <a:endParaRPr lang="nl-NL" sz="4100" b="1" cap="all" dirty="0">
              <a:solidFill>
                <a:srgbClr val="FF33CC"/>
              </a:solidFill>
              <a:latin typeface="Times New Roman" pitchFamily="18" charset="0"/>
              <a:ea typeface="+mj-ea"/>
              <a:cs typeface="Times New Roman" pitchFamily="18" charset="0"/>
            </a:endParaRPr>
          </a:p>
          <a:p>
            <a:pPr algn="just" rtl="0">
              <a:lnSpc>
                <a:spcPct val="150000"/>
              </a:lnSpc>
              <a:buFont typeface="Wingdings" pitchFamily="2" charset="2"/>
              <a:buChar char="Ø"/>
            </a:pPr>
            <a:r>
              <a:rPr lang="en-US" sz="2700" dirty="0" smtClean="0">
                <a:latin typeface="Times New Roman" pitchFamily="18" charset="0"/>
                <a:cs typeface="Times New Roman" pitchFamily="18" charset="0"/>
              </a:rPr>
              <a:t>This </a:t>
            </a:r>
            <a:r>
              <a:rPr lang="en-US" sz="2700" dirty="0">
                <a:latin typeface="Times New Roman" pitchFamily="18" charset="0"/>
                <a:cs typeface="Times New Roman" pitchFamily="18" charset="0"/>
              </a:rPr>
              <a:t>model offers a quite a different picture of occupations such as medicine, law, and engineering. Crucial to the professional model is the idea that engineers and other professionals have an implicit trust relationship with the larger public. The terms of this trust relationship, sometimes referred to as a ‘‘social contract’’ with the public, are that professionals agree to regulate their practice so that it promotes the public good. In the words of most engineering codes, they agree to hold paramount the safety, health, and welfare of the public. </a:t>
            </a:r>
          </a:p>
          <a:p>
            <a:pPr algn="just" rtl="0">
              <a:buFont typeface="Wingdings" pitchFamily="2" charset="2"/>
              <a:buChar char="Ø"/>
            </a:pPr>
            <a:endParaRPr lang="ar-IQ" dirty="0">
              <a:latin typeface="Times New Roman" pitchFamily="18" charset="0"/>
              <a:cs typeface="Times New Roman" pitchFamily="18" charset="0"/>
            </a:endParaRPr>
          </a:p>
        </p:txBody>
      </p:sp>
    </p:spTree>
    <p:extLst>
      <p:ext uri="{BB962C8B-B14F-4D97-AF65-F5344CB8AC3E}">
        <p14:creationId xmlns="" xmlns:p14="http://schemas.microsoft.com/office/powerpoint/2010/main" val="3180681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2446" y="471637"/>
            <a:ext cx="9448800" cy="808299"/>
          </a:xfrm>
        </p:spPr>
        <p:txBody>
          <a:bodyPr>
            <a:normAutofit/>
          </a:bodyPr>
          <a:lstStyle/>
          <a:p>
            <a:r>
              <a:rPr lang="nl-NL" sz="4000" b="1" cap="none" dirty="0" smtClean="0">
                <a:solidFill>
                  <a:srgbClr val="FFFF00"/>
                </a:solidFill>
                <a:latin typeface="Times New Roman" pitchFamily="18" charset="0"/>
                <a:cs typeface="Times New Roman" pitchFamily="18" charset="0"/>
              </a:rPr>
              <a:t>Is Engineering A Profession</a:t>
            </a:r>
            <a:r>
              <a:rPr lang="en-US" sz="4000" b="1" cap="none" dirty="0" smtClean="0">
                <a:solidFill>
                  <a:srgbClr val="FFFF00"/>
                </a:solidFill>
                <a:latin typeface="Times New Roman" pitchFamily="18" charset="0"/>
                <a:cs typeface="Times New Roman" pitchFamily="18" charset="0"/>
              </a:rPr>
              <a:t> ?</a:t>
            </a:r>
            <a:endParaRPr lang="ar-IQ" sz="4000" b="1" cap="none"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649705" y="1742172"/>
            <a:ext cx="10332720" cy="5255394"/>
          </a:xfrm>
        </p:spPr>
        <p:txBody>
          <a:bodyPr>
            <a:normAutofit fontScale="55000" lnSpcReduction="20000"/>
          </a:bodyPr>
          <a:lstStyle/>
          <a:p>
            <a:pPr algn="just" rtl="0"/>
            <a:r>
              <a:rPr lang="en-US" sz="5800" dirty="0">
                <a:latin typeface="Times New Roman" pitchFamily="18" charset="0"/>
                <a:cs typeface="Times New Roman" pitchFamily="18" charset="0"/>
              </a:rPr>
              <a:t>In order to determine whether engineering is a profession, the nature of professions must first be examined. As a starting point, it will be valuable to </a:t>
            </a:r>
            <a:r>
              <a:rPr lang="en-US" sz="5900" dirty="0">
                <a:latin typeface="Times New Roman" pitchFamily="18" charset="0"/>
                <a:cs typeface="Times New Roman" pitchFamily="18" charset="0"/>
              </a:rPr>
              <a:t>distinguish the word “profession” from other words that are sometimes used synonymously with “profession”: “job” and “occupation.” Any work for hire can be considered a job, regardless of the skill level involved and the responsibility granted. Engineering is certainly a job—engineers are paid for their services—but the skills and responsibilities involved in engineering make it more than just a job. Similarly, the word “occupation” implies employment through which someone makes a living. Engineering, then, is also an occupation.</a:t>
            </a:r>
            <a:endParaRPr lang="ar-IQ" sz="5900" dirty="0">
              <a:latin typeface="Times New Roman" pitchFamily="18" charset="0"/>
              <a:cs typeface="Times New Roman" pitchFamily="18" charset="0"/>
            </a:endParaRPr>
          </a:p>
        </p:txBody>
      </p:sp>
    </p:spTree>
    <p:extLst>
      <p:ext uri="{BB962C8B-B14F-4D97-AF65-F5344CB8AC3E}">
        <p14:creationId xmlns="" xmlns:p14="http://schemas.microsoft.com/office/powerpoint/2010/main" val="3904674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41158" y="369737"/>
            <a:ext cx="8610600" cy="1293028"/>
          </a:xfrm>
        </p:spPr>
        <p:txBody>
          <a:bodyPr>
            <a:normAutofit/>
          </a:bodyPr>
          <a:lstStyle/>
          <a:p>
            <a:pPr algn="l"/>
            <a:r>
              <a:rPr lang="nl-NL" sz="4000" b="1" dirty="0" smtClean="0">
                <a:solidFill>
                  <a:srgbClr val="FFFF00"/>
                </a:solidFill>
                <a:latin typeface="Times New Roman" pitchFamily="18" charset="0"/>
                <a:cs typeface="Times New Roman" pitchFamily="18" charset="0"/>
              </a:rPr>
              <a:t>Is Engineering A Profession</a:t>
            </a:r>
            <a:r>
              <a:rPr lang="en-US" sz="4000" b="1" dirty="0" smtClean="0">
                <a:solidFill>
                  <a:srgbClr val="FFFF00"/>
                </a:solidFill>
                <a:latin typeface="Times New Roman" pitchFamily="18" charset="0"/>
                <a:cs typeface="Times New Roman" pitchFamily="18" charset="0"/>
              </a:rPr>
              <a:t> ?</a:t>
            </a:r>
            <a:endParaRPr lang="ar-IQ" sz="40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579922" y="1828800"/>
            <a:ext cx="10820400" cy="4024125"/>
          </a:xfrm>
        </p:spPr>
        <p:txBody>
          <a:bodyPr>
            <a:noAutofit/>
          </a:bodyPr>
          <a:lstStyle/>
          <a:p>
            <a:pPr algn="just" rtl="0"/>
            <a:r>
              <a:rPr lang="en-US" sz="2800" dirty="0">
                <a:latin typeface="Times New Roman" pitchFamily="18" charset="0"/>
                <a:cs typeface="Times New Roman" pitchFamily="18" charset="0"/>
              </a:rPr>
              <a:t>How do the words “job” and “occupation” differ from “profession?” The words “profession” and “professional” have many uses in modern society that go beyond the definition of a job or occupation. One often hears about “professional athletes” or someone referring to himself as a “professional carpenter,” for example. In the first case, the word “professional” is being used to distinguish the practitioner from an unpaid amateur. In the second case, it is used to indicate some degree of skill acquired through many years of experience, with an implication that this practitioner will provide quality services. Neither of these senses of the word “professional” is applicable to engineers.</a:t>
            </a:r>
            <a:endParaRPr lang="ar-IQ"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1646224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3031" y="629620"/>
            <a:ext cx="8610600" cy="1293028"/>
          </a:xfrm>
        </p:spPr>
        <p:txBody>
          <a:bodyPr>
            <a:normAutofit/>
          </a:bodyPr>
          <a:lstStyle/>
          <a:p>
            <a:pPr algn="l"/>
            <a:r>
              <a:rPr lang="nl-NL" sz="4000" b="1" dirty="0" smtClean="0">
                <a:solidFill>
                  <a:srgbClr val="FFFF00"/>
                </a:solidFill>
                <a:latin typeface="Times New Roman" pitchFamily="18" charset="0"/>
                <a:cs typeface="Times New Roman" pitchFamily="18" charset="0"/>
              </a:rPr>
              <a:t>Is Engineering A Profession</a:t>
            </a:r>
            <a:r>
              <a:rPr lang="en-US" sz="4000" b="1" dirty="0" smtClean="0">
                <a:solidFill>
                  <a:srgbClr val="FFFF00"/>
                </a:solidFill>
                <a:latin typeface="Times New Roman" pitchFamily="18" charset="0"/>
                <a:cs typeface="Times New Roman" pitchFamily="18" charset="0"/>
              </a:rPr>
              <a:t> ?</a:t>
            </a:r>
            <a:endParaRPr lang="ar-IQ" sz="40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rtl="0"/>
            <a:r>
              <a:rPr lang="en-US" sz="3200" dirty="0">
                <a:latin typeface="Times New Roman" pitchFamily="18" charset="0"/>
                <a:cs typeface="Times New Roman" pitchFamily="18" charset="0"/>
              </a:rPr>
              <a:t>There are no amateur engineers who perform engineering work without being paid while they train to become professional, paid engineers. Likewise, the length of time one works at an engineering-related job, such as an engineering aide or engineering technician, does not confer professional status no matter how skilled a technician one might become. To see what is meant by the term “professional engineer,” we will first examine the nature of professions.</a:t>
            </a:r>
            <a:endParaRPr lang="ar-IQ" sz="3200" dirty="0">
              <a:latin typeface="Times New Roman" pitchFamily="18" charset="0"/>
              <a:cs typeface="Times New Roman" pitchFamily="18" charset="0"/>
            </a:endParaRPr>
          </a:p>
        </p:txBody>
      </p:sp>
    </p:spTree>
    <p:extLst>
      <p:ext uri="{BB962C8B-B14F-4D97-AF65-F5344CB8AC3E}">
        <p14:creationId xmlns="" xmlns:p14="http://schemas.microsoft.com/office/powerpoint/2010/main" val="2461048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383" y="1068404"/>
            <a:ext cx="11024937" cy="596767"/>
          </a:xfrm>
        </p:spPr>
        <p:txBody>
          <a:bodyPr>
            <a:noAutofit/>
          </a:bodyPr>
          <a:lstStyle/>
          <a:p>
            <a:pPr algn="l"/>
            <a:r>
              <a:rPr lang="en-US" b="1" dirty="0">
                <a:solidFill>
                  <a:srgbClr val="FFFF00"/>
                </a:solidFill>
                <a:latin typeface="Times New Roman" pitchFamily="18" charset="0"/>
                <a:cs typeface="Times New Roman" pitchFamily="18" charset="0"/>
              </a:rPr>
              <a:t>Engineering as a profession own self views versus public views </a:t>
            </a:r>
            <a:br>
              <a:rPr lang="en-US" b="1" dirty="0">
                <a:solidFill>
                  <a:srgbClr val="FFFF00"/>
                </a:solidFill>
                <a:latin typeface="Times New Roman" pitchFamily="18" charset="0"/>
                <a:cs typeface="Times New Roman" pitchFamily="18" charset="0"/>
              </a:rPr>
            </a:br>
            <a:endParaRPr lang="ar-IQ"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400651" y="2011681"/>
            <a:ext cx="10820400" cy="4380260"/>
          </a:xfrm>
        </p:spPr>
        <p:txBody>
          <a:bodyPr>
            <a:noAutofit/>
          </a:bodyPr>
          <a:lstStyle/>
          <a:p>
            <a:pPr algn="just" rtl="0"/>
            <a:r>
              <a:rPr lang="en-US" sz="2400" dirty="0">
                <a:latin typeface="Times New Roman" pitchFamily="18" charset="0"/>
                <a:cs typeface="Times New Roman" pitchFamily="18" charset="0"/>
              </a:rPr>
              <a:t>First of all we can focus on how the engineers view themselves, and the others are how the public at large view them. The engineers view themselves as problem solvers. Engineering is enjoyable, engineering benefits people provides a public service. Engineering provides the most freedom of all professions, and engineering is an honorable profession. </a:t>
            </a:r>
          </a:p>
          <a:p>
            <a:pPr algn="just" rtl="0"/>
            <a:r>
              <a:rPr lang="en-US" sz="2400" dirty="0">
                <a:latin typeface="Times New Roman" pitchFamily="18" charset="0"/>
                <a:cs typeface="Times New Roman" pitchFamily="18" charset="0"/>
              </a:rPr>
              <a:t>How the public views engineering? </a:t>
            </a:r>
          </a:p>
          <a:p>
            <a:pPr algn="just" rtl="0"/>
            <a:r>
              <a:rPr lang="en-US" sz="2400" dirty="0">
                <a:latin typeface="Times New Roman" pitchFamily="18" charset="0"/>
                <a:cs typeface="Times New Roman" pitchFamily="18" charset="0"/>
              </a:rPr>
              <a:t>We can see the engineers role is at utilitarian where there is a cost benefit analysis of whatever they are doing, engineers as positivist they have to have a positive orientation towards life, towards the safety and health or issues of the public at large. They cannot say like solution is not possible, they need to have they should believe like every problem it must be having a solution, because they are taken to be as problem solvers. </a:t>
            </a:r>
            <a:endParaRPr lang="ar-IQ"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887316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516" y="0"/>
            <a:ext cx="10721855" cy="1534199"/>
          </a:xfrm>
        </p:spPr>
        <p:txBody>
          <a:bodyPr>
            <a:normAutofit/>
          </a:bodyPr>
          <a:lstStyle/>
          <a:p>
            <a:pPr algn="l"/>
            <a:r>
              <a:rPr lang="en-US" b="1" dirty="0">
                <a:solidFill>
                  <a:srgbClr val="FFFF00"/>
                </a:solidFill>
                <a:latin typeface="Times New Roman" pitchFamily="18" charset="0"/>
                <a:cs typeface="Times New Roman" pitchFamily="18" charset="0"/>
              </a:rPr>
              <a:t>Engineering as a profession own self views versus public views</a:t>
            </a: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419788" y="1123406"/>
            <a:ext cx="10820400" cy="4983823"/>
          </a:xfrm>
        </p:spPr>
        <p:txBody>
          <a:bodyPr>
            <a:noAutofit/>
          </a:bodyPr>
          <a:lstStyle/>
          <a:p>
            <a:pPr algn="just" rtl="0"/>
            <a:r>
              <a:rPr lang="en-US" sz="2800" dirty="0">
                <a:latin typeface="Times New Roman" pitchFamily="18" charset="0"/>
                <a:cs typeface="Times New Roman" pitchFamily="18" charset="0"/>
              </a:rPr>
              <a:t>what we see over here like they are taken to be like applied physical scientists, because they need to work on the design and find out like how it is working. They have a socialist approach engineers and drivers for converting technology to their benefit. And they have to take rational, logical and systematic approaches to problem solving; which tend to alienate engineer from the public because of the technicalities. So, sometimes what happens the general public at large may not understand the in depth technical issues involved in it. But it is a great responsibility and challenge for the engineers to translate that technology into something which is usable and which is in the benefit for the public at large. So, these are 2 viewpoints which the engineers have about themselves and what the public at large have about the engineers.</a:t>
            </a:r>
            <a:endParaRPr lang="ar-IQ"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3815282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029" y="442761"/>
            <a:ext cx="8610600" cy="1017873"/>
          </a:xfrm>
        </p:spPr>
        <p:txBody>
          <a:bodyPr>
            <a:normAutofit/>
          </a:bodyPr>
          <a:lstStyle/>
          <a:p>
            <a:pPr algn="l"/>
            <a:r>
              <a:rPr lang="nl-NL" dirty="0">
                <a:latin typeface="Times New Roman" pitchFamily="18" charset="0"/>
                <a:cs typeface="Times New Roman" pitchFamily="18" charset="0"/>
              </a:rPr>
              <a:t> </a:t>
            </a:r>
            <a:r>
              <a:rPr lang="nl-NL" sz="4400" b="1" dirty="0">
                <a:solidFill>
                  <a:srgbClr val="FFFF00"/>
                </a:solidFill>
                <a:latin typeface="Times New Roman" pitchFamily="18" charset="0"/>
                <a:cs typeface="Times New Roman" pitchFamily="18" charset="0"/>
              </a:rPr>
              <a:t>Professions as Social Practices</a:t>
            </a:r>
            <a:endParaRPr lang="ar-IQ" sz="44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724301" y="1867302"/>
            <a:ext cx="10820400" cy="4024125"/>
          </a:xfrm>
        </p:spPr>
        <p:txBody>
          <a:bodyPr>
            <a:normAutofit fontScale="92500" lnSpcReduction="10000"/>
          </a:bodyPr>
          <a:lstStyle/>
          <a:p>
            <a:pPr algn="just" rtl="0">
              <a:buFont typeface="Wingdings" pitchFamily="2" charset="2"/>
              <a:buChar char="Ø"/>
            </a:pPr>
            <a:r>
              <a:rPr lang="en-US" sz="3200" dirty="0">
                <a:latin typeface="Adobe Caslon Pro" panose="0205050205050A020403" pitchFamily="18" charset="0"/>
              </a:rPr>
              <a:t>This account professionalism begins with an analysis of a concept, not with empirical research.</a:t>
            </a:r>
          </a:p>
          <a:p>
            <a:pPr algn="just" rtl="0">
              <a:buFont typeface="Wingdings" pitchFamily="2" charset="2"/>
              <a:buChar char="Ø"/>
            </a:pPr>
            <a:r>
              <a:rPr lang="en-US" sz="3200" dirty="0" smtClean="0">
                <a:latin typeface="Adobe Caslon Pro" panose="0205050205050A020403" pitchFamily="18" charset="0"/>
              </a:rPr>
              <a:t>The </a:t>
            </a:r>
            <a:r>
              <a:rPr lang="en-US" sz="3200" dirty="0">
                <a:latin typeface="Adobe Caslon Pro" panose="0205050205050A020403" pitchFamily="18" charset="0"/>
              </a:rPr>
              <a:t>concept is of a ‘‘social practice,’’ Any coherent and complex form of socially established cooperative human activity through which goods internal to that form of activity are realized in the course of trying to achieve those standards of excellence which are appropriate to, and partially definitive of, that form of activity.</a:t>
            </a:r>
            <a:endParaRPr lang="ar-IQ" sz="3200" dirty="0">
              <a:latin typeface="Adobe Caslon Pro" panose="0205050205050A020403" pitchFamily="18" charset="0"/>
            </a:endParaRPr>
          </a:p>
          <a:p>
            <a:pPr algn="just" rtl="0"/>
            <a:endParaRPr lang="ar-IQ" sz="3200" dirty="0">
              <a:latin typeface="Adobe Caslon Pro" panose="0205050205050A020403" pitchFamily="18" charset="0"/>
            </a:endParaRPr>
          </a:p>
        </p:txBody>
      </p:sp>
    </p:spTree>
    <p:extLst>
      <p:ext uri="{BB962C8B-B14F-4D97-AF65-F5344CB8AC3E}">
        <p14:creationId xmlns="" xmlns:p14="http://schemas.microsoft.com/office/powerpoint/2010/main" val="805744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0411" y="881743"/>
            <a:ext cx="10972800" cy="4709160"/>
          </a:xfrm>
        </p:spPr>
        <p:txBody>
          <a:bodyPr>
            <a:normAutofit/>
          </a:bodyPr>
          <a:lstStyle/>
          <a:p>
            <a:pPr algn="just" rtl="0">
              <a:buNone/>
            </a:pPr>
            <a:r>
              <a:rPr lang="en-US" sz="3200" dirty="0">
                <a:solidFill>
                  <a:srgbClr val="FF0000"/>
                </a:solidFill>
                <a:latin typeface="Adobe Caslon Pro" panose="0205050205050A020403" pitchFamily="18" charset="0"/>
              </a:rPr>
              <a:t>A profession is an example of a social practice</a:t>
            </a:r>
          </a:p>
          <a:p>
            <a:pPr algn="just" rtl="0"/>
            <a:endParaRPr lang="en-US" sz="3200" dirty="0">
              <a:latin typeface="Adobe Caslon Pro" panose="0205050205050A020403" pitchFamily="18" charset="0"/>
            </a:endParaRPr>
          </a:p>
          <a:p>
            <a:pPr algn="just">
              <a:buFont typeface="Wingdings" pitchFamily="2" charset="2"/>
              <a:buChar char="Ø"/>
            </a:pPr>
            <a:r>
              <a:rPr lang="en-US" sz="3200" dirty="0">
                <a:latin typeface="Adobe Caslon Pro" panose="0205050205050A020403" pitchFamily="18" charset="0"/>
              </a:rPr>
              <a:t>• </a:t>
            </a:r>
            <a:r>
              <a:rPr lang="en-US" sz="3600" b="1" dirty="0">
                <a:solidFill>
                  <a:srgbClr val="FF0000"/>
                </a:solidFill>
                <a:latin typeface="Adobe Caslon Pro" panose="0205050205050A020403" pitchFamily="18" charset="0"/>
              </a:rPr>
              <a:t>First</a:t>
            </a:r>
            <a:r>
              <a:rPr lang="en-US" sz="3200" dirty="0">
                <a:latin typeface="Adobe Caslon Pro" panose="0205050205050A020403" pitchFamily="18" charset="0"/>
              </a:rPr>
              <a:t>, every social practice has one or more aims or goods that are especially associated with it or ‘‘internal’’ to it. For example, medicine (along, of course, with nursing, pharmacy, osteopathy, and the like) aims at the health of patients. One of the aims of law is justice.</a:t>
            </a:r>
            <a:endParaRPr lang="ar-IQ" sz="3200" dirty="0">
              <a:latin typeface="Adobe Caslon Pro" panose="0205050205050A020403" pitchFamily="18" charset="0"/>
            </a:endParaRPr>
          </a:p>
        </p:txBody>
      </p:sp>
    </p:spTree>
    <p:extLst>
      <p:ext uri="{BB962C8B-B14F-4D97-AF65-F5344CB8AC3E}">
        <p14:creationId xmlns="" xmlns:p14="http://schemas.microsoft.com/office/powerpoint/2010/main" val="4104932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731" y="759021"/>
            <a:ext cx="10820400" cy="4466887"/>
          </a:xfrm>
        </p:spPr>
        <p:txBody>
          <a:bodyPr>
            <a:normAutofit fontScale="85000" lnSpcReduction="10000"/>
          </a:bodyPr>
          <a:lstStyle/>
          <a:p>
            <a:pPr algn="just" rtl="0"/>
            <a:endParaRPr lang="ar-IQ" dirty="0"/>
          </a:p>
          <a:p>
            <a:pPr algn="just" rtl="0"/>
            <a:endParaRPr lang="ar-IQ" sz="3200" dirty="0">
              <a:latin typeface="Adobe Caslon Pro" panose="0205050205050A020403" pitchFamily="18" charset="0"/>
            </a:endParaRPr>
          </a:p>
          <a:p>
            <a:pPr algn="just" rtl="0">
              <a:buFont typeface="Wingdings" pitchFamily="2" charset="2"/>
              <a:buChar char="Ø"/>
            </a:pPr>
            <a:endParaRPr lang="ar-IQ" sz="3200" dirty="0">
              <a:latin typeface="Times New Roman" pitchFamily="18" charset="0"/>
              <a:cs typeface="Times New Roman" pitchFamily="18" charset="0"/>
            </a:endParaRPr>
          </a:p>
          <a:p>
            <a:pPr algn="just" rtl="0">
              <a:buFont typeface="Wingdings" pitchFamily="2" charset="2"/>
              <a:buChar char="Ø"/>
            </a:pPr>
            <a:r>
              <a:rPr lang="en-US" sz="3200" dirty="0">
                <a:latin typeface="Times New Roman" pitchFamily="18" charset="0"/>
                <a:cs typeface="Times New Roman" pitchFamily="18" charset="0"/>
              </a:rPr>
              <a:t>•</a:t>
            </a:r>
            <a:r>
              <a:rPr lang="en-US" sz="3900" b="1" dirty="0">
                <a:solidFill>
                  <a:srgbClr val="FF0000"/>
                </a:solidFill>
                <a:latin typeface="Times New Roman" pitchFamily="18" charset="0"/>
                <a:cs typeface="Times New Roman" pitchFamily="18" charset="0"/>
              </a:rPr>
              <a:t>Second</a:t>
            </a:r>
            <a:r>
              <a:rPr lang="en-US" sz="3200" dirty="0">
                <a:latin typeface="Times New Roman" pitchFamily="18" charset="0"/>
                <a:cs typeface="Times New Roman" pitchFamily="18" charset="0"/>
              </a:rPr>
              <a:t>, a social practice is inconceivable without this distinctive aim. </a:t>
            </a:r>
          </a:p>
          <a:p>
            <a:pPr algn="just" rtl="0">
              <a:buFont typeface="Wingdings" pitchFamily="2" charset="2"/>
              <a:buChar char="Ø"/>
            </a:pPr>
            <a:r>
              <a:rPr lang="en-US" sz="3200" dirty="0">
                <a:latin typeface="Times New Roman" pitchFamily="18" charset="0"/>
                <a:cs typeface="Times New Roman" pitchFamily="18" charset="0"/>
              </a:rPr>
              <a:t>•“We cannot imagine medicine apart from the aim of producing health or law without the aim of producing justice” </a:t>
            </a:r>
            <a:endParaRPr lang="en-US" sz="3200" dirty="0" smtClean="0">
              <a:latin typeface="Times New Roman" pitchFamily="18" charset="0"/>
              <a:cs typeface="Times New Roman" pitchFamily="18" charset="0"/>
            </a:endParaRPr>
          </a:p>
          <a:p>
            <a:pPr algn="just" rtl="0">
              <a:buNone/>
            </a:pPr>
            <a:endParaRPr lang="en-US" sz="3200" dirty="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A practice may also produce other goods, such as money, social prestige, and power, but it is these goods especially associated with the practice that interest us here and that are especially related to its moral legitimacy. </a:t>
            </a:r>
          </a:p>
          <a:p>
            <a:pPr algn="just" rtl="0">
              <a:buFont typeface="Wingdings" pitchFamily="2" charset="2"/>
              <a:buChar char="Ø"/>
            </a:pPr>
            <a:endParaRPr lang="ar-IQ" dirty="0">
              <a:latin typeface="Times New Roman" pitchFamily="18" charset="0"/>
              <a:cs typeface="Times New Roman" pitchFamily="18" charset="0"/>
            </a:endParaRPr>
          </a:p>
        </p:txBody>
      </p:sp>
    </p:spTree>
    <p:extLst>
      <p:ext uri="{BB962C8B-B14F-4D97-AF65-F5344CB8AC3E}">
        <p14:creationId xmlns="" xmlns:p14="http://schemas.microsoft.com/office/powerpoint/2010/main" val="20225727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ذروة">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ذروة">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ذروة">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216</TotalTime>
  <Words>1257</Words>
  <Application>Microsoft Office PowerPoint</Application>
  <PresentationFormat>مخصص</PresentationFormat>
  <Paragraphs>61</Paragraphs>
  <Slides>13</Slides>
  <Notes>0</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ذروة</vt:lpstr>
      <vt:lpstr>   Engineering Profession Ethics </vt:lpstr>
      <vt:lpstr>Is Engineering A Profession ?</vt:lpstr>
      <vt:lpstr>Is Engineering A Profession ?</vt:lpstr>
      <vt:lpstr>Is Engineering A Profession ?</vt:lpstr>
      <vt:lpstr>Engineering as a profession own self views versus public views  </vt:lpstr>
      <vt:lpstr>Engineering as a profession own self views versus public views</vt:lpstr>
      <vt:lpstr> Professions as Social Practices</vt:lpstr>
      <vt:lpstr>الشريحة 8</vt:lpstr>
      <vt:lpstr>الشريحة 9</vt:lpstr>
      <vt:lpstr>الشريحة 10</vt:lpstr>
      <vt:lpstr>الشريحة 11</vt:lpstr>
      <vt:lpstr> Two Models Of Professionalism  </vt:lpstr>
      <vt:lpstr> Two Models Of Professionalism  </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Profession Ethics</dc:title>
  <dc:creator>venous</dc:creator>
  <cp:lastModifiedBy>Dell 5010</cp:lastModifiedBy>
  <cp:revision>18</cp:revision>
  <dcterms:created xsi:type="dcterms:W3CDTF">2021-01-07T01:12:41Z</dcterms:created>
  <dcterms:modified xsi:type="dcterms:W3CDTF">2022-10-18T18:52:49Z</dcterms:modified>
</cp:coreProperties>
</file>