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8" r:id="rId2"/>
    <p:sldId id="259" r:id="rId3"/>
    <p:sldId id="260" r:id="rId4"/>
    <p:sldId id="261" r:id="rId5"/>
    <p:sldId id="262" r:id="rId6"/>
    <p:sldId id="263" r:id="rId7"/>
    <p:sldId id="264" r:id="rId8"/>
    <p:sldId id="265" r:id="rId9"/>
    <p:sldId id="266" r:id="rId10"/>
    <p:sldId id="267" r:id="rId11"/>
    <p:sldId id="268" r:id="rId12"/>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10387963" y="5038579"/>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720726" y="776289"/>
            <a:ext cx="10750549"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720726" y="2250280"/>
            <a:ext cx="10750549"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828800" y="6012657"/>
            <a:ext cx="7721600" cy="365125"/>
          </a:xfrm>
        </p:spPr>
        <p:txBody>
          <a:bodyPr tIns="0" bIns="0" anchor="t"/>
          <a:lstStyle>
            <a:lvl1pPr algn="r">
              <a:defRPr sz="10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09/04/1444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17" name="عنصر نائب للتذييل 16"/>
          <p:cNvSpPr>
            <a:spLocks noGrp="1"/>
          </p:cNvSpPr>
          <p:nvPr>
            <p:ph type="ftr" sz="quarter" idx="11"/>
          </p:nvPr>
        </p:nvSpPr>
        <p:spPr>
          <a:xfrm>
            <a:off x="1828800" y="5650705"/>
            <a:ext cx="7721600" cy="365125"/>
          </a:xfrm>
        </p:spPr>
        <p:txBody>
          <a:bodyPr tIns="0" bIns="0" anchor="b"/>
          <a:lstStyle>
            <a:lvl1pPr algn="r">
              <a:defRPr sz="1100"/>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29" name="عنصر نائب لرقم الشريحة 28"/>
          <p:cNvSpPr>
            <a:spLocks noGrp="1"/>
          </p:cNvSpPr>
          <p:nvPr>
            <p:ph type="sldNum" sz="quarter" idx="12"/>
          </p:nvPr>
        </p:nvSpPr>
        <p:spPr>
          <a:xfrm>
            <a:off x="11189663" y="5752308"/>
            <a:ext cx="670560" cy="365125"/>
          </a:xfrm>
        </p:spPr>
        <p:txBody>
          <a:bodyPr anchor="ctr"/>
          <a:lstStyle>
            <a:lvl1pPr algn="ctr">
              <a:defRPr sz="1300">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09/04/1444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لتذييل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رقم الشريحة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9042400" y="381000"/>
            <a:ext cx="2540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381000"/>
            <a:ext cx="83312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09/04/1444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لتذييل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رقم الشريحة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67494"/>
            <a:ext cx="109728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609600" y="1882808"/>
            <a:ext cx="109728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388608" y="6480048"/>
            <a:ext cx="2844800" cy="30175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09/04/1444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لتذييل 4"/>
          <p:cNvSpPr>
            <a:spLocks noGrp="1"/>
          </p:cNvSpPr>
          <p:nvPr>
            <p:ph type="ftr" sz="quarter" idx="11"/>
          </p:nvPr>
        </p:nvSpPr>
        <p:spPr>
          <a:xfrm>
            <a:off x="609600" y="6480970"/>
            <a:ext cx="5680075" cy="30083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رقم الشريحة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9379" y="7035"/>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10387963" y="93786"/>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9274176" y="6477000"/>
            <a:ext cx="2844800" cy="3048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09/04/1444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لتذييل 4"/>
          <p:cNvSpPr>
            <a:spLocks noGrp="1"/>
          </p:cNvSpPr>
          <p:nvPr>
            <p:ph type="ftr" sz="quarter" idx="11"/>
          </p:nvPr>
        </p:nvSpPr>
        <p:spPr>
          <a:xfrm>
            <a:off x="3492501" y="6480970"/>
            <a:ext cx="5680075" cy="30083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رقم الشريحة 5"/>
          <p:cNvSpPr>
            <a:spLocks noGrp="1"/>
          </p:cNvSpPr>
          <p:nvPr>
            <p:ph type="sldNum" sz="quarter" idx="12"/>
          </p:nvPr>
        </p:nvSpPr>
        <p:spPr>
          <a:xfrm>
            <a:off x="11268075" y="809625"/>
            <a:ext cx="670560" cy="300831"/>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cxnSp>
        <p:nvCxnSpPr>
          <p:cNvPr id="11" name="رابط مستقيم 10"/>
          <p:cNvCxnSpPr/>
          <p:nvPr/>
        </p:nvCxnSpPr>
        <p:spPr>
          <a:xfrm rot="10800000">
            <a:off x="8625059" y="9381"/>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508000" y="271465"/>
            <a:ext cx="9652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08000" y="1633536"/>
            <a:ext cx="51816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6197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388608" y="6480969"/>
            <a:ext cx="2844800" cy="30175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09/04/1444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لتذييل 5"/>
          <p:cNvSpPr>
            <a:spLocks noGrp="1"/>
          </p:cNvSpPr>
          <p:nvPr>
            <p:ph type="ftr" sz="quarter" idx="11"/>
          </p:nvPr>
        </p:nvSpPr>
        <p:spPr>
          <a:xfrm>
            <a:off x="609600" y="6480969"/>
            <a:ext cx="5680075" cy="30175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7" name="عنصر نائب لرقم الشريحة 6"/>
          <p:cNvSpPr>
            <a:spLocks noGrp="1"/>
          </p:cNvSpPr>
          <p:nvPr>
            <p:ph type="sldNum" sz="quarter" idx="12"/>
          </p:nvPr>
        </p:nvSpPr>
        <p:spPr>
          <a:xfrm>
            <a:off x="10119360" y="6480969"/>
            <a:ext cx="670560" cy="30175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30931" y="290732"/>
            <a:ext cx="14224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820008" y="290732"/>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820008" y="3427124"/>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696307" y="290732"/>
            <a:ext cx="9144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696307" y="3427124"/>
            <a:ext cx="9144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6388608" y="6480969"/>
            <a:ext cx="2840736" cy="30175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09/04/1444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8" name="عنصر نائب للتذييل 7"/>
          <p:cNvSpPr>
            <a:spLocks noGrp="1"/>
          </p:cNvSpPr>
          <p:nvPr>
            <p:ph type="ftr" sz="quarter" idx="11"/>
          </p:nvPr>
        </p:nvSpPr>
        <p:spPr>
          <a:xfrm>
            <a:off x="609600" y="6480969"/>
            <a:ext cx="5681472" cy="30175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9" name="عنصر نائب لرقم الشريحة 8"/>
          <p:cNvSpPr>
            <a:spLocks noGrp="1"/>
          </p:cNvSpPr>
          <p:nvPr>
            <p:ph type="sldNum" sz="quarter" idx="12"/>
          </p:nvPr>
        </p:nvSpPr>
        <p:spPr>
          <a:xfrm>
            <a:off x="10119360" y="6483096"/>
            <a:ext cx="670560" cy="301752"/>
          </a:xfrm>
        </p:spPr>
        <p:txBody>
          <a:bodyPr/>
          <a:lstStyle>
            <a:lvl1pPr algn="ct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09/04/1444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4" name="عنصر نائب للتذييل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5" name="عنصر نائب لرقم الشريحة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6388608" y="6480969"/>
            <a:ext cx="2844800" cy="30175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09/04/1444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3" name="عنصر نائب للتذييل 2"/>
          <p:cNvSpPr>
            <a:spLocks noGrp="1"/>
          </p:cNvSpPr>
          <p:nvPr>
            <p:ph type="ftr" sz="quarter" idx="11"/>
          </p:nvPr>
        </p:nvSpPr>
        <p:spPr>
          <a:xfrm>
            <a:off x="609600" y="6481891"/>
            <a:ext cx="5680075" cy="30083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4" name="عنصر نائب لرقم الشريحة 3"/>
          <p:cNvSpPr>
            <a:spLocks noGrp="1"/>
          </p:cNvSpPr>
          <p:nvPr>
            <p:ph type="sldNum" sz="quarter" idx="12"/>
          </p:nvPr>
        </p:nvSpPr>
        <p:spPr>
          <a:xfrm>
            <a:off x="10119360" y="6480969"/>
            <a:ext cx="670560" cy="30175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92608" y="367664"/>
            <a:ext cx="12192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514475" y="367664"/>
            <a:ext cx="32512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868333" y="320040"/>
            <a:ext cx="7034784"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8371968" y="6556248"/>
            <a:ext cx="2844800" cy="301752"/>
          </a:xfrm>
        </p:spPr>
        <p:txBody>
          <a:bodyPr/>
          <a:lstStyle>
            <a:lvl1pPr>
              <a:defRPr sz="9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09/04/1444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لتذييل 5"/>
          <p:cNvSpPr>
            <a:spLocks noGrp="1"/>
          </p:cNvSpPr>
          <p:nvPr>
            <p:ph type="ftr" sz="quarter" idx="11"/>
          </p:nvPr>
        </p:nvSpPr>
        <p:spPr>
          <a:xfrm>
            <a:off x="1514475" y="6556248"/>
            <a:ext cx="6857493" cy="301752"/>
          </a:xfrm>
        </p:spPr>
        <p:txBody>
          <a:bodyPr/>
          <a:lstStyle>
            <a:lvl1pPr>
              <a:defRPr sz="900"/>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7" name="عنصر نائب لرقم الشريحة 6"/>
          <p:cNvSpPr>
            <a:spLocks noGrp="1"/>
          </p:cNvSpPr>
          <p:nvPr>
            <p:ph type="sldNum" sz="quarter" idx="12"/>
          </p:nvPr>
        </p:nvSpPr>
        <p:spPr>
          <a:xfrm>
            <a:off x="11214101" y="6556248"/>
            <a:ext cx="670560" cy="301752"/>
          </a:xfrm>
        </p:spPr>
        <p:txBody>
          <a:bodyPr/>
          <a:lstStyle>
            <a:lvl1pPr>
              <a:defRPr sz="9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92608" y="150896"/>
            <a:ext cx="12192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517649" y="373966"/>
            <a:ext cx="9777984"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524000" y="5867400"/>
            <a:ext cx="9777984"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8144256" y="6556248"/>
            <a:ext cx="2804160" cy="301752"/>
          </a:xfrm>
        </p:spPr>
        <p:txBody>
          <a:bodyPr/>
          <a:lstStyle>
            <a:lvl1pPr>
              <a:defRPr sz="9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09/04/1444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6" name="عنصر نائب للتذييل 5"/>
          <p:cNvSpPr>
            <a:spLocks noGrp="1"/>
          </p:cNvSpPr>
          <p:nvPr>
            <p:ph type="ftr" sz="quarter" idx="11"/>
          </p:nvPr>
        </p:nvSpPr>
        <p:spPr>
          <a:xfrm>
            <a:off x="1560576" y="6557169"/>
            <a:ext cx="6597429" cy="301752"/>
          </a:xfrm>
        </p:spPr>
        <p:txBody>
          <a:bodyPr/>
          <a:lstStyle>
            <a:lvl1pPr>
              <a:defRPr sz="900"/>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7" name="عنصر نائب لرقم الشريحة 6"/>
          <p:cNvSpPr>
            <a:spLocks noGrp="1"/>
          </p:cNvSpPr>
          <p:nvPr>
            <p:ph type="sldNum" sz="quarter" idx="12"/>
          </p:nvPr>
        </p:nvSpPr>
        <p:spPr>
          <a:xfrm>
            <a:off x="10956256" y="6556248"/>
            <a:ext cx="487680" cy="301752"/>
          </a:xfrm>
        </p:spPr>
        <p:txBody>
          <a:bodyPr/>
          <a:lstStyle>
            <a:lvl1pPr algn="ctr">
              <a:defRPr sz="9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9379" y="14069"/>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8625059" y="4948410"/>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609600" y="267494"/>
            <a:ext cx="109728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09600" y="1882808"/>
            <a:ext cx="109728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388608" y="6480969"/>
            <a:ext cx="2844800" cy="301752"/>
          </a:xfrm>
          <a:prstGeom prst="rect">
            <a:avLst/>
          </a:prstGeom>
        </p:spPr>
        <p:txBody>
          <a:bodyPr vert="horz" anchor="b"/>
          <a:lstStyle>
            <a:lvl1pPr algn="l" eaLnBrk="1" latinLnBrk="0" hangingPunct="1">
              <a:defRPr kumimoji="0" sz="1000" b="0">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CD134E-146A-49EA-B5D6-ECF244DFF2FA}" type="datetimeFigureOut">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09/04/1444</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3" name="عنصر نائب للتذييل 2"/>
          <p:cNvSpPr>
            <a:spLocks noGrp="1"/>
          </p:cNvSpPr>
          <p:nvPr>
            <p:ph type="ftr" sz="quarter" idx="3"/>
          </p:nvPr>
        </p:nvSpPr>
        <p:spPr>
          <a:xfrm>
            <a:off x="609600" y="6481891"/>
            <a:ext cx="5680075" cy="300831"/>
          </a:xfrm>
          <a:prstGeom prst="rect">
            <a:avLst/>
          </a:prstGeom>
        </p:spPr>
        <p:txBody>
          <a:bodyPr vert="horz" anchor="b"/>
          <a:lstStyle>
            <a:lvl1pPr algn="r" eaLnBrk="1" latinLnBrk="0" hangingPunct="1">
              <a:defRPr kumimoji="0" sz="100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
        <p:nvSpPr>
          <p:cNvPr id="23" name="عنصر نائب لرقم الشريحة 22"/>
          <p:cNvSpPr>
            <a:spLocks noGrp="1"/>
          </p:cNvSpPr>
          <p:nvPr>
            <p:ph type="sldNum" sz="quarter" idx="4"/>
          </p:nvPr>
        </p:nvSpPr>
        <p:spPr>
          <a:xfrm>
            <a:off x="10119360" y="6480969"/>
            <a:ext cx="670560" cy="301752"/>
          </a:xfrm>
          <a:prstGeom prst="rect">
            <a:avLst/>
          </a:prstGeom>
        </p:spPr>
        <p:txBody>
          <a:bodyPr vert="horz" anchor="b"/>
          <a:lstStyle>
            <a:lvl1pPr algn="ctr" eaLnBrk="1" latinLnBrk="0" hangingPunct="1">
              <a:defRPr kumimoji="0" sz="1200">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5AE665-982A-4DE3-B700-B82DDA268B12}" type="slidenum">
              <a:rPr kumimoji="0" lang="ar-IQ" sz="1050" b="0" i="0" u="none" strike="noStrike" kern="1200" cap="none" spc="0" normalizeH="0" baseline="0" noProof="0" smtClean="0">
                <a:ln>
                  <a:noFill/>
                </a:ln>
                <a:solidFill>
                  <a:prstClr val="white">
                    <a:tint val="75000"/>
                  </a:prstClr>
                </a:solidFill>
                <a:effectLst/>
                <a:uLnTx/>
                <a:uFillTx/>
                <a:latin typeface="Century Gothic" panose="020B050202020202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ar-IQ" sz="1050" b="0" i="0" u="none" strike="noStrike" kern="1200" cap="none" spc="0" normalizeH="0" baseline="0" noProof="0">
              <a:ln>
                <a:noFill/>
              </a:ln>
              <a:solidFill>
                <a:prstClr val="white">
                  <a:tint val="75000"/>
                </a:prstClr>
              </a:solidFill>
              <a:effectLst/>
              <a:uLnTx/>
              <a:uFillTx/>
              <a:latin typeface="Century Gothic" panose="020B0502020202020204"/>
              <a:ea typeface="+mn-ea"/>
              <a:cs typeface="Arial" panose="020B0604020202020204" pitchFamily="34" charset="0"/>
            </a:endParaRPr>
          </a:p>
        </p:txBody>
      </p:sp>
    </p:spTree>
  </p:cSld>
  <p:clrMap bg1="dk1" tx1="lt1" bg2="dk2" tx2="lt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0220" y="1536224"/>
            <a:ext cx="9410297" cy="1524612"/>
          </a:xfrm>
        </p:spPr>
        <p:txBody>
          <a:bodyPr>
            <a:normAutofit fontScale="90000"/>
          </a:bodyPr>
          <a:lstStyle/>
          <a:p>
            <a:r>
              <a:rPr lang="en-US" sz="6700" b="1" dirty="0">
                <a:solidFill>
                  <a:srgbClr val="00FF00"/>
                </a:solidFill>
                <a:latin typeface="Mistral" panose="03090702030407020403" pitchFamily="66" charset="0"/>
              </a:rPr>
              <a:t/>
            </a:r>
            <a:br>
              <a:rPr lang="en-US" sz="6700" b="1" dirty="0">
                <a:solidFill>
                  <a:srgbClr val="00FF00"/>
                </a:solidFill>
                <a:latin typeface="Mistral" panose="03090702030407020403" pitchFamily="66" charset="0"/>
              </a:rPr>
            </a:br>
            <a:r>
              <a:rPr lang="en-US" sz="6700" b="1" dirty="0">
                <a:solidFill>
                  <a:srgbClr val="00FF00"/>
                </a:solidFill>
                <a:latin typeface="Mistral" panose="03090702030407020403" pitchFamily="66" charset="0"/>
              </a:rPr>
              <a:t/>
            </a:r>
            <a:br>
              <a:rPr lang="en-US" sz="6700" b="1" dirty="0">
                <a:solidFill>
                  <a:srgbClr val="00FF00"/>
                </a:solidFill>
                <a:latin typeface="Mistral" panose="03090702030407020403" pitchFamily="66" charset="0"/>
              </a:rPr>
            </a:br>
            <a:r>
              <a:rPr lang="en-US" sz="6700" b="1" dirty="0">
                <a:solidFill>
                  <a:srgbClr val="00FF00"/>
                </a:solidFill>
                <a:latin typeface="Mistral" panose="03090702030407020403" pitchFamily="66" charset="0"/>
              </a:rPr>
              <a:t/>
            </a:r>
            <a:br>
              <a:rPr lang="en-US" sz="6700" b="1" dirty="0">
                <a:solidFill>
                  <a:srgbClr val="00FF00"/>
                </a:solidFill>
                <a:latin typeface="Mistral" panose="03090702030407020403" pitchFamily="66" charset="0"/>
              </a:rPr>
            </a:br>
            <a:r>
              <a:rPr lang="en-US" sz="6700" b="1" dirty="0">
                <a:solidFill>
                  <a:srgbClr val="00FF00"/>
                </a:solidFill>
                <a:latin typeface="Mistral" panose="03090702030407020403" pitchFamily="66" charset="0"/>
              </a:rPr>
              <a:t>Engineering Profession Ethics</a:t>
            </a:r>
            <a:r>
              <a:rPr lang="en-US" dirty="0">
                <a:solidFill>
                  <a:srgbClr val="00FF00"/>
                </a:solidFill>
                <a:latin typeface="Mistral" panose="03090702030407020403" pitchFamily="66" charset="0"/>
              </a:rPr>
              <a:t/>
            </a:r>
            <a:br>
              <a:rPr lang="en-US" dirty="0">
                <a:solidFill>
                  <a:srgbClr val="00FF00"/>
                </a:solidFill>
                <a:latin typeface="Mistral" panose="03090702030407020403" pitchFamily="66" charset="0"/>
              </a:rPr>
            </a:br>
            <a:endParaRPr lang="ar-IQ" dirty="0">
              <a:solidFill>
                <a:srgbClr val="00FF00"/>
              </a:solidFill>
              <a:latin typeface="Mistral" panose="03090702030407020403" pitchFamily="66" charset="0"/>
            </a:endParaRPr>
          </a:p>
        </p:txBody>
      </p:sp>
      <p:sp>
        <p:nvSpPr>
          <p:cNvPr id="3" name="Subtitle 2"/>
          <p:cNvSpPr>
            <a:spLocks noGrp="1"/>
          </p:cNvSpPr>
          <p:nvPr>
            <p:ph type="subTitle" idx="1"/>
          </p:nvPr>
        </p:nvSpPr>
        <p:spPr>
          <a:xfrm>
            <a:off x="957714" y="2529387"/>
            <a:ext cx="9448800" cy="685800"/>
          </a:xfrm>
        </p:spPr>
        <p:txBody>
          <a:bodyPr>
            <a:noAutofit/>
          </a:bodyPr>
          <a:lstStyle/>
          <a:p>
            <a:pPr algn="ctr"/>
            <a:r>
              <a:rPr lang="en-US" altLang="zh-CN" sz="3600" b="1" dirty="0">
                <a:solidFill>
                  <a:srgbClr val="FFFF00"/>
                </a:solidFill>
                <a:latin typeface="Monotype Corsiva" pitchFamily="66" charset="0"/>
                <a:ea typeface="SimSun" pitchFamily="2" charset="-122"/>
                <a:cs typeface="Arial" pitchFamily="34" charset="0"/>
              </a:rPr>
              <a:t>Chapter  Two/  </a:t>
            </a:r>
            <a:r>
              <a:rPr lang="nl-NL" sz="3600" b="1">
                <a:solidFill>
                  <a:srgbClr val="FFFF00"/>
                </a:solidFill>
                <a:latin typeface="Monotype Corsiva" pitchFamily="66" charset="0"/>
                <a:ea typeface="SimSun" pitchFamily="2" charset="-122"/>
                <a:cs typeface="Arial" pitchFamily="34" charset="0"/>
              </a:rPr>
              <a:t>Ethical  Thoughts</a:t>
            </a:r>
            <a:r>
              <a:rPr lang="en-US" altLang="zh-CN" sz="3600" b="1">
                <a:solidFill>
                  <a:srgbClr val="FFFF00"/>
                </a:solidFill>
                <a:latin typeface="Monotype Corsiva" pitchFamily="66" charset="0"/>
                <a:ea typeface="SimSun" pitchFamily="2" charset="-122"/>
                <a:cs typeface="Arial" pitchFamily="34" charset="0"/>
              </a:rPr>
              <a:t> </a:t>
            </a:r>
            <a:endParaRPr lang="en-US" altLang="zh-CN" sz="3600" b="1" dirty="0">
              <a:solidFill>
                <a:srgbClr val="FFFF00"/>
              </a:solidFill>
              <a:latin typeface="Monotype Corsiva" pitchFamily="66" charset="0"/>
              <a:ea typeface="SimSun" pitchFamily="2" charset="-122"/>
              <a:cs typeface="Arial" pitchFamily="34" charset="0"/>
            </a:endParaRPr>
          </a:p>
          <a:p>
            <a:endParaRPr lang="ar-IQ" dirty="0"/>
          </a:p>
          <a:p>
            <a:pPr algn="ctr"/>
            <a:r>
              <a:rPr lang="en-US" altLang="zh-CN" sz="3600" b="1" dirty="0">
                <a:solidFill>
                  <a:srgbClr val="FFFF00"/>
                </a:solidFill>
                <a:latin typeface="Monotype Corsiva" pitchFamily="66" charset="0"/>
                <a:ea typeface="SimSun" pitchFamily="2" charset="-122"/>
                <a:cs typeface="Arial" pitchFamily="34" charset="0"/>
              </a:rPr>
              <a:t>Forth  Stage</a:t>
            </a:r>
            <a:endParaRPr lang="en-US" altLang="zh-CN" sz="1050" dirty="0">
              <a:solidFill>
                <a:srgbClr val="FFFF00"/>
              </a:solidFill>
              <a:ea typeface="SimSun" pitchFamily="2" charset="-122"/>
              <a:cs typeface="Arial" pitchFamily="34" charset="0"/>
            </a:endParaRPr>
          </a:p>
          <a:p>
            <a:pPr algn="ctr"/>
            <a:endParaRPr lang="ar-IQ" altLang="zh-CN" sz="3600" b="1" dirty="0">
              <a:solidFill>
                <a:srgbClr val="FFFF00"/>
              </a:solidFill>
              <a:latin typeface="Monotype Corsiva" pitchFamily="66" charset="0"/>
              <a:ea typeface="SimSun" pitchFamily="2" charset="-122"/>
              <a:cs typeface="Arial" pitchFamily="34" charset="0"/>
            </a:endParaRPr>
          </a:p>
          <a:p>
            <a:endParaRPr lang="ar-IQ" altLang="zh-CN" sz="3600" b="1" dirty="0">
              <a:solidFill>
                <a:srgbClr val="FFFF00"/>
              </a:solidFill>
              <a:latin typeface="Monotype Corsiva" pitchFamily="66" charset="0"/>
              <a:ea typeface="SimSun" pitchFamily="2" charset="-122"/>
              <a:cs typeface="Arial" pitchFamily="34" charset="0"/>
            </a:endParaRPr>
          </a:p>
          <a:p>
            <a:endParaRPr lang="en-US" altLang="zh-CN" sz="3600" b="1" dirty="0">
              <a:latin typeface="Monotype Corsiva" pitchFamily="66" charset="0"/>
              <a:ea typeface="SimSun" pitchFamily="2" charset="-122"/>
              <a:cs typeface="Arial" pitchFamily="34" charset="0"/>
            </a:endParaRPr>
          </a:p>
          <a:p>
            <a:endParaRPr lang="ar-IQ" sz="3600" dirty="0">
              <a:solidFill>
                <a:srgbClr val="FFFF00"/>
              </a:solidFill>
            </a:endParaRPr>
          </a:p>
        </p:txBody>
      </p:sp>
      <p:sp>
        <p:nvSpPr>
          <p:cNvPr id="4" name="Rectangle 3"/>
          <p:cNvSpPr/>
          <p:nvPr/>
        </p:nvSpPr>
        <p:spPr>
          <a:xfrm>
            <a:off x="93044" y="76011"/>
            <a:ext cx="6096000" cy="1200329"/>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Ministry of Higher Education and Scientific Research</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University of Diyala                              </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College of Engineering</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a:p>
            <a:pPr marL="0" marR="0" lvl="0" indent="0" algn="l" defTabSz="914400" rtl="1"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white">
                    <a:lumMod val="95000"/>
                  </a:prstClr>
                </a:solidFill>
                <a:effectLst/>
                <a:uLnTx/>
                <a:uFillTx/>
                <a:latin typeface="Monotype Corsiva" pitchFamily="66" charset="0"/>
                <a:ea typeface="SimSun" pitchFamily="2" charset="-122"/>
                <a:cs typeface="Arial" pitchFamily="34" charset="0"/>
              </a:rPr>
              <a:t>Computer Eng. Dept.</a:t>
            </a:r>
            <a:endParaRPr kumimoji="0" lang="en-US" altLang="zh-CN" sz="1800" b="0" i="0" u="none" strike="noStrike" kern="1200" cap="none" spc="0" normalizeH="0" baseline="0" noProof="0" dirty="0">
              <a:ln>
                <a:noFill/>
              </a:ln>
              <a:solidFill>
                <a:prstClr val="white">
                  <a:lumMod val="95000"/>
                </a:prstClr>
              </a:solidFill>
              <a:effectLst/>
              <a:uLnTx/>
              <a:uFillTx/>
              <a:latin typeface="Century Gothic" panose="020B0502020202020204"/>
              <a:ea typeface="ＭＳ Ｐゴシック" panose="020B0600070205080204" pitchFamily="34" charset="-128"/>
              <a:cs typeface="Arial" pitchFamily="34" charset="0"/>
            </a:endParaRPr>
          </a:p>
        </p:txBody>
      </p:sp>
      <p:pic>
        <p:nvPicPr>
          <p:cNvPr id="5"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541266" y="283143"/>
            <a:ext cx="1384777" cy="136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5"/>
          <p:cNvSpPr/>
          <p:nvPr/>
        </p:nvSpPr>
        <p:spPr>
          <a:xfrm>
            <a:off x="2807368" y="3591071"/>
            <a:ext cx="6096000" cy="1754326"/>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a:ln>
                  <a:noFill/>
                </a:ln>
                <a:solidFill>
                  <a:prstClr val="white"/>
                </a:solidFill>
                <a:effectLst/>
                <a:uLnTx/>
                <a:uFillTx/>
                <a:latin typeface="Monotype Corsiva" pitchFamily="66" charset="0"/>
                <a:ea typeface="SimSun" pitchFamily="2" charset="-122"/>
                <a:cs typeface="Arial"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800" b="0" i="0" u="none" strike="noStrike" kern="1200" cap="none" spc="0" normalizeH="0" baseline="0" noProof="0" dirty="0">
              <a:ln>
                <a:noFill/>
              </a:ln>
              <a:solidFill>
                <a:prstClr val="white"/>
              </a:solidFill>
              <a:effectLst/>
              <a:uLnTx/>
              <a:uFillTx/>
              <a:latin typeface="Century Gothic" panose="020B0502020202020204"/>
              <a:ea typeface="ＭＳ Ｐゴシック" panose="020B0600070205080204"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a:ln>
                  <a:noFill/>
                </a:ln>
                <a:solidFill>
                  <a:prstClr val="white"/>
                </a:solidFill>
                <a:effectLst/>
                <a:uLnTx/>
                <a:uFillTx/>
                <a:latin typeface="Monotype Corsiva" pitchFamily="66" charset="0"/>
                <a:ea typeface="SimSun" pitchFamily="2" charset="-122"/>
                <a:cs typeface="Arial" pitchFamily="34" charset="0"/>
              </a:rPr>
              <a:t>Prepare by: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800" b="0" i="0" u="none" strike="noStrike" kern="1200" cap="none" spc="0" normalizeH="0" baseline="0" noProof="0" dirty="0">
              <a:ln>
                <a:noFill/>
              </a:ln>
              <a:solidFill>
                <a:prstClr val="white"/>
              </a:solidFill>
              <a:effectLst/>
              <a:uLnTx/>
              <a:uFillTx/>
              <a:latin typeface="Century Gothic" panose="020B0502020202020204"/>
              <a:ea typeface="ＭＳ Ｐゴシック" panose="020B0600070205080204" pitchFamily="34" charset="-128"/>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2800" b="1" i="0" u="none" strike="noStrike" kern="1200" cap="none" spc="0" normalizeH="0" baseline="0" noProof="0" dirty="0">
                <a:ln>
                  <a:noFill/>
                </a:ln>
                <a:solidFill>
                  <a:prstClr val="white"/>
                </a:solidFill>
                <a:effectLst/>
                <a:uLnTx/>
                <a:uFillTx/>
                <a:latin typeface="Monotype Corsiva" pitchFamily="66" charset="0"/>
                <a:ea typeface="SimSun" pitchFamily="2" charset="-122"/>
                <a:cs typeface="Arial" pitchFamily="34" charset="0"/>
              </a:rPr>
              <a:t>Lecturer :</a:t>
            </a:r>
            <a:r>
              <a:rPr kumimoji="0" lang="en-US" altLang="zh-CN" sz="3600" b="1" i="0" u="none" strike="noStrike" kern="1200" cap="none" spc="0" normalizeH="0" baseline="0" noProof="0" dirty="0">
                <a:ln>
                  <a:noFill/>
                </a:ln>
                <a:solidFill>
                  <a:prstClr val="white"/>
                </a:solidFill>
                <a:effectLst/>
                <a:uLnTx/>
                <a:uFillTx/>
                <a:latin typeface="Monotype Corsiva" pitchFamily="66" charset="0"/>
                <a:ea typeface="SimSun" pitchFamily="2" charset="-122"/>
                <a:cs typeface="Arial" pitchFamily="34" charset="0"/>
              </a:rPr>
              <a:t> </a:t>
            </a:r>
            <a:r>
              <a:rPr kumimoji="0" lang="en-US" altLang="zh-CN" sz="3600" b="1" i="0" u="none" strike="noStrike" kern="0" cap="none" spc="0" normalizeH="0" baseline="0" noProof="0" dirty="0" err="1" smtClean="0">
                <a:ln>
                  <a:noFill/>
                </a:ln>
                <a:solidFill>
                  <a:srgbClr val="FF00FF"/>
                </a:solidFill>
                <a:effectLst/>
                <a:uLnTx/>
                <a:uFillTx/>
                <a:latin typeface="Monotype Corsiva" pitchFamily="66" charset="0"/>
                <a:ea typeface="宋体" panose="02010600030101010101" pitchFamily="2" charset="-122"/>
                <a:cs typeface="Arabic Typesetting" pitchFamily="66" charset="-78"/>
              </a:rPr>
              <a:t>Raghda</a:t>
            </a:r>
            <a:r>
              <a:rPr kumimoji="0" lang="en-US" altLang="zh-CN" sz="3600" b="1" i="0" u="none" strike="noStrike" kern="0" cap="none" spc="0" normalizeH="0" baseline="0" noProof="0" dirty="0" smtClean="0">
                <a:ln>
                  <a:noFill/>
                </a:ln>
                <a:solidFill>
                  <a:srgbClr val="FF00FF"/>
                </a:solidFill>
                <a:effectLst/>
                <a:uLnTx/>
                <a:uFillTx/>
                <a:latin typeface="Monotype Corsiva" pitchFamily="66" charset="0"/>
                <a:ea typeface="宋体" panose="02010600030101010101" pitchFamily="2" charset="-122"/>
                <a:cs typeface="Arabic Typesetting" pitchFamily="66" charset="-78"/>
              </a:rPr>
              <a:t> Salam Ali</a:t>
            </a:r>
            <a:endParaRPr kumimoji="0" lang="en-US" altLang="zh-CN" sz="2800" b="1" i="0" u="none" strike="noStrike" kern="0" cap="none" spc="0" normalizeH="0" baseline="0" noProof="0" dirty="0">
              <a:ln>
                <a:noFill/>
              </a:ln>
              <a:solidFill>
                <a:srgbClr val="FF00FF"/>
              </a:solidFill>
              <a:effectLst/>
              <a:uLnTx/>
              <a:uFillTx/>
              <a:latin typeface="Monotype Corsiva" pitchFamily="66" charset="0"/>
              <a:ea typeface="宋体" panose="02010600030101010101" pitchFamily="2" charset="-122"/>
              <a:cs typeface="Arabic Typesetting" pitchFamily="66" charset="-78"/>
            </a:endParaRPr>
          </a:p>
        </p:txBody>
      </p:sp>
    </p:spTree>
    <p:extLst>
      <p:ext uri="{BB962C8B-B14F-4D97-AF65-F5344CB8AC3E}">
        <p14:creationId xmlns="" xmlns:p14="http://schemas.microsoft.com/office/powerpoint/2010/main" val="834796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8278" y="446739"/>
            <a:ext cx="11151250" cy="1293028"/>
          </a:xfrm>
        </p:spPr>
        <p:txBody>
          <a:bodyPr>
            <a:normAutofit fontScale="90000"/>
          </a:bodyPr>
          <a:lstStyle/>
          <a:p>
            <a:pPr algn="l"/>
            <a:r>
              <a:rPr lang="en-US" sz="4400" b="1" dirty="0" smtClean="0">
                <a:solidFill>
                  <a:srgbClr val="FFFF00"/>
                </a:solidFill>
                <a:latin typeface="Times New Roman" pitchFamily="18" charset="0"/>
                <a:cs typeface="Times New Roman" pitchFamily="18" charset="0"/>
              </a:rPr>
              <a:t>Ethics Problems Are Like Design Problems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rtl="0"/>
            <a:r>
              <a:rPr lang="en-US" sz="2400" dirty="0">
                <a:latin typeface="Times New Roman" pitchFamily="18" charset="0"/>
                <a:cs typeface="Times New Roman" pitchFamily="18" charset="0"/>
              </a:rPr>
              <a:t>Within the limits of these specifications, there are many correct solutions. There will, of course, be some solutions that are better than others in terms of higher performance or lower cost. Frequently, there will be two (or more) designs that are very different, yet perform identically. For example, competing automobile manufacturers may design a car to meet the same market niche, yet each manufacturer’s solution to the problem will be somewhat different. In fact, we will see later that although the </a:t>
            </a:r>
            <a:r>
              <a:rPr lang="en-US" sz="2400" dirty="0">
                <a:solidFill>
                  <a:srgbClr val="FF0000"/>
                </a:solidFill>
                <a:latin typeface="Times New Roman" pitchFamily="18" charset="0"/>
                <a:cs typeface="Times New Roman" pitchFamily="18" charset="0"/>
              </a:rPr>
              <a:t>Pinto</a:t>
            </a:r>
            <a:r>
              <a:rPr lang="en-US" sz="2400" dirty="0">
                <a:latin typeface="Times New Roman" pitchFamily="18" charset="0"/>
                <a:cs typeface="Times New Roman" pitchFamily="18" charset="0"/>
              </a:rPr>
              <a:t> was susceptible to explosion after rear-end impact, other similar subcompact automobiles were not. In engineering design, there is no unique correct answer! Ethical problem solving shares these attributes with engineering design.</a:t>
            </a:r>
            <a:endParaRPr lang="ar-IQ" sz="2400" dirty="0">
              <a:latin typeface="Times New Roman" pitchFamily="18" charset="0"/>
              <a:cs typeface="Times New Roman" pitchFamily="18" charset="0"/>
            </a:endParaRPr>
          </a:p>
          <a:p>
            <a:pPr algn="l" rtl="0"/>
            <a:endParaRPr lang="ar-IQ" dirty="0">
              <a:latin typeface="Times New Roman" pitchFamily="18" charset="0"/>
              <a:cs typeface="Times New Roman" pitchFamily="18" charset="0"/>
            </a:endParaRPr>
          </a:p>
        </p:txBody>
      </p:sp>
    </p:spTree>
    <p:extLst>
      <p:ext uri="{BB962C8B-B14F-4D97-AF65-F5344CB8AC3E}">
        <p14:creationId xmlns="" xmlns:p14="http://schemas.microsoft.com/office/powerpoint/2010/main" val="1061248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778" y="388988"/>
            <a:ext cx="11126397" cy="1293028"/>
          </a:xfrm>
        </p:spPr>
        <p:txBody>
          <a:bodyPr>
            <a:normAutofit fontScale="90000"/>
          </a:bodyPr>
          <a:lstStyle/>
          <a:p>
            <a:r>
              <a:rPr lang="en-US" b="1" dirty="0">
                <a:solidFill>
                  <a:srgbClr val="FFFF00"/>
                </a:solidFill>
                <a:latin typeface="Times New Roman" pitchFamily="18" charset="0"/>
                <a:cs typeface="Times New Roman" pitchFamily="18" charset="0"/>
              </a:rPr>
              <a:t>ETHICS PROBLEMS ARE LIKE DESIGN PROBLEMS</a:t>
            </a: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531796" y="1797519"/>
            <a:ext cx="10820400" cy="4024125"/>
          </a:xfrm>
        </p:spPr>
        <p:txBody>
          <a:bodyPr>
            <a:normAutofit fontScale="92500" lnSpcReduction="10000"/>
          </a:bodyPr>
          <a:lstStyle/>
          <a:p>
            <a:pPr algn="just" rtl="0"/>
            <a:r>
              <a:rPr lang="en-US" sz="2800" dirty="0">
                <a:latin typeface="Times New Roman" pitchFamily="18" charset="0"/>
                <a:cs typeface="Times New Roman" pitchFamily="18" charset="0"/>
              </a:rPr>
              <a:t>Although there will be no unique correct solution to most of the problems we will examine, there will be a range of solutions that are clearly right, some of which are better than others. There will also be a range of solutions that are clearly wrong. There are other similarities between engineering ethics and engineering design. Both apply a large body of knowledge to the solution of a problem, and both involve the use of analytical skills. So, although the nature of the solutions to the problems in ethics will be different from those in most engineering classes, approaches to the problems and the ultimate solution will be very similar to those in engineering practice.</a:t>
            </a:r>
            <a:endParaRPr lang="ar-IQ"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1041928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405" y="446740"/>
            <a:ext cx="10875997" cy="1293028"/>
          </a:xfrm>
        </p:spPr>
        <p:txBody>
          <a:bodyPr>
            <a:noAutofit/>
          </a:bodyPr>
          <a:lstStyle/>
          <a:p>
            <a:r>
              <a:rPr lang="ar-IQ" sz="3600" b="1" dirty="0">
                <a:solidFill>
                  <a:srgbClr val="FFFF00"/>
                </a:solidFill>
                <a:latin typeface="Times New Roman" pitchFamily="18" charset="0"/>
                <a:cs typeface="Times New Roman" pitchFamily="18" charset="0"/>
              </a:rPr>
              <a:t> </a:t>
            </a:r>
            <a:r>
              <a:rPr lang="ar-IQ" sz="3600" dirty="0">
                <a:latin typeface="Times New Roman" pitchFamily="18" charset="0"/>
                <a:cs typeface="Times New Roman" pitchFamily="18" charset="0"/>
              </a:rPr>
              <a:t/>
            </a:r>
            <a:br>
              <a:rPr lang="ar-IQ" sz="3600" dirty="0">
                <a:latin typeface="Times New Roman" pitchFamily="18" charset="0"/>
                <a:cs typeface="Times New Roman" pitchFamily="18" charset="0"/>
              </a:rPr>
            </a:br>
            <a:r>
              <a:rPr lang="en-US" sz="3600" dirty="0">
                <a:latin typeface="Times New Roman" pitchFamily="18" charset="0"/>
                <a:cs typeface="Times New Roman" pitchFamily="18" charset="0"/>
              </a:rPr>
              <a:t> </a:t>
            </a:r>
            <a:r>
              <a:rPr lang="en-US" sz="3600" b="1" dirty="0">
                <a:solidFill>
                  <a:srgbClr val="FFFF00"/>
                </a:solidFill>
                <a:latin typeface="Times New Roman" pitchFamily="18" charset="0"/>
                <a:cs typeface="Times New Roman" pitchFamily="18" charset="0"/>
              </a:rPr>
              <a:t>A BRIEF HISTORY OF ETHICAL THOUGHT </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endParaRPr lang="ar-IQ" sz="3600" dirty="0">
              <a:latin typeface="Times New Roman" pitchFamily="18" charset="0"/>
              <a:cs typeface="Times New Roman" pitchFamily="18" charset="0"/>
            </a:endParaRPr>
          </a:p>
        </p:txBody>
      </p:sp>
      <p:sp>
        <p:nvSpPr>
          <p:cNvPr id="3" name="Content Placeholder 2"/>
          <p:cNvSpPr>
            <a:spLocks noGrp="1"/>
          </p:cNvSpPr>
          <p:nvPr>
            <p:ph idx="1"/>
          </p:nvPr>
        </p:nvSpPr>
        <p:spPr>
          <a:xfrm>
            <a:off x="685800" y="1330960"/>
            <a:ext cx="10820400" cy="4887725"/>
          </a:xfrm>
        </p:spPr>
        <p:txBody>
          <a:bodyPr/>
          <a:lstStyle/>
          <a:p>
            <a:pPr algn="just" rtl="0"/>
            <a:endParaRPr lang="en-US" sz="2800" dirty="0"/>
          </a:p>
          <a:p>
            <a:pPr algn="just" rtl="0"/>
            <a:endParaRPr lang="en-US" sz="2800" dirty="0"/>
          </a:p>
          <a:p>
            <a:pPr algn="l" rtl="0"/>
            <a:endParaRPr lang="ar-IQ" dirty="0"/>
          </a:p>
        </p:txBody>
      </p:sp>
      <p:sp>
        <p:nvSpPr>
          <p:cNvPr id="4" name="Rectangle 3"/>
          <p:cNvSpPr/>
          <p:nvPr/>
        </p:nvSpPr>
        <p:spPr>
          <a:xfrm>
            <a:off x="481263" y="2073229"/>
            <a:ext cx="10664792" cy="3970318"/>
          </a:xfrm>
          <a:prstGeom prst="rect">
            <a:avLst/>
          </a:prstGeom>
        </p:spPr>
        <p:txBody>
          <a:bodyPr wrap="square">
            <a:spAutoFit/>
          </a:bodyPr>
          <a:lstStyle/>
          <a:p>
            <a:pPr algn="just"/>
            <a:r>
              <a:rPr lang="ar-IQ" sz="2800" dirty="0">
                <a:latin typeface="Times New Roman" pitchFamily="18" charset="0"/>
                <a:cs typeface="Times New Roman" pitchFamily="18" charset="0"/>
              </a:rPr>
              <a:t>Many books have already been written on this subject. However, it is instructive to give a brief outline of the origins and development of the ethical principles that will be applied to engineering practice. The moral and ethical theories that we will be applying in engineering ethics are derived from a Western cultural tradition. In other words, these ideas originated in the Middle East and Europe. Western moral thought has not come down to us from just a single source. Rather, it is derived both from the thinking of the ancient Greeks, there was a great deal of influence on ancient religious thought by the Greek philosophers.</a:t>
            </a:r>
          </a:p>
        </p:txBody>
      </p:sp>
    </p:spTree>
    <p:extLst>
      <p:ext uri="{BB962C8B-B14F-4D97-AF65-F5344CB8AC3E}">
        <p14:creationId xmlns="" xmlns:p14="http://schemas.microsoft.com/office/powerpoint/2010/main" val="2110281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409" y="581493"/>
            <a:ext cx="10894528" cy="1293028"/>
          </a:xfrm>
        </p:spPr>
        <p:txBody>
          <a:bodyPr>
            <a:normAutofit fontScale="90000"/>
          </a:bodyPr>
          <a:lstStyle/>
          <a:p>
            <a:pPr algn="l"/>
            <a:r>
              <a:rPr lang="en-US" b="1" dirty="0">
                <a:solidFill>
                  <a:srgbClr val="FFFF00"/>
                </a:solidFill>
                <a:latin typeface="Times New Roman" pitchFamily="18" charset="0"/>
                <a:cs typeface="Times New Roman" pitchFamily="18" charset="0"/>
              </a:rPr>
              <a:t>A BRIEF HISTORY OF ETHICAL THOUGHT</a:t>
            </a: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377791" y="1874521"/>
            <a:ext cx="10820400" cy="4024125"/>
          </a:xfrm>
        </p:spPr>
        <p:txBody>
          <a:bodyPr>
            <a:normAutofit fontScale="92500"/>
          </a:bodyPr>
          <a:lstStyle/>
          <a:p>
            <a:endParaRPr lang="ar-IQ" dirty="0">
              <a:latin typeface="Times New Roman" pitchFamily="18" charset="0"/>
              <a:cs typeface="Times New Roman" pitchFamily="18" charset="0"/>
            </a:endParaRPr>
          </a:p>
          <a:p>
            <a:pPr algn="just" rtl="0"/>
            <a:r>
              <a:rPr lang="en-US" dirty="0">
                <a:latin typeface="Times New Roman" pitchFamily="18" charset="0"/>
                <a:cs typeface="Times New Roman" pitchFamily="18" charset="0"/>
              </a:rPr>
              <a:t> </a:t>
            </a:r>
            <a:r>
              <a:rPr lang="en-US" sz="2800" dirty="0">
                <a:latin typeface="Times New Roman" pitchFamily="18" charset="0"/>
                <a:cs typeface="Times New Roman" pitchFamily="18" charset="0"/>
              </a:rPr>
              <a:t>The written sources of the Jewish moral traditions are the Torah and the Old Testament of the Bible and their enumeration of moral laws, including the Ten Commandments. Greek ethical thought originated with the famous Greek philosophers that are commonly studied in freshman philosophy classes, principally Socrates and Aristotle, who discussed ethics at great length in his </a:t>
            </a:r>
            <a:r>
              <a:rPr lang="en-US" sz="2800" i="1" dirty="0" err="1">
                <a:latin typeface="Times New Roman" pitchFamily="18" charset="0"/>
                <a:cs typeface="Times New Roman" pitchFamily="18" charset="0"/>
              </a:rPr>
              <a:t>Nichomachean</a:t>
            </a:r>
            <a:r>
              <a:rPr lang="en-US" sz="2800" i="1" dirty="0">
                <a:latin typeface="Times New Roman" pitchFamily="18" charset="0"/>
                <a:cs typeface="Times New Roman" pitchFamily="18" charset="0"/>
              </a:rPr>
              <a:t> Ethics. </a:t>
            </a:r>
            <a:r>
              <a:rPr lang="en-US" sz="2800" dirty="0">
                <a:latin typeface="Times New Roman" pitchFamily="18" charset="0"/>
                <a:cs typeface="Times New Roman" pitchFamily="18" charset="0"/>
              </a:rPr>
              <a:t>Greek philosophic ideas were melded together with early Christian and Jewish thought and were spread throughout Europe and the Middle East during the height of the Roman Empire. </a:t>
            </a:r>
            <a:endParaRPr lang="ar-IQ" dirty="0">
              <a:latin typeface="Times New Roman" pitchFamily="18" charset="0"/>
              <a:cs typeface="Times New Roman" pitchFamily="18" charset="0"/>
            </a:endParaRPr>
          </a:p>
        </p:txBody>
      </p:sp>
    </p:spTree>
    <p:extLst>
      <p:ext uri="{BB962C8B-B14F-4D97-AF65-F5344CB8AC3E}">
        <p14:creationId xmlns="" xmlns:p14="http://schemas.microsoft.com/office/powerpoint/2010/main" val="3590945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904" y="369737"/>
            <a:ext cx="11433113" cy="1293028"/>
          </a:xfrm>
        </p:spPr>
        <p:txBody>
          <a:bodyPr>
            <a:normAutofit fontScale="90000"/>
          </a:bodyPr>
          <a:lstStyle/>
          <a:p>
            <a:pPr algn="l"/>
            <a:r>
              <a:rPr lang="en-US" b="1" dirty="0">
                <a:solidFill>
                  <a:srgbClr val="FFFF00"/>
                </a:solidFill>
                <a:latin typeface="Times New Roman" pitchFamily="18" charset="0"/>
                <a:cs typeface="Times New Roman" pitchFamily="18" charset="0"/>
              </a:rPr>
              <a:t>A BRIEF HISTORY OF ETHICAL THOUGHT</a:t>
            </a: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685800" y="1867302"/>
            <a:ext cx="10820400" cy="4351384"/>
          </a:xfrm>
        </p:spPr>
        <p:txBody>
          <a:bodyPr>
            <a:noAutofit/>
          </a:bodyPr>
          <a:lstStyle/>
          <a:p>
            <a:pPr algn="just" rtl="0"/>
            <a:endParaRPr lang="ar-IQ" sz="2000" dirty="0"/>
          </a:p>
          <a:p>
            <a:pPr algn="just" rtl="0"/>
            <a:r>
              <a:rPr lang="en-US" sz="2000" dirty="0">
                <a:latin typeface="Times New Roman" pitchFamily="18" charset="0"/>
                <a:cs typeface="Times New Roman" pitchFamily="18" charset="0"/>
              </a:rPr>
              <a:t> </a:t>
            </a:r>
            <a:r>
              <a:rPr lang="en-US" sz="2400" dirty="0">
                <a:latin typeface="Times New Roman" pitchFamily="18" charset="0"/>
                <a:cs typeface="Times New Roman" pitchFamily="18" charset="0"/>
              </a:rPr>
              <a:t>Ethical ideas were continually refined during the course of history. Many great thinkers have turned their attention to ethics and morals and have tried to provide insight into these issues through their writings. For example, philosophers such as Locke, Kant, and Mill wrote about moral and ethical issues. The thinking of these philosophers is especially important for our study of engineering ethics, since they did not rely on religion to underpin their moral thinking. Rather, they acknowledged that moral principles are universal, regardless of their origin, and are applicable even in secular settings. Many of the moral principles that we will discuss have also been codified and handed down through the law. So, in discussing engineering ethics, there is a large body of thinking—philosophical, legal, and religious—to draw from. </a:t>
            </a:r>
            <a:endParaRPr lang="ar-IQ"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2202225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908" y="388988"/>
            <a:ext cx="10705903" cy="1293028"/>
          </a:xfrm>
        </p:spPr>
        <p:txBody>
          <a:bodyPr>
            <a:normAutofit fontScale="90000"/>
          </a:bodyPr>
          <a:lstStyle/>
          <a:p>
            <a:pPr algn="l"/>
            <a:r>
              <a:rPr lang="en-US" b="1" dirty="0">
                <a:solidFill>
                  <a:srgbClr val="FFFF00"/>
                </a:solidFill>
                <a:latin typeface="Times New Roman" pitchFamily="18" charset="0"/>
                <a:cs typeface="Times New Roman" pitchFamily="18" charset="0"/>
              </a:rPr>
              <a:t>A BRIEF HISTORY OF ETHICAL THOUGHT</a:t>
            </a: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685800" y="1682016"/>
            <a:ext cx="10820400" cy="4536669"/>
          </a:xfrm>
        </p:spPr>
        <p:txBody>
          <a:bodyPr>
            <a:normAutofit lnSpcReduction="10000"/>
          </a:bodyPr>
          <a:lstStyle/>
          <a:p>
            <a:pPr algn="just" rtl="0"/>
            <a:r>
              <a:rPr lang="en-US" sz="2800" dirty="0">
                <a:latin typeface="Times New Roman" pitchFamily="18" charset="0"/>
                <a:cs typeface="Times New Roman" pitchFamily="18" charset="0"/>
              </a:rPr>
              <a:t>However, even though there are religious and legal origins of many of the moral principles that we will encounter in our study of engineering ethics, it is important to acknowledge that ethical conduct is fundamentally grounded in a concern for other people. It is not just about law or religion.</a:t>
            </a:r>
          </a:p>
          <a:p>
            <a:pPr algn="just" rtl="0"/>
            <a:r>
              <a:rPr lang="en-US" sz="2800" dirty="0">
                <a:latin typeface="Times New Roman" pitchFamily="18" charset="0"/>
                <a:cs typeface="Times New Roman" pitchFamily="18" charset="0"/>
              </a:rPr>
              <a:t>Before proceeding, it is important to acknowledge in a general way the origins of the ethical philosophies. For many individuals, personal ethics are rooted in religious beliefs, this is not true for everyone. Certainly, there are many ethical people who are not religious, and there are numerous examples of people who appear to be religious but who are not ethical.</a:t>
            </a:r>
            <a:endParaRPr lang="ar-IQ"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1985872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153" y="619993"/>
            <a:ext cx="11313443" cy="1293028"/>
          </a:xfrm>
        </p:spPr>
        <p:txBody>
          <a:bodyPr>
            <a:normAutofit fontScale="90000"/>
          </a:bodyPr>
          <a:lstStyle/>
          <a:p>
            <a:pPr algn="l"/>
            <a:r>
              <a:rPr lang="nl-NL" sz="4400" b="1" dirty="0" smtClean="0">
                <a:solidFill>
                  <a:srgbClr val="FFFF00"/>
                </a:solidFill>
                <a:latin typeface="Times New Roman" pitchFamily="18" charset="0"/>
                <a:cs typeface="Times New Roman" pitchFamily="18" charset="0"/>
              </a:rPr>
              <a:t>Personal Vs. Professional Ethics</a:t>
            </a:r>
            <a:r>
              <a:rPr lang="nl-NL" b="1" dirty="0" smtClean="0">
                <a:latin typeface="Times New Roman" pitchFamily="18" charset="0"/>
                <a:cs typeface="Times New Roman" pitchFamily="18" charset="0"/>
              </a:rPr>
              <a:t> </a:t>
            </a:r>
            <a:r>
              <a:rPr lang="nl-NL" dirty="0" smtClean="0">
                <a:latin typeface="Times New Roman" pitchFamily="18" charset="0"/>
                <a:cs typeface="Times New Roman" pitchFamily="18" charset="0"/>
              </a:rPr>
              <a:t/>
            </a:r>
            <a:br>
              <a:rPr lang="nl-NL" dirty="0" smtClean="0">
                <a:latin typeface="Times New Roman" pitchFamily="18" charset="0"/>
                <a:cs typeface="Times New Roman" pitchFamily="18" charset="0"/>
              </a:rPr>
            </a:b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412282" y="1771049"/>
            <a:ext cx="10820400" cy="4610501"/>
          </a:xfrm>
        </p:spPr>
        <p:txBody>
          <a:bodyPr>
            <a:noAutofit/>
          </a:bodyPr>
          <a:lstStyle/>
          <a:p>
            <a:pPr algn="just" rtl="0"/>
            <a:r>
              <a:rPr lang="en-US" sz="2800" dirty="0">
                <a:latin typeface="Times New Roman" pitchFamily="18" charset="0"/>
                <a:cs typeface="Times New Roman" pitchFamily="18" charset="0"/>
              </a:rPr>
              <a:t>In discussing engineering ethics, it is important to make a distinction between personal ethics and professional, or business, ethics, although there isn’t always a clear boundary between the two. Personal ethics deals with how we treat others in our day-to-day lives. Many of these principles are applicable to ethical situations that occur in business and engineering. However, professional ethics often involves choices on an organizational level rather than a personal level. Many of the problems will seem different because they involve relationships between two corporations, between a corporation and the government, or between corporations and groups of individuals. Frequently, these types of relationships pose problems that are not encountered in personal ethics. </a:t>
            </a:r>
            <a:endParaRPr lang="ar-IQ"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3784554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7" y="494866"/>
            <a:ext cx="8610600" cy="1293028"/>
          </a:xfrm>
        </p:spPr>
        <p:txBody>
          <a:bodyPr>
            <a:normAutofit fontScale="90000"/>
          </a:bodyPr>
          <a:lstStyle/>
          <a:p>
            <a:pPr algn="l"/>
            <a:r>
              <a:rPr lang="en-US" sz="4400" b="1" dirty="0">
                <a:solidFill>
                  <a:srgbClr val="FFFF00"/>
                </a:solidFill>
                <a:latin typeface="Times New Roman" pitchFamily="18" charset="0"/>
                <a:cs typeface="Times New Roman" pitchFamily="18" charset="0"/>
              </a:rPr>
              <a:t>ETHICS AND THE LAW</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522171" y="1674796"/>
            <a:ext cx="10820400" cy="4024125"/>
          </a:xfrm>
        </p:spPr>
        <p:txBody>
          <a:bodyPr>
            <a:noAutofit/>
          </a:bodyPr>
          <a:lstStyle/>
          <a:p>
            <a:pPr algn="just" rtl="0"/>
            <a:r>
              <a:rPr lang="en-US" sz="3200" dirty="0">
                <a:latin typeface="Times New Roman" pitchFamily="18" charset="0"/>
                <a:cs typeface="Times New Roman" pitchFamily="18" charset="0"/>
              </a:rPr>
              <a:t>We should also mention the role of law in engineering ethics. The practice of engineering is governed by many laws on the international, federal, state, and local levels. Many of these laws are based on ethical principles, although many are purely of a practical, rather than a philosophical, nature. There is also a distinction between what is legal and what is ethical. Many things that are legal could be considered unethical. For example, designing a process that releases a known toxic, but unregulated, substance into the environment is probably.</a:t>
            </a:r>
            <a:endParaRPr lang="ar-IQ"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3682919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783" y="437114"/>
            <a:ext cx="8610600" cy="1293028"/>
          </a:xfrm>
        </p:spPr>
        <p:txBody>
          <a:bodyPr>
            <a:normAutofit fontScale="90000"/>
          </a:bodyPr>
          <a:lstStyle/>
          <a:p>
            <a:pPr algn="l" rtl="0"/>
            <a:r>
              <a:rPr lang="en-US" sz="4400" b="1" dirty="0">
                <a:solidFill>
                  <a:srgbClr val="FFFF00"/>
                </a:solidFill>
                <a:latin typeface="Times New Roman" pitchFamily="18" charset="0"/>
                <a:cs typeface="Times New Roman" pitchFamily="18" charset="0"/>
              </a:rPr>
              <a:t>ETHICS AND THE LAW</a:t>
            </a:r>
            <a:r>
              <a:rPr lang="en-US" sz="4400" dirty="0">
                <a:latin typeface="Times New Roman" pitchFamily="18" charset="0"/>
                <a:cs typeface="Times New Roman" pitchFamily="18" charset="0"/>
              </a:rPr>
              <a:t/>
            </a:r>
            <a:br>
              <a:rPr lang="en-US" sz="4400" dirty="0">
                <a:latin typeface="Times New Roman" pitchFamily="18" charset="0"/>
                <a:cs typeface="Times New Roman" pitchFamily="18" charset="0"/>
              </a:rPr>
            </a:br>
            <a:endParaRPr lang="ar-IQ" sz="44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685800" y="1530418"/>
            <a:ext cx="10820400" cy="4717144"/>
          </a:xfrm>
        </p:spPr>
        <p:txBody>
          <a:bodyPr>
            <a:noAutofit/>
          </a:bodyPr>
          <a:lstStyle/>
          <a:p>
            <a:pPr algn="just" rtl="0"/>
            <a:r>
              <a:rPr lang="en-US" sz="2800" dirty="0">
                <a:latin typeface="Times New Roman" pitchFamily="18" charset="0"/>
                <a:cs typeface="Times New Roman" pitchFamily="18" charset="0"/>
              </a:rPr>
              <a:t>Conversely, just because something is illegal doesn’t mean that it is unethical. For example, there might be substances that were once thought to be harmful, but have now been shown to be safe, that you wish to incorporate into a product. If the law has not caught up with the latest scientific findings, it might be illegal to release these substances into the environment, even though there is no ethical problem in doing so. As an engineer, you are always minimally safe if you follow the requirements of the applicable laws. But in engineering ethics, we seek to go beyond the dictates of the law. Our interest is in areas where ethical principles conflict and there is no legal guidance for how to resolve the conflict.</a:t>
            </a:r>
            <a:endParaRPr lang="ar-IQ"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3930181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153" y="600744"/>
            <a:ext cx="10835772" cy="1293028"/>
          </a:xfrm>
        </p:spPr>
        <p:txBody>
          <a:bodyPr>
            <a:normAutofit fontScale="90000"/>
          </a:bodyPr>
          <a:lstStyle/>
          <a:p>
            <a:pPr algn="l"/>
            <a:r>
              <a:rPr lang="en-US" sz="4400" b="1" dirty="0">
                <a:solidFill>
                  <a:srgbClr val="FFFF00"/>
                </a:solidFill>
                <a:latin typeface="Times New Roman" pitchFamily="18" charset="0"/>
                <a:cs typeface="Times New Roman" pitchFamily="18" charset="0"/>
              </a:rPr>
              <a:t>ETHICS PROBLEMS ARE LIKE DESIGN PROBLEMS </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ar-IQ" dirty="0">
              <a:latin typeface="Times New Roman" pitchFamily="18" charset="0"/>
              <a:cs typeface="Times New Roman" pitchFamily="18" charset="0"/>
            </a:endParaRPr>
          </a:p>
        </p:txBody>
      </p:sp>
      <p:sp>
        <p:nvSpPr>
          <p:cNvPr id="3" name="Content Placeholder 2"/>
          <p:cNvSpPr>
            <a:spLocks noGrp="1"/>
          </p:cNvSpPr>
          <p:nvPr>
            <p:ph idx="1"/>
          </p:nvPr>
        </p:nvSpPr>
        <p:spPr>
          <a:xfrm>
            <a:off x="397042" y="2050181"/>
            <a:ext cx="10820400" cy="4024125"/>
          </a:xfrm>
        </p:spPr>
        <p:txBody>
          <a:bodyPr>
            <a:noAutofit/>
          </a:bodyPr>
          <a:lstStyle/>
          <a:p>
            <a:pPr algn="just" rtl="0"/>
            <a:r>
              <a:rPr lang="en-US" sz="2800" dirty="0">
                <a:latin typeface="Times New Roman" pitchFamily="18" charset="0"/>
                <a:cs typeface="Times New Roman" pitchFamily="18" charset="0"/>
              </a:rPr>
              <a:t>At first, many engineering students find the types of problems and discussions that take place in an engineering ethics class a little strange. The problems are more open ended and are not as susceptible to formulaic answers as are problems typically assigned in other engineering classes. Ethics problems rarely have a correct answer that will be arrived at by everyone in the class. The design problem is stated in terms of specifications: A device must be designed that meets criteria for performance, aesthetics, and price. </a:t>
            </a:r>
            <a:endParaRPr lang="ar-IQ"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1913437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245</TotalTime>
  <Words>1285</Words>
  <Application>Microsoft Office PowerPoint</Application>
  <PresentationFormat>مخصص</PresentationFormat>
  <Paragraphs>39</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حيوية</vt:lpstr>
      <vt:lpstr>   Engineering Profession Ethics </vt:lpstr>
      <vt:lpstr>   A BRIEF HISTORY OF ETHICAL THOUGHT  </vt:lpstr>
      <vt:lpstr>A BRIEF HISTORY OF ETHICAL THOUGHT</vt:lpstr>
      <vt:lpstr>A BRIEF HISTORY OF ETHICAL THOUGHT</vt:lpstr>
      <vt:lpstr>A BRIEF HISTORY OF ETHICAL THOUGHT</vt:lpstr>
      <vt:lpstr>Personal Vs. Professional Ethics  </vt:lpstr>
      <vt:lpstr>ETHICS AND THE LAW </vt:lpstr>
      <vt:lpstr>ETHICS AND THE LAW </vt:lpstr>
      <vt:lpstr>ETHICS PROBLEMS ARE LIKE DESIGN PROBLEMS  </vt:lpstr>
      <vt:lpstr>Ethics Problems Are Like Design Problems  </vt:lpstr>
      <vt:lpstr>ETHICS PROBLEMS ARE LIKE DESIGN PROBLEMS</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venous</dc:creator>
  <cp:lastModifiedBy>Dell 5010</cp:lastModifiedBy>
  <cp:revision>22</cp:revision>
  <dcterms:created xsi:type="dcterms:W3CDTF">2020-12-30T23:41:38Z</dcterms:created>
  <dcterms:modified xsi:type="dcterms:W3CDTF">2022-11-03T16:04:47Z</dcterms:modified>
</cp:coreProperties>
</file>