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1" r:id="rId2"/>
    <p:sldId id="257" r:id="rId3"/>
    <p:sldId id="361" r:id="rId4"/>
    <p:sldId id="346" r:id="rId5"/>
    <p:sldId id="381" r:id="rId6"/>
    <p:sldId id="382" r:id="rId7"/>
    <p:sldId id="383" r:id="rId8"/>
    <p:sldId id="359" r:id="rId9"/>
    <p:sldId id="362" r:id="rId10"/>
    <p:sldId id="380" r:id="rId11"/>
    <p:sldId id="363" r:id="rId12"/>
    <p:sldId id="384" r:id="rId13"/>
    <p:sldId id="364" r:id="rId14"/>
    <p:sldId id="385" r:id="rId15"/>
    <p:sldId id="27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hsan.lami" initials="i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9" autoAdjust="0"/>
    <p:restoredTop sz="99813" autoAdjust="0"/>
  </p:normalViewPr>
  <p:slideViewPr>
    <p:cSldViewPr>
      <p:cViewPr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A3CC6-2111-420E-9FCE-27FE4C7D7B5F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559D-9A5C-46B1-81C7-B93C18875F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8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7F61-F2BE-4AFA-B09E-E3134580593E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708C-24F6-43E2-9A26-9A90F8C52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1708C-24F6-43E2-9A26-9A90F8C52D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3129603-D231-412A-8801-770F432E7024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D38AAFC5-F077-40B3-9732-1087828DA3C0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8A4EDE01-683B-400E-A9CB-9AE20C637126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209800" cy="365125"/>
          </a:xfrm>
        </p:spPr>
        <p:txBody>
          <a:bodyPr/>
          <a:lstStyle>
            <a:lvl1pPr algn="l">
              <a:defRPr/>
            </a:lvl1pPr>
          </a:lstStyle>
          <a:p>
            <a:fld id="{03129603-D231-412A-8801-770F432E7024}" type="slidenum">
              <a:rPr lang="en-US" smtClean="0"/>
              <a:pPr/>
              <a:t>‹#›</a:t>
            </a:fld>
            <a:r>
              <a:rPr lang="en-US" dirty="0" smtClean="0"/>
              <a:t>  of  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9B00875F-EAF5-4CA4-9107-B0468D2D3ABD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52F3610A-AA83-4EE7-A540-8C874283B368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7B0F49DD-6197-4A04-9BA1-3027B854A57C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54C6F3E3-AF2D-41BC-A76D-23489CE9435B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370BB7E7-A519-4BE3-B843-C7FD5FEB092E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AD333B42-C8C3-4ECA-80EA-2D0AC1F89A58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5188E48C-C231-410F-81CC-C4931CEFD851}" type="datetime1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 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03129603-D231-412A-8801-770F432E7024}" type="slidenum">
              <a:rPr lang="en-US" smtClean="0"/>
              <a:pPr algn="l"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9929" y="6143644"/>
            <a:ext cx="824400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322367" y="862171"/>
            <a:ext cx="4726321" cy="4726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74767" y="1014571"/>
            <a:ext cx="4726321" cy="47263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2367" y="862171"/>
            <a:ext cx="4726321" cy="4726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4773" y="1014577"/>
            <a:ext cx="3635987" cy="3635987"/>
          </a:xfrm>
          <a:prstGeom prst="rect">
            <a:avLst/>
          </a:prstGeom>
        </p:spPr>
      </p:pic>
      <p:sp>
        <p:nvSpPr>
          <p:cNvPr id="20" name="Subtitle 11"/>
          <p:cNvSpPr>
            <a:spLocks noGrp="1"/>
          </p:cNvSpPr>
          <p:nvPr>
            <p:ph type="subTitle" idx="1"/>
          </p:nvPr>
        </p:nvSpPr>
        <p:spPr>
          <a:xfrm>
            <a:off x="76200" y="4747939"/>
            <a:ext cx="89154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  <a:latin typeface="+mj-lt"/>
              </a:rPr>
              <a:t>Department of Computer Engineering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College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Engineering</a:t>
            </a:r>
          </a:p>
          <a:p>
            <a:r>
              <a:rPr lang="en-US" altLang="en-US" b="1" dirty="0">
                <a:solidFill>
                  <a:schemeClr val="tx1"/>
                </a:solidFill>
              </a:rPr>
              <a:t>University of  </a:t>
            </a:r>
            <a:r>
              <a:rPr lang="en-US" altLang="en-US" b="1" dirty="0" smtClean="0">
                <a:solidFill>
                  <a:schemeClr val="tx1"/>
                </a:solidFill>
              </a:rPr>
              <a:t>Diyala</a:t>
            </a:r>
            <a:endParaRPr lang="en-US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95409" y="29118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49" y="0"/>
            <a:ext cx="2292851" cy="19959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8"/>
          <a:stretch/>
        </p:blipFill>
        <p:spPr>
          <a:xfrm>
            <a:off x="1" y="0"/>
            <a:ext cx="2144110" cy="2247685"/>
          </a:xfrm>
          <a:prstGeom prst="rect">
            <a:avLst/>
          </a:prstGeom>
        </p:spPr>
      </p:pic>
      <p:sp>
        <p:nvSpPr>
          <p:cNvPr id="12" name="object 11"/>
          <p:cNvSpPr txBox="1">
            <a:spLocks/>
          </p:cNvSpPr>
          <p:nvPr/>
        </p:nvSpPr>
        <p:spPr>
          <a:xfrm>
            <a:off x="861571" y="1431699"/>
            <a:ext cx="7332355" cy="3184314"/>
          </a:xfrm>
          <a:prstGeom prst="rect">
            <a:avLst/>
          </a:prstGeom>
        </p:spPr>
        <p:txBody>
          <a:bodyPr vert="horz" wrap="square" lIns="0" tIns="1407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b="1" kern="0" spc="-6" dirty="0" smtClean="0">
                <a:solidFill>
                  <a:srgbClr val="006699"/>
                </a:solidFill>
                <a:latin typeface="Arial"/>
                <a:cs typeface="Arial"/>
              </a:rPr>
              <a:t>GNSS Application</a:t>
            </a: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b="1" kern="0" spc="-6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kern="0" spc="-6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kern="0" spc="-6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spc="-6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endParaRPr lang="en-US" sz="32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b="1" u="sng" spc="-6" dirty="0">
                <a:solidFill>
                  <a:srgbClr val="0070C0"/>
                </a:solidFill>
              </a:rPr>
              <a:t>Introduction to GNSS System</a:t>
            </a:r>
            <a:endParaRPr lang="en-US" sz="2000" b="1" spc="-6" dirty="0">
              <a:solidFill>
                <a:srgbClr val="FF0000"/>
              </a:solidFill>
            </a:endParaRP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endParaRPr lang="en-US" sz="3200" spc="-6" dirty="0" smtClean="0">
              <a:solidFill>
                <a:srgbClr val="FF0000"/>
              </a:solidFill>
            </a:endParaRP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spc="-6" dirty="0" smtClean="0">
                <a:solidFill>
                  <a:srgbClr val="FF0000"/>
                </a:solidFill>
              </a:rPr>
              <a:t>By:</a:t>
            </a: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endParaRPr lang="en-US" sz="900" spc="-6" dirty="0">
              <a:solidFill>
                <a:srgbClr val="FF0000"/>
              </a:solidFill>
            </a:endParaRPr>
          </a:p>
          <a:p>
            <a:pPr marL="14078" algn="ctr">
              <a:lnSpc>
                <a:spcPct val="100000"/>
              </a:lnSpc>
              <a:spcBef>
                <a:spcPts val="111"/>
              </a:spcBef>
              <a:tabLst>
                <a:tab pos="2469272" algn="l"/>
                <a:tab pos="3343513" algn="l"/>
              </a:tabLst>
            </a:pPr>
            <a:r>
              <a:rPr lang="en-US" sz="3200" spc="-6" dirty="0">
                <a:solidFill>
                  <a:srgbClr val="0070C0"/>
                </a:solidFill>
              </a:rPr>
              <a:t>Dr. Ali </a:t>
            </a:r>
            <a:r>
              <a:rPr lang="en-US" sz="3200" spc="-6" dirty="0" smtClean="0">
                <a:solidFill>
                  <a:srgbClr val="0070C0"/>
                </a:solidFill>
              </a:rPr>
              <a:t>Albu-Rghaif</a:t>
            </a:r>
            <a:endParaRPr lang="en-US" sz="3200" b="1" kern="0" spc="-6" dirty="0">
              <a:solidFill>
                <a:srgbClr val="0066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5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GPS </a:t>
            </a:r>
            <a:r>
              <a:rPr lang="en-US" dirty="0"/>
              <a:t>Constellation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10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5105400" cy="4830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dirty="0" smtClean="0">
                <a:solidFill>
                  <a:srgbClr val="0070C0"/>
                </a:solidFill>
              </a:rPr>
              <a:t>ach </a:t>
            </a:r>
            <a:r>
              <a:rPr lang="en-US" b="1" dirty="0">
                <a:solidFill>
                  <a:srgbClr val="0070C0"/>
                </a:solidFill>
              </a:rPr>
              <a:t>inclined at nominally </a:t>
            </a:r>
            <a:r>
              <a:rPr lang="en-US" b="1" dirty="0">
                <a:solidFill>
                  <a:srgbClr val="FF0000"/>
                </a:solidFill>
              </a:rPr>
              <a:t>55°</a:t>
            </a:r>
            <a:r>
              <a:rPr lang="en-US" b="1" dirty="0">
                <a:solidFill>
                  <a:srgbClr val="0070C0"/>
                </a:solidFill>
              </a:rPr>
              <a:t> to the </a:t>
            </a:r>
            <a:r>
              <a:rPr lang="en-US" b="1" dirty="0" smtClean="0">
                <a:solidFill>
                  <a:srgbClr val="0070C0"/>
                </a:solidFill>
              </a:rPr>
              <a:t>equator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eparated </a:t>
            </a:r>
            <a:r>
              <a:rPr lang="en-US" b="1" dirty="0">
                <a:solidFill>
                  <a:srgbClr val="0070C0"/>
                </a:solidFill>
              </a:rPr>
              <a:t>by </a:t>
            </a:r>
            <a:r>
              <a:rPr lang="en-US" b="1" dirty="0">
                <a:solidFill>
                  <a:srgbClr val="FF0000"/>
                </a:solidFill>
              </a:rPr>
              <a:t>60°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longitude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Each plane contains at least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0070C0"/>
                </a:solidFill>
              </a:rPr>
              <a:t> satellites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This constellation provides     </a:t>
            </a:r>
            <a:r>
              <a:rPr lang="en-US" b="1" dirty="0" smtClean="0">
                <a:solidFill>
                  <a:srgbClr val="FF0000"/>
                </a:solidFill>
              </a:rPr>
              <a:t>5-14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GPS satellites are visible at </a:t>
            </a:r>
            <a:r>
              <a:rPr lang="en-US" b="1" dirty="0" smtClean="0">
                <a:solidFill>
                  <a:srgbClr val="0070C0"/>
                </a:solidFill>
              </a:rPr>
              <a:t>most times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4032162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Constellation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11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4343400" cy="102076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r>
              <a:rPr lang="en-GB" sz="2800" b="1" u="sng" dirty="0">
                <a:solidFill>
                  <a:srgbClr val="FF0000"/>
                </a:solidFill>
              </a:rPr>
              <a:t>GLONASS Constellation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2743200"/>
            <a:ext cx="3837194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06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GLONASS </a:t>
            </a:r>
            <a:r>
              <a:rPr lang="en-US" dirty="0"/>
              <a:t>Constellation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12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4648200" cy="4830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Each </a:t>
            </a:r>
            <a:r>
              <a:rPr lang="en-US" b="1" dirty="0">
                <a:solidFill>
                  <a:srgbClr val="0070C0"/>
                </a:solidFill>
              </a:rPr>
              <a:t>inclined at nominally </a:t>
            </a:r>
            <a:r>
              <a:rPr lang="en-US" b="1" dirty="0" smtClean="0">
                <a:solidFill>
                  <a:srgbClr val="FF0000"/>
                </a:solidFill>
              </a:rPr>
              <a:t>64.8°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to the equator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Separated by </a:t>
            </a:r>
            <a:r>
              <a:rPr lang="en-US" b="1" dirty="0" smtClean="0">
                <a:solidFill>
                  <a:srgbClr val="FF0000"/>
                </a:solidFill>
              </a:rPr>
              <a:t>120°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of </a:t>
            </a:r>
            <a:r>
              <a:rPr lang="en-US" b="1" dirty="0" smtClean="0">
                <a:solidFill>
                  <a:srgbClr val="0070C0"/>
                </a:solidFill>
              </a:rPr>
              <a:t>longitude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Each plane will contain </a:t>
            </a:r>
            <a:r>
              <a:rPr lang="en-US" b="1" dirty="0">
                <a:solidFill>
                  <a:srgbClr val="FF0000"/>
                </a:solidFill>
              </a:rPr>
              <a:t>9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satellites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800" b="1" u="sng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60" y="1930942"/>
            <a:ext cx="395284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Constellation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13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4267200" cy="102076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r>
              <a:rPr lang="en-GB" sz="2800" b="1" u="sng" dirty="0" smtClean="0">
                <a:solidFill>
                  <a:srgbClr val="FF0000"/>
                </a:solidFill>
              </a:rPr>
              <a:t>GALILEO Constellation</a:t>
            </a:r>
            <a:endParaRPr lang="en-GB" sz="2800" b="1" u="sng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8440"/>
            <a:ext cx="4271552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31" y="2133600"/>
            <a:ext cx="4585069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1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Galileo </a:t>
            </a:r>
            <a:r>
              <a:rPr lang="en-US" dirty="0"/>
              <a:t>Constellation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14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382000" cy="483076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endParaRPr lang="en-GB" sz="2800" b="1" u="sng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65237"/>
            <a:ext cx="49530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Each inclined at nominally </a:t>
            </a:r>
            <a:r>
              <a:rPr lang="en-US" b="1" dirty="0" smtClean="0">
                <a:solidFill>
                  <a:srgbClr val="FF0000"/>
                </a:solidFill>
              </a:rPr>
              <a:t>56°</a:t>
            </a:r>
            <a:r>
              <a:rPr lang="en-US" b="1" dirty="0" smtClean="0">
                <a:solidFill>
                  <a:srgbClr val="0070C0"/>
                </a:solidFill>
              </a:rPr>
              <a:t> to the equator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Separated by </a:t>
            </a:r>
            <a:r>
              <a:rPr lang="en-US" b="1" dirty="0" smtClean="0">
                <a:solidFill>
                  <a:srgbClr val="FF0000"/>
                </a:solidFill>
              </a:rPr>
              <a:t>120°</a:t>
            </a:r>
            <a:r>
              <a:rPr lang="en-US" b="1" dirty="0" smtClean="0">
                <a:solidFill>
                  <a:srgbClr val="0070C0"/>
                </a:solidFill>
              </a:rPr>
              <a:t> of longitude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Each plane will contain 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en-US" b="1" dirty="0" smtClean="0">
                <a:solidFill>
                  <a:srgbClr val="0070C0"/>
                </a:solidFill>
              </a:rPr>
              <a:t> satellites</a:t>
            </a:r>
          </a:p>
          <a:p>
            <a:pPr marL="0" indent="0">
              <a:buFont typeface="Arial" pitchFamily="34" charset="0"/>
              <a:buNone/>
            </a:pPr>
            <a:endParaRPr lang="en-GB" sz="2800" b="1" u="sn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17" y="2171858"/>
            <a:ext cx="3630446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cs typeface="Arial" pitchFamily="34" charset="0"/>
              </a:rPr>
              <a:t>Summary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Y</a:t>
            </a:r>
            <a:r>
              <a:rPr lang="en-US" b="1" dirty="0" smtClean="0"/>
              <a:t>ou know now the </a:t>
            </a:r>
            <a:r>
              <a:rPr lang="en-GB" b="1" dirty="0" smtClean="0"/>
              <a:t>main </a:t>
            </a:r>
            <a:r>
              <a:rPr lang="en-GB" b="1" dirty="0" smtClean="0">
                <a:solidFill>
                  <a:srgbClr val="FF0000"/>
                </a:solidFill>
              </a:rPr>
              <a:t>concepts</a:t>
            </a:r>
            <a:r>
              <a:rPr lang="en-GB" b="1" dirty="0" smtClean="0"/>
              <a:t> and </a:t>
            </a:r>
            <a:r>
              <a:rPr lang="en-GB" b="1" dirty="0">
                <a:solidFill>
                  <a:srgbClr val="FF0000"/>
                </a:solidFill>
              </a:rPr>
              <a:t>components</a:t>
            </a:r>
            <a:r>
              <a:rPr lang="en-GB" b="1" dirty="0"/>
              <a:t> of </a:t>
            </a:r>
            <a:r>
              <a:rPr lang="en-GB" b="1" dirty="0" smtClean="0"/>
              <a:t>the GNSS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You has been a tough about the GNSS </a:t>
            </a:r>
            <a:r>
              <a:rPr lang="en-US" b="1" dirty="0">
                <a:solidFill>
                  <a:srgbClr val="FF0000"/>
                </a:solidFill>
              </a:rPr>
              <a:t>constellations</a:t>
            </a:r>
            <a:r>
              <a:rPr lang="en-US" b="1" dirty="0"/>
              <a:t> </a:t>
            </a:r>
            <a:r>
              <a:rPr lang="en-US" b="1" dirty="0" smtClean="0"/>
              <a:t>that have </a:t>
            </a:r>
            <a:r>
              <a:rPr lang="en-US" b="1" dirty="0"/>
              <a:t>been </a:t>
            </a:r>
            <a:r>
              <a:rPr lang="en-US" b="1" dirty="0">
                <a:solidFill>
                  <a:srgbClr val="FF0000"/>
                </a:solidFill>
              </a:rPr>
              <a:t>implemented</a:t>
            </a:r>
            <a:r>
              <a:rPr lang="en-US" b="1" dirty="0"/>
              <a:t> or are </a:t>
            </a:r>
            <a:r>
              <a:rPr lang="en-US" b="1" dirty="0">
                <a:solidFill>
                  <a:srgbClr val="FF0000"/>
                </a:solidFill>
              </a:rPr>
              <a:t>planned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 smtClean="0"/>
              <a:t>You able now to distinguish between different GNSS </a:t>
            </a:r>
            <a:r>
              <a:rPr lang="en-US" b="1" dirty="0" smtClean="0">
                <a:solidFill>
                  <a:srgbClr val="FF0000"/>
                </a:solidFill>
              </a:rPr>
              <a:t>systems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signals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Ø"/>
            </a:pPr>
            <a:endParaRPr lang="en-GB" sz="1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15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+mj-lt"/>
              </a:rPr>
              <a:t>Reference</a:t>
            </a:r>
          </a:p>
          <a:p>
            <a:r>
              <a:rPr lang="en-GB" i="1" dirty="0">
                <a:solidFill>
                  <a:srgbClr val="0070C0"/>
                </a:solidFill>
              </a:rPr>
              <a:t>An Introduction to </a:t>
            </a:r>
            <a:r>
              <a:rPr lang="en-GB" i="1" dirty="0" smtClean="0">
                <a:solidFill>
                  <a:srgbClr val="0070C0"/>
                </a:solidFill>
              </a:rPr>
              <a:t>GNSS: </a:t>
            </a:r>
            <a:r>
              <a:rPr lang="en-US" i="1" dirty="0" smtClean="0">
                <a:solidFill>
                  <a:srgbClr val="0070C0"/>
                </a:solidFill>
              </a:rPr>
              <a:t>GPS</a:t>
            </a:r>
            <a:r>
              <a:rPr lang="en-US" i="1" dirty="0">
                <a:solidFill>
                  <a:srgbClr val="0070C0"/>
                </a:solidFill>
              </a:rPr>
              <a:t>, GLONASS, BeiDou, Galileo and other Global Navigation Satellite </a:t>
            </a:r>
            <a:r>
              <a:rPr lang="en-US" i="1" dirty="0" smtClean="0">
                <a:solidFill>
                  <a:srgbClr val="0070C0"/>
                </a:solidFill>
              </a:rPr>
              <a:t>Systems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rgbClr val="0070C0"/>
                </a:solidFill>
                <a:latin typeface="+mj-lt"/>
              </a:rPr>
              <a:t>	“</a:t>
            </a: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Second Edition by </a:t>
            </a:r>
            <a:r>
              <a:rPr lang="en-GB" b="1" i="1" u="sng" dirty="0">
                <a:solidFill>
                  <a:srgbClr val="FF0000"/>
                </a:solidFill>
                <a:latin typeface="+mj-lt"/>
              </a:rPr>
              <a:t>NovAtel </a:t>
            </a:r>
            <a:r>
              <a:rPr lang="en-GB" b="1" i="1" u="sng" dirty="0" smtClean="0">
                <a:solidFill>
                  <a:srgbClr val="FF0000"/>
                </a:solidFill>
                <a:latin typeface="+mj-lt"/>
              </a:rPr>
              <a:t>Inc</a:t>
            </a:r>
            <a:r>
              <a:rPr lang="en-GB" b="1" i="1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GB" b="1" i="1" dirty="0" smtClean="0">
                <a:solidFill>
                  <a:srgbClr val="0070C0"/>
                </a:solidFill>
                <a:latin typeface="+mj-lt"/>
              </a:rPr>
              <a:t>”</a:t>
            </a:r>
            <a:endParaRPr lang="en-US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16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382000" cy="48307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GNSS </a:t>
            </a:r>
            <a:r>
              <a:rPr lang="en-US" b="1" dirty="0"/>
              <a:t>Concept</a:t>
            </a:r>
          </a:p>
          <a:p>
            <a:pPr>
              <a:buFont typeface="Wingdings" pitchFamily="2" charset="2"/>
              <a:buChar char="Ø"/>
            </a:pPr>
            <a:endParaRPr lang="en-GB" sz="1000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GNSS </a:t>
            </a:r>
            <a:r>
              <a:rPr lang="en-US" b="1" dirty="0" smtClean="0"/>
              <a:t>Architecture/Segments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Space Segment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Control Segment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User Segment</a:t>
            </a:r>
          </a:p>
          <a:p>
            <a:pPr>
              <a:buFont typeface="Wingdings" pitchFamily="2" charset="2"/>
              <a:buChar char="Ø"/>
            </a:pPr>
            <a:endParaRPr lang="en-GB" sz="1000" b="1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GNSS Constellation</a:t>
            </a:r>
            <a:endParaRPr lang="en-GB" sz="1000" b="1" dirty="0"/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GPS Constellation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GLONASS Constellation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Galileo </a:t>
            </a:r>
            <a:r>
              <a:rPr lang="en-US" b="1" dirty="0" smtClean="0">
                <a:solidFill>
                  <a:srgbClr val="0070C0"/>
                </a:solidFill>
              </a:rPr>
              <a:t>Constellation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2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7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Concept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3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7" y="1219200"/>
            <a:ext cx="6508376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Architecture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4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32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70C0"/>
                </a:solidFill>
              </a:rPr>
              <a:t>Space Segment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Control Segment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</a:rPr>
              <a:t>User Segment</a:t>
            </a:r>
            <a:endParaRPr lang="en-GB" sz="2800" b="1" dirty="0" smtClean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55" y="1645920"/>
            <a:ext cx="6248345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Segments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5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4495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70C0"/>
                </a:solidFill>
              </a:rPr>
              <a:t>Space Segment</a:t>
            </a:r>
            <a:endParaRPr lang="en-US" sz="28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space segment consists of GNSS </a:t>
            </a:r>
            <a:r>
              <a:rPr lang="en-US" sz="2000" dirty="0" smtClean="0"/>
              <a:t>satellites,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orbiting about 20,000 km above the earth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Each GNSS </a:t>
            </a:r>
            <a:r>
              <a:rPr lang="en-US" sz="2000" dirty="0"/>
              <a:t>has its own “constellation” of </a:t>
            </a:r>
            <a:r>
              <a:rPr lang="en-US" sz="2000" dirty="0" smtClean="0"/>
              <a:t>satellites,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arranged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in orbits to provide the desired </a:t>
            </a:r>
            <a:r>
              <a:rPr lang="en-US" sz="2000" b="1" dirty="0" smtClean="0">
                <a:solidFill>
                  <a:srgbClr val="FF0000"/>
                </a:solidFill>
              </a:rPr>
              <a:t>coverage</a:t>
            </a:r>
            <a:endParaRPr lang="en-US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Each satellite in a GNSS constellation </a:t>
            </a:r>
            <a:r>
              <a:rPr lang="en-US" sz="2000" dirty="0" smtClean="0"/>
              <a:t>broadcasts a </a:t>
            </a:r>
            <a:r>
              <a:rPr lang="en-US" sz="2000" dirty="0"/>
              <a:t>signal</a:t>
            </a:r>
            <a:r>
              <a:rPr lang="en-GB" sz="2000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signal </a:t>
            </a:r>
            <a:r>
              <a:rPr lang="en-US" b="1" dirty="0">
                <a:solidFill>
                  <a:srgbClr val="FF0000"/>
                </a:solidFill>
              </a:rPr>
              <a:t>provides </a:t>
            </a:r>
            <a:r>
              <a:rPr lang="en-US" b="1" dirty="0" smtClean="0">
                <a:solidFill>
                  <a:srgbClr val="FF0000"/>
                </a:solidFill>
              </a:rPr>
              <a:t>its </a:t>
            </a:r>
            <a:r>
              <a:rPr lang="en-GB" b="1" dirty="0" smtClean="0">
                <a:solidFill>
                  <a:srgbClr val="FF0000"/>
                </a:solidFill>
              </a:rPr>
              <a:t>time</a:t>
            </a:r>
            <a:r>
              <a:rPr lang="en-GB" b="1" dirty="0">
                <a:solidFill>
                  <a:srgbClr val="FF0000"/>
                </a:solidFill>
              </a:rPr>
              <a:t>, orbit and </a:t>
            </a:r>
            <a:r>
              <a:rPr lang="en-GB" b="1" dirty="0" smtClean="0">
                <a:solidFill>
                  <a:srgbClr val="FF0000"/>
                </a:solidFill>
              </a:rPr>
              <a:t>status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48" y="1971674"/>
            <a:ext cx="411337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Segments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6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69342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70C0"/>
                </a:solidFill>
              </a:rPr>
              <a:t>Control Segment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The control segment comprises a </a:t>
            </a:r>
            <a:r>
              <a:rPr lang="en-US" sz="2000" b="1" dirty="0" smtClean="0">
                <a:solidFill>
                  <a:srgbClr val="FF0000"/>
                </a:solidFill>
              </a:rPr>
              <a:t>ground-based network </a:t>
            </a:r>
            <a:r>
              <a:rPr lang="en-US" sz="2000" dirty="0" smtClean="0"/>
              <a:t>of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master </a:t>
            </a:r>
            <a:r>
              <a:rPr lang="en-US" sz="2000" dirty="0"/>
              <a:t>control </a:t>
            </a:r>
            <a:r>
              <a:rPr lang="en-US" sz="2000" dirty="0" smtClean="0"/>
              <a:t>stations (in GPS system 2 </a:t>
            </a:r>
            <a:r>
              <a:rPr lang="en-US" sz="2000" dirty="0"/>
              <a:t>stations </a:t>
            </a:r>
            <a:r>
              <a:rPr lang="en-US" sz="2000" dirty="0" smtClean="0"/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adjusts </a:t>
            </a:r>
            <a:r>
              <a:rPr lang="en-US" b="1" dirty="0">
                <a:solidFill>
                  <a:srgbClr val="FF0000"/>
                </a:solidFill>
              </a:rPr>
              <a:t>the satellites’ orbit parameters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onboard </a:t>
            </a:r>
            <a:r>
              <a:rPr lang="en-US" b="1" dirty="0">
                <a:solidFill>
                  <a:srgbClr val="FF0000"/>
                </a:solidFill>
              </a:rPr>
              <a:t>high-precision clocks when </a:t>
            </a:r>
            <a:r>
              <a:rPr lang="en-US" b="1" dirty="0" smtClean="0">
                <a:solidFill>
                  <a:srgbClr val="FF0000"/>
                </a:solidFill>
              </a:rPr>
              <a:t>necessary </a:t>
            </a:r>
            <a:r>
              <a:rPr lang="en-GB" b="1" dirty="0" smtClean="0">
                <a:solidFill>
                  <a:srgbClr val="FF0000"/>
                </a:solidFill>
              </a:rPr>
              <a:t>to </a:t>
            </a:r>
            <a:r>
              <a:rPr lang="en-GB" b="1" dirty="0">
                <a:solidFill>
                  <a:srgbClr val="FF0000"/>
                </a:solidFill>
              </a:rPr>
              <a:t>maintain accuracy.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data uploading stations </a:t>
            </a:r>
            <a:r>
              <a:rPr lang="en-US" sz="2000" dirty="0"/>
              <a:t>(in GPS system </a:t>
            </a:r>
            <a:r>
              <a:rPr lang="en-US" sz="2000" dirty="0" smtClean="0"/>
              <a:t>4 </a:t>
            </a:r>
            <a:r>
              <a:rPr lang="en-US" sz="2000" dirty="0"/>
              <a:t>stations </a:t>
            </a:r>
            <a:r>
              <a:rPr lang="en-US" sz="20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monitor stations </a:t>
            </a:r>
            <a:r>
              <a:rPr lang="en-US" sz="2000" dirty="0"/>
              <a:t>(in GPS system </a:t>
            </a:r>
            <a:r>
              <a:rPr lang="en-US" sz="2000" dirty="0" smtClean="0"/>
              <a:t>16 </a:t>
            </a:r>
            <a:r>
              <a:rPr lang="en-US" sz="2000" dirty="0"/>
              <a:t>stations </a:t>
            </a:r>
            <a:r>
              <a:rPr lang="en-US" sz="2000" dirty="0" smtClean="0"/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</a:rPr>
              <a:t>monitor </a:t>
            </a:r>
            <a:r>
              <a:rPr lang="en-GB" b="1" dirty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satellites’ signals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FF0000"/>
                </a:solidFill>
              </a:rPr>
              <a:t>monitor the satellites</a:t>
            </a:r>
            <a:r>
              <a:rPr lang="en-GB" b="1" dirty="0" smtClean="0">
                <a:solidFill>
                  <a:srgbClr val="FF0000"/>
                </a:solidFill>
              </a:rPr>
              <a:t>’ status</a:t>
            </a:r>
            <a:endParaRPr lang="en-US" sz="20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Segments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7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295400"/>
            <a:ext cx="76215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70C0"/>
                </a:solidFill>
              </a:rPr>
              <a:t>User Segment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user segment consists of </a:t>
            </a:r>
            <a:r>
              <a:rPr lang="en-US" sz="2000" b="1" dirty="0" smtClean="0">
                <a:solidFill>
                  <a:srgbClr val="FF0000"/>
                </a:solidFill>
              </a:rPr>
              <a:t>equipment</a:t>
            </a:r>
            <a:r>
              <a:rPr lang="en-US" sz="2000" dirty="0" smtClean="0"/>
              <a:t> that </a:t>
            </a:r>
            <a:r>
              <a:rPr lang="en-US" sz="2000" dirty="0"/>
              <a:t>processes the received </a:t>
            </a:r>
            <a:r>
              <a:rPr lang="en-US" sz="2000" dirty="0" smtClean="0"/>
              <a:t>signals from </a:t>
            </a:r>
            <a:r>
              <a:rPr lang="en-US" sz="2000" dirty="0"/>
              <a:t>the GNSS satellites </a:t>
            </a:r>
            <a:r>
              <a:rPr lang="en-US" sz="2000" dirty="0" smtClean="0"/>
              <a:t>and uses </a:t>
            </a:r>
            <a:r>
              <a:rPr lang="en-US" sz="2000" dirty="0"/>
              <a:t>them to derive and apply </a:t>
            </a:r>
            <a:r>
              <a:rPr lang="en-US" sz="2000" b="1" dirty="0" smtClean="0">
                <a:solidFill>
                  <a:srgbClr val="FF0000"/>
                </a:solidFill>
              </a:rPr>
              <a:t>location</a:t>
            </a:r>
            <a:r>
              <a:rPr lang="en-US" sz="2000" dirty="0" smtClean="0"/>
              <a:t> </a:t>
            </a:r>
            <a:r>
              <a:rPr lang="en-GB" sz="2000" dirty="0" smtClean="0"/>
              <a:t>and </a:t>
            </a:r>
            <a:r>
              <a:rPr lang="en-GB" sz="2000" b="1" dirty="0">
                <a:solidFill>
                  <a:srgbClr val="FF0000"/>
                </a:solidFill>
              </a:rPr>
              <a:t>time</a:t>
            </a:r>
            <a:r>
              <a:rPr lang="en-GB" sz="2000" dirty="0"/>
              <a:t> information. </a:t>
            </a: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The equipment </a:t>
            </a:r>
            <a:r>
              <a:rPr lang="en-GB" sz="2000" dirty="0"/>
              <a:t>ranges from </a:t>
            </a:r>
            <a:r>
              <a:rPr lang="en-GB" sz="2000" b="1" dirty="0" smtClean="0">
                <a:solidFill>
                  <a:srgbClr val="FF0000"/>
                </a:solidFill>
              </a:rPr>
              <a:t>smartphones</a:t>
            </a:r>
            <a:r>
              <a:rPr lang="en-GB" sz="2000" dirty="0" smtClean="0"/>
              <a:t> and </a:t>
            </a:r>
            <a:r>
              <a:rPr lang="en-GB" sz="2000" b="1" dirty="0">
                <a:solidFill>
                  <a:srgbClr val="FF0000"/>
                </a:solidFill>
              </a:rPr>
              <a:t>handheld</a:t>
            </a:r>
            <a:r>
              <a:rPr lang="en-GB" sz="2000" dirty="0"/>
              <a:t> </a:t>
            </a:r>
            <a:r>
              <a:rPr lang="en-GB" sz="2000" dirty="0" smtClean="0"/>
              <a:t>receivers</a:t>
            </a:r>
            <a:r>
              <a:rPr lang="en-US" sz="2000" dirty="0" smtClean="0"/>
              <a:t>, specialized </a:t>
            </a:r>
            <a:r>
              <a:rPr lang="en-US" sz="2000" dirty="0"/>
              <a:t>receivers used for </a:t>
            </a:r>
            <a:r>
              <a:rPr lang="en-US" sz="2000" dirty="0" smtClean="0"/>
              <a:t>high-end </a:t>
            </a:r>
            <a:r>
              <a:rPr lang="en-GB" sz="2000" b="1" dirty="0" smtClean="0">
                <a:solidFill>
                  <a:srgbClr val="FF0000"/>
                </a:solidFill>
              </a:rPr>
              <a:t>survey</a:t>
            </a:r>
            <a:r>
              <a:rPr lang="en-GB" sz="2000" dirty="0" smtClean="0"/>
              <a:t> and </a:t>
            </a:r>
            <a:r>
              <a:rPr lang="en-GB" sz="2000" b="1" dirty="0" smtClean="0">
                <a:solidFill>
                  <a:srgbClr val="FF0000"/>
                </a:solidFill>
              </a:rPr>
              <a:t>mapping</a:t>
            </a:r>
            <a:r>
              <a:rPr lang="en-GB" sz="2000" dirty="0" smtClean="0"/>
              <a:t> </a:t>
            </a:r>
            <a:r>
              <a:rPr lang="en-GB" sz="2000" dirty="0"/>
              <a:t>applications.</a:t>
            </a:r>
            <a:endParaRPr lang="en-US" sz="2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</a:t>
            </a:r>
            <a:r>
              <a:rPr lang="en-US" dirty="0" smtClean="0"/>
              <a:t>Constellation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8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5867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FF0000"/>
                </a:solidFill>
              </a:rPr>
              <a:t>GPS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rgbClr val="0070C0"/>
                </a:solidFill>
              </a:rPr>
              <a:t>(United States)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70C0"/>
                </a:solidFill>
              </a:rPr>
              <a:t>constellation of 27 </a:t>
            </a:r>
            <a:r>
              <a:rPr lang="en-GB" sz="2400" dirty="0" smtClean="0">
                <a:solidFill>
                  <a:srgbClr val="0070C0"/>
                </a:solidFill>
              </a:rPr>
              <a:t>satellites</a:t>
            </a:r>
          </a:p>
          <a:p>
            <a:pPr lvl="2"/>
            <a:endParaRPr lang="en-GB" sz="1000" dirty="0" smtClean="0">
              <a:solidFill>
                <a:srgbClr val="0070C0"/>
              </a:solidFill>
            </a:endParaRPr>
          </a:p>
          <a:p>
            <a:pPr lvl="2"/>
            <a:endParaRPr lang="en-GB" sz="10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FF0000"/>
                </a:solidFill>
              </a:rPr>
              <a:t>GLONASS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rgbClr val="0070C0"/>
                </a:solidFill>
              </a:rPr>
              <a:t>(Russia)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constellation of </a:t>
            </a:r>
            <a:r>
              <a:rPr lang="en-GB" sz="2800" dirty="0" smtClean="0">
                <a:solidFill>
                  <a:srgbClr val="0070C0"/>
                </a:solidFill>
              </a:rPr>
              <a:t>24 satellites</a:t>
            </a:r>
          </a:p>
          <a:p>
            <a:pPr lvl="2"/>
            <a:endParaRPr lang="en-GB" sz="1000" dirty="0" smtClean="0">
              <a:solidFill>
                <a:srgbClr val="0070C0"/>
              </a:solidFill>
            </a:endParaRPr>
          </a:p>
          <a:p>
            <a:pPr lvl="2"/>
            <a:endParaRPr lang="en-US" sz="1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FF0000"/>
                </a:solidFill>
              </a:rPr>
              <a:t>Galileo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rgbClr val="0070C0"/>
                </a:solidFill>
              </a:rPr>
              <a:t>(European Union)</a:t>
            </a:r>
            <a:endParaRPr lang="en-GB" sz="2600" dirty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70C0"/>
                </a:solidFill>
              </a:rPr>
              <a:t>constellation of 27 </a:t>
            </a:r>
            <a:r>
              <a:rPr lang="en-GB" sz="2800" dirty="0" smtClean="0">
                <a:solidFill>
                  <a:srgbClr val="0070C0"/>
                </a:solidFill>
              </a:rPr>
              <a:t>satellites</a:t>
            </a:r>
          </a:p>
          <a:p>
            <a:pPr lvl="2"/>
            <a:endParaRPr lang="en-GB" sz="10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GNSS Constellation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9603-D231-412A-8801-770F432E7024}" type="slidenum">
              <a:rPr lang="en-US" smtClean="0">
                <a:latin typeface="+mj-lt"/>
              </a:rPr>
              <a:pPr/>
              <a:t>9</a:t>
            </a:fld>
            <a:r>
              <a:rPr lang="en-US" dirty="0" smtClean="0">
                <a:latin typeface="+mj-lt"/>
              </a:rPr>
              <a:t>  of  </a:t>
            </a:r>
            <a:r>
              <a:rPr lang="en-US" dirty="0" smtClean="0">
                <a:latin typeface="+mj-lt"/>
              </a:rPr>
              <a:t>16</a:t>
            </a:r>
            <a:endParaRPr lang="en-US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47" y="0"/>
            <a:ext cx="15224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_lo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3352800" cy="109696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r>
              <a:rPr lang="en-GB" sz="2800" b="1" u="sng" dirty="0">
                <a:solidFill>
                  <a:srgbClr val="FF0000"/>
                </a:solidFill>
              </a:rPr>
              <a:t>GPS Constellation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" y="2788010"/>
            <a:ext cx="383402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An Introduction to GNSS: </a:t>
            </a:r>
            <a:r>
              <a:rPr lang="en-US" sz="1400" i="1" dirty="0">
                <a:solidFill>
                  <a:srgbClr val="0070C0"/>
                </a:solidFill>
              </a:rPr>
              <a:t>GPS, GLONASS, BeiDou, Galileo and other Global Navigation Satellite </a:t>
            </a:r>
            <a:r>
              <a:rPr lang="en-US" sz="1400" i="1" dirty="0" smtClean="0">
                <a:solidFill>
                  <a:srgbClr val="0070C0"/>
                </a:solidFill>
              </a:rPr>
              <a:t>Systems</a:t>
            </a:r>
            <a:endParaRPr lang="en-US" sz="1400" i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19" y="2133600"/>
            <a:ext cx="381548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19176</TotalTime>
  <Words>668</Words>
  <Application>Microsoft Office PowerPoint</Application>
  <PresentationFormat>On-screen Show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Outline </vt:lpstr>
      <vt:lpstr>GNSS Concept </vt:lpstr>
      <vt:lpstr>GNSS Architecture </vt:lpstr>
      <vt:lpstr>GNSS Segments </vt:lpstr>
      <vt:lpstr>GNSS Segments </vt:lpstr>
      <vt:lpstr>GNSS Segments </vt:lpstr>
      <vt:lpstr>GNSS Constellation </vt:lpstr>
      <vt:lpstr>GNSS Constellation </vt:lpstr>
      <vt:lpstr>GPS Constellation </vt:lpstr>
      <vt:lpstr>GNSS Constellation </vt:lpstr>
      <vt:lpstr>GLONASS Constellation </vt:lpstr>
      <vt:lpstr>GNSS Constellation </vt:lpstr>
      <vt:lpstr>Galileo Constellation </vt:lpstr>
      <vt:lpstr>Summary</vt:lpstr>
      <vt:lpstr>PowerPoint Presentation</vt:lpstr>
    </vt:vector>
  </TitlesOfParts>
  <Company>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ALI ALBU-RGHAIF</cp:lastModifiedBy>
  <cp:revision>883</cp:revision>
  <dcterms:created xsi:type="dcterms:W3CDTF">2012-09-26T17:15:36Z</dcterms:created>
  <dcterms:modified xsi:type="dcterms:W3CDTF">2020-05-12T20:29:35Z</dcterms:modified>
</cp:coreProperties>
</file>