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1" r:id="rId2"/>
    <p:sldId id="257" r:id="rId3"/>
    <p:sldId id="365" r:id="rId4"/>
    <p:sldId id="386" r:id="rId5"/>
    <p:sldId id="387" r:id="rId6"/>
    <p:sldId id="388" r:id="rId7"/>
    <p:sldId id="389" r:id="rId8"/>
    <p:sldId id="391" r:id="rId9"/>
    <p:sldId id="392" r:id="rId10"/>
    <p:sldId id="393" r:id="rId11"/>
    <p:sldId id="390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279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hsan.lami" initials="i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3" autoAdjust="0"/>
    <p:restoredTop sz="99827" autoAdjust="0"/>
  </p:normalViewPr>
  <p:slideViewPr>
    <p:cSldViewPr>
      <p:cViewPr>
        <p:scale>
          <a:sx n="70" d="100"/>
          <a:sy n="70" d="100"/>
        </p:scale>
        <p:origin x="-139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A3CC6-2111-420E-9FCE-27FE4C7D7B5F}" type="datetimeFigureOut">
              <a:rPr lang="en-GB" smtClean="0"/>
              <a:pPr/>
              <a:t>17/05/2021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559D-9A5C-46B1-81C7-B93C18875F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289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C7F61-F2BE-4AFA-B09E-E3134580593E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708C-24F6-43E2-9A26-9A90F8C52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708C-24F6-43E2-9A26-9A90F8C52D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3129603-D231-412A-8801-770F432E7024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D38AAFC5-F077-40B3-9732-1087828DA3C0}" type="datetime1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8A4EDE01-683B-400E-A9CB-9AE20C637126}" type="datetime1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209800" cy="365125"/>
          </a:xfrm>
        </p:spPr>
        <p:txBody>
          <a:bodyPr/>
          <a:lstStyle>
            <a:lvl1pPr algn="l">
              <a:defRPr/>
            </a:lvl1pPr>
          </a:lstStyle>
          <a:p>
            <a:fld id="{03129603-D231-412A-8801-770F432E7024}" type="slidenum">
              <a:rPr lang="en-US" smtClean="0"/>
              <a:pPr/>
              <a:t>‹#›</a:t>
            </a:fld>
            <a:r>
              <a:rPr lang="en-US" dirty="0" smtClean="0"/>
              <a:t>  of  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875F-EAF5-4CA4-9107-B0468D2D3ABD}" type="datetime1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52F3610A-AA83-4EE7-A540-8C874283B368}" type="datetime1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7B0F49DD-6197-4A04-9BA1-3027B854A57C}" type="datetime1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54C6F3E3-AF2D-41BC-A76D-23489CE9435B}" type="datetime1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370BB7E7-A519-4BE3-B843-C7FD5FEB092E}" type="datetime1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AD333B42-C8C3-4ECA-80EA-2D0AC1F89A58}" type="datetime1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5188E48C-C231-410F-81CC-C4931CEFD851}" type="datetime1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03129603-D231-412A-8801-770F432E7024}" type="slidenum">
              <a:rPr lang="en-US" smtClean="0"/>
              <a:pPr algn="l"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9929" y="6143644"/>
            <a:ext cx="82440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322367" y="862171"/>
            <a:ext cx="4726321" cy="4726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74767" y="1014571"/>
            <a:ext cx="4726321" cy="47263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2367" y="862171"/>
            <a:ext cx="4726321" cy="4726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4773" y="1014577"/>
            <a:ext cx="3635987" cy="3635987"/>
          </a:xfrm>
          <a:prstGeom prst="rect">
            <a:avLst/>
          </a:prstGeom>
        </p:spPr>
      </p:pic>
      <p:sp>
        <p:nvSpPr>
          <p:cNvPr id="20" name="Subtitle 11"/>
          <p:cNvSpPr>
            <a:spLocks noGrp="1"/>
          </p:cNvSpPr>
          <p:nvPr>
            <p:ph type="subTitle" idx="1"/>
          </p:nvPr>
        </p:nvSpPr>
        <p:spPr>
          <a:xfrm>
            <a:off x="76200" y="4747939"/>
            <a:ext cx="89154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chemeClr val="tx1"/>
                </a:solidFill>
                <a:latin typeface="+mj-lt"/>
              </a:rPr>
              <a:t>Department of Computer Engineering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College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of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Engineering</a:t>
            </a:r>
          </a:p>
          <a:p>
            <a:r>
              <a:rPr lang="en-US" altLang="en-US" b="1" dirty="0">
                <a:solidFill>
                  <a:schemeClr val="tx1"/>
                </a:solidFill>
              </a:rPr>
              <a:t>University of  </a:t>
            </a:r>
            <a:r>
              <a:rPr lang="en-US" altLang="en-US" b="1" dirty="0" smtClean="0">
                <a:solidFill>
                  <a:schemeClr val="tx1"/>
                </a:solidFill>
              </a:rPr>
              <a:t>Diyala</a:t>
            </a:r>
            <a:endParaRPr lang="en-US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95409" y="29118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49" y="0"/>
            <a:ext cx="2292851" cy="19959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8"/>
          <a:stretch/>
        </p:blipFill>
        <p:spPr>
          <a:xfrm>
            <a:off x="1" y="0"/>
            <a:ext cx="2144110" cy="2247685"/>
          </a:xfrm>
          <a:prstGeom prst="rect">
            <a:avLst/>
          </a:prstGeom>
        </p:spPr>
      </p:pic>
      <p:sp>
        <p:nvSpPr>
          <p:cNvPr id="12" name="object 11"/>
          <p:cNvSpPr txBox="1">
            <a:spLocks/>
          </p:cNvSpPr>
          <p:nvPr/>
        </p:nvSpPr>
        <p:spPr>
          <a:xfrm>
            <a:off x="861571" y="1431699"/>
            <a:ext cx="7332355" cy="3184314"/>
          </a:xfrm>
          <a:prstGeom prst="rect">
            <a:avLst/>
          </a:prstGeom>
        </p:spPr>
        <p:txBody>
          <a:bodyPr vert="horz" wrap="square" lIns="0" tIns="1407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r>
              <a:rPr lang="en-US" sz="3200" b="1" kern="0" spc="-6" dirty="0" smtClean="0">
                <a:solidFill>
                  <a:srgbClr val="006699"/>
                </a:solidFill>
                <a:latin typeface="Arial"/>
                <a:cs typeface="Arial"/>
              </a:rPr>
              <a:t>GNSS Application</a:t>
            </a:r>
          </a:p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r>
              <a:rPr lang="en-US" sz="3200" b="1" kern="0" spc="-6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kern="0" spc="-6" baseline="30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200" b="1" kern="0" spc="-6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spc="-6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endParaRPr lang="en-US" sz="32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r>
              <a:rPr lang="en-US" sz="3200" b="1" u="sng" spc="-6" dirty="0">
                <a:solidFill>
                  <a:srgbClr val="0070C0"/>
                </a:solidFill>
              </a:rPr>
              <a:t>Civilian GNSS </a:t>
            </a:r>
            <a:r>
              <a:rPr lang="en-US" sz="3200" b="1" u="sng" spc="-6" dirty="0" smtClean="0">
                <a:solidFill>
                  <a:srgbClr val="0070C0"/>
                </a:solidFill>
              </a:rPr>
              <a:t>signals</a:t>
            </a:r>
          </a:p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endParaRPr lang="en-US" sz="3200" spc="-6" dirty="0" smtClean="0">
              <a:solidFill>
                <a:srgbClr val="FF0000"/>
              </a:solidFill>
            </a:endParaRPr>
          </a:p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r>
              <a:rPr lang="en-US" sz="3200" spc="-6" dirty="0" smtClean="0">
                <a:solidFill>
                  <a:srgbClr val="FF0000"/>
                </a:solidFill>
              </a:rPr>
              <a:t>By:</a:t>
            </a:r>
          </a:p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endParaRPr lang="en-US" sz="900" spc="-6" dirty="0">
              <a:solidFill>
                <a:srgbClr val="FF0000"/>
              </a:solidFill>
            </a:endParaRPr>
          </a:p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r>
              <a:rPr lang="en-US" sz="3200" spc="-6" dirty="0">
                <a:solidFill>
                  <a:srgbClr val="0070C0"/>
                </a:solidFill>
              </a:rPr>
              <a:t>Dr. Ali </a:t>
            </a:r>
            <a:r>
              <a:rPr lang="en-US" sz="3200" spc="-6" dirty="0" smtClean="0">
                <a:solidFill>
                  <a:srgbClr val="0070C0"/>
                </a:solidFill>
              </a:rPr>
              <a:t>Albu-Rghaif</a:t>
            </a:r>
            <a:endParaRPr lang="en-US" sz="3200" b="1" kern="0" spc="-6" dirty="0">
              <a:solidFill>
                <a:srgbClr val="0066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5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GPS Signal Modulation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10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/>
          <a:stretch/>
        </p:blipFill>
        <p:spPr bwMode="auto">
          <a:xfrm>
            <a:off x="1504606" y="1819598"/>
            <a:ext cx="5810594" cy="427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3305" y="1361524"/>
            <a:ext cx="233749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u="sng" dirty="0" smtClean="0">
                <a:solidFill>
                  <a:srgbClr val="FF0000"/>
                </a:solidFill>
                <a:latin typeface="+mj-lt"/>
              </a:rPr>
              <a:t>BPSK Modulation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23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GPS Signal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Receiving </a:t>
            </a:r>
            <a:r>
              <a:rPr lang="en-US" dirty="0"/>
              <a:t>&amp; </a:t>
            </a:r>
            <a:r>
              <a:rPr lang="en-US" dirty="0" smtClean="0"/>
              <a:t>De-Modulation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11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039" y="1447800"/>
            <a:ext cx="2480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FF0000"/>
                </a:solidFill>
                <a:latin typeface="+mj-lt"/>
              </a:rPr>
              <a:t>Receiver Channels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842112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The figure below illustrate one receiver channel. The acquisition gives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rough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 estimates of signal parameters. These parameters are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refined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 by the two tracking blocks. After tracking, the navigation data can be extracted and pseudoranges can be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computed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.</a:t>
            </a:r>
            <a:endParaRPr lang="en-GB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5720"/>
            <a:ext cx="905256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7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GPS Signal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Receiving </a:t>
            </a:r>
            <a:r>
              <a:rPr lang="en-US" dirty="0"/>
              <a:t>&amp; </a:t>
            </a:r>
            <a:r>
              <a:rPr lang="en-US" dirty="0" smtClean="0"/>
              <a:t>De-Modulation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12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039" y="1447800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 smtClean="0">
                <a:solidFill>
                  <a:srgbClr val="FF0000"/>
                </a:solidFill>
                <a:latin typeface="+mj-lt"/>
              </a:rPr>
              <a:t>Acquisition</a:t>
            </a:r>
            <a:endParaRPr lang="en-GB" sz="20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842112"/>
            <a:ext cx="86106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0070C0"/>
                </a:solidFill>
                <a:latin typeface="+mj-lt"/>
              </a:rPr>
              <a:t>The purpose of acquisition is to identify all satellites 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visible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 to the user. If a </a:t>
            </a:r>
            <a:r>
              <a:rPr lang="en-US" b="1" i="1" dirty="0" smtClean="0">
                <a:solidFill>
                  <a:srgbClr val="0070C0"/>
                </a:solidFill>
                <a:latin typeface="+mj-lt"/>
              </a:rPr>
              <a:t>satellite is 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visible, the acquisition must determine the following 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two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 properties of </a:t>
            </a:r>
            <a:r>
              <a:rPr lang="en-US" b="1" i="1" dirty="0" smtClean="0">
                <a:solidFill>
                  <a:srgbClr val="0070C0"/>
                </a:solidFill>
                <a:latin typeface="+mj-lt"/>
              </a:rPr>
              <a:t>the signal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Frequency: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The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signals are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affected by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the relative motion of the satellite, causing a Doppler effect. The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Doppler frequency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shift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can in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the case of maximum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velocity approach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values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10 kHz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. For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a stationary receiver on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Earth will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never exceed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5 kHz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Code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Phase: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The code phase denotes the point in the current data block where the C/A code begins. If a data block of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1 ms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is examined, the data include an entire C/A code and thus one beginning of a C/A code.</a:t>
            </a:r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91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GPS Signal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Receiving </a:t>
            </a:r>
            <a:r>
              <a:rPr lang="en-US" dirty="0"/>
              <a:t>&amp; </a:t>
            </a:r>
            <a:r>
              <a:rPr lang="en-US" dirty="0" smtClean="0"/>
              <a:t>De-Modulation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13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039" y="1447800"/>
            <a:ext cx="5019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FF0000"/>
                </a:solidFill>
                <a:latin typeface="+mj-lt"/>
              </a:rPr>
              <a:t>Parallel Code Phase Search Acquisition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" y="1889760"/>
            <a:ext cx="900911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GPS Signal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Receiving </a:t>
            </a:r>
            <a:r>
              <a:rPr lang="en-US" dirty="0"/>
              <a:t>&amp; </a:t>
            </a:r>
            <a:r>
              <a:rPr lang="en-US" dirty="0" smtClean="0"/>
              <a:t>De-Modulation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14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039" y="1447800"/>
            <a:ext cx="5019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FF0000"/>
                </a:solidFill>
                <a:latin typeface="+mj-lt"/>
              </a:rPr>
              <a:t>Parallel Code Phase Search Acquisition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1187"/>
            <a:ext cx="9074507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2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GPS Signal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Receiving </a:t>
            </a:r>
            <a:r>
              <a:rPr lang="en-US" dirty="0"/>
              <a:t>&amp; </a:t>
            </a:r>
            <a:r>
              <a:rPr lang="en-US" dirty="0" smtClean="0"/>
              <a:t>De-Modulation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15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039" y="1447800"/>
            <a:ext cx="123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 smtClean="0">
                <a:solidFill>
                  <a:srgbClr val="FF0000"/>
                </a:solidFill>
                <a:latin typeface="+mj-lt"/>
              </a:rPr>
              <a:t>Tracking</a:t>
            </a:r>
            <a:endParaRPr lang="en-GB" sz="20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8288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>
                <a:solidFill>
                  <a:srgbClr val="0070C0"/>
                </a:solidFill>
                <a:latin typeface="+mj-lt"/>
              </a:rPr>
              <a:t>The acquisition provides only rough estimates of the 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frequency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 and 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code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+mj-lt"/>
              </a:rPr>
              <a:t>phase parameters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. The main purpose of tracking is to refine these values, keep track, </a:t>
            </a:r>
            <a:r>
              <a:rPr lang="en-US" b="1" i="1" dirty="0" smtClean="0">
                <a:solidFill>
                  <a:srgbClr val="0070C0"/>
                </a:solidFill>
                <a:latin typeface="+mj-lt"/>
              </a:rPr>
              <a:t>and demodulate 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the navigation data from the specific satellite (and provide an </a:t>
            </a:r>
            <a:r>
              <a:rPr lang="en-US" b="1" i="1" dirty="0" smtClean="0">
                <a:solidFill>
                  <a:srgbClr val="0070C0"/>
                </a:solidFill>
                <a:latin typeface="+mj-lt"/>
              </a:rPr>
              <a:t>estimate </a:t>
            </a:r>
            <a:r>
              <a:rPr lang="en-GB" b="1" i="1" dirty="0" smtClean="0">
                <a:solidFill>
                  <a:srgbClr val="0070C0"/>
                </a:solidFill>
                <a:latin typeface="+mj-lt"/>
              </a:rPr>
              <a:t>of </a:t>
            </a:r>
            <a:r>
              <a:rPr lang="en-GB" b="1" i="1" dirty="0">
                <a:solidFill>
                  <a:srgbClr val="0070C0"/>
                </a:solidFill>
                <a:latin typeface="+mj-lt"/>
              </a:rPr>
              <a:t>the pseudorange)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8" y="3531829"/>
            <a:ext cx="7781862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2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GPS Signal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Receiving </a:t>
            </a:r>
            <a:r>
              <a:rPr lang="en-US" dirty="0"/>
              <a:t>&amp; </a:t>
            </a:r>
            <a:r>
              <a:rPr lang="en-US" dirty="0" smtClean="0"/>
              <a:t>De-Modulation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16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039" y="1447800"/>
            <a:ext cx="2150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FF0000"/>
                </a:solidFill>
                <a:latin typeface="+mj-lt"/>
              </a:rPr>
              <a:t>Carrier Tracking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828799"/>
            <a:ext cx="843689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6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GPS Signal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Receiving </a:t>
            </a:r>
            <a:r>
              <a:rPr lang="en-US" dirty="0"/>
              <a:t>&amp; </a:t>
            </a:r>
            <a:r>
              <a:rPr lang="en-US" dirty="0" smtClean="0"/>
              <a:t>De-Modulation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17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039" y="1447800"/>
            <a:ext cx="1953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 smtClean="0">
                <a:solidFill>
                  <a:srgbClr val="FF0000"/>
                </a:solidFill>
                <a:latin typeface="+mj-lt"/>
              </a:rPr>
              <a:t>Code </a:t>
            </a:r>
            <a:r>
              <a:rPr lang="en-GB" sz="2000" b="1" u="sng" dirty="0">
                <a:solidFill>
                  <a:srgbClr val="FF0000"/>
                </a:solidFill>
                <a:latin typeface="+mj-lt"/>
              </a:rPr>
              <a:t>Tracking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0240"/>
            <a:ext cx="8804944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4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GPS Signal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Receiving </a:t>
            </a:r>
            <a:r>
              <a:rPr lang="en-US" dirty="0"/>
              <a:t>&amp; </a:t>
            </a:r>
            <a:r>
              <a:rPr lang="en-US" dirty="0" smtClean="0"/>
              <a:t>De-Modulation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18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039" y="1447800"/>
            <a:ext cx="3363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FF0000"/>
                </a:solidFill>
                <a:latin typeface="+mj-lt"/>
              </a:rPr>
              <a:t>Navigation Data Decoding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828800"/>
            <a:ext cx="8839200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>
                <a:solidFill>
                  <a:srgbClr val="0070C0"/>
                </a:solidFill>
                <a:latin typeface="+mj-lt"/>
              </a:rPr>
              <a:t>The output from the tracking loop is the value of the in-phase arm of </a:t>
            </a:r>
            <a:r>
              <a:rPr lang="en-US" b="1" i="1" dirty="0" smtClean="0">
                <a:solidFill>
                  <a:srgbClr val="0070C0"/>
                </a:solidFill>
                <a:latin typeface="+mj-lt"/>
              </a:rPr>
              <a:t>the tracking 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block truncated to the values 1 and −1. Theoretically we could obtain a bit value </a:t>
            </a:r>
            <a:r>
              <a:rPr lang="en-GB" b="1" i="1" dirty="0">
                <a:solidFill>
                  <a:srgbClr val="0070C0"/>
                </a:solidFill>
                <a:latin typeface="+mj-lt"/>
              </a:rPr>
              <a:t>every ms.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12720"/>
            <a:ext cx="4630828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cs typeface="Arial" pitchFamily="34" charset="0"/>
              </a:rPr>
              <a:t>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You be able to distinguish between different types </a:t>
            </a:r>
            <a:r>
              <a:rPr lang="en-US" b="1" dirty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Civilian GNSS </a:t>
            </a:r>
            <a:r>
              <a:rPr lang="en-US" b="1" dirty="0" smtClean="0"/>
              <a:t>signals</a:t>
            </a:r>
            <a:endParaRPr lang="en-GB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modulation</a:t>
            </a:r>
            <a:r>
              <a:rPr lang="en-US" b="1" dirty="0" smtClean="0"/>
              <a:t> of the GPS signal is illustrated and you know that the </a:t>
            </a:r>
            <a:r>
              <a:rPr lang="en-US" b="1" dirty="0" smtClean="0">
                <a:solidFill>
                  <a:srgbClr val="FF0000"/>
                </a:solidFill>
              </a:rPr>
              <a:t>L1C/A</a:t>
            </a:r>
            <a:r>
              <a:rPr lang="en-US" b="1" dirty="0" smtClean="0"/>
              <a:t> code signal is based </a:t>
            </a:r>
            <a:r>
              <a:rPr lang="en-US" b="1" dirty="0" smtClean="0">
                <a:solidFill>
                  <a:srgbClr val="FF0000"/>
                </a:solidFill>
              </a:rPr>
              <a:t>BPSK</a:t>
            </a:r>
            <a:r>
              <a:rPr lang="en-US" b="1" dirty="0" smtClean="0"/>
              <a:t> modulation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We have explained the demodulation process such as “</a:t>
            </a:r>
            <a:r>
              <a:rPr lang="en-US" b="1" dirty="0" smtClean="0">
                <a:solidFill>
                  <a:srgbClr val="FF0000"/>
                </a:solidFill>
              </a:rPr>
              <a:t>Receiving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Acquiring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Tracking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Decoding</a:t>
            </a:r>
            <a:r>
              <a:rPr lang="en-US" b="1" dirty="0" smtClean="0"/>
              <a:t>”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GB" sz="1000" b="1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endParaRPr lang="en-GB" sz="1000" b="1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endParaRPr lang="en-GB" sz="1000" b="1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endParaRPr lang="en-GB" sz="1000" b="1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endParaRPr lang="en-GB" sz="10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19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382000" cy="48307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Civilian </a:t>
            </a:r>
            <a:r>
              <a:rPr lang="en-US" b="1" dirty="0" smtClean="0"/>
              <a:t>GNSS Signals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GPS Signals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GLONASS Signals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Galileo Signals</a:t>
            </a:r>
            <a:r>
              <a:rPr lang="en-US" b="1" dirty="0"/>
              <a:t/>
            </a:r>
            <a:br>
              <a:rPr lang="en-US" b="1" dirty="0"/>
            </a:br>
            <a:endParaRPr lang="en-GB" sz="600" b="1" dirty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GPS Signal Modulation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GPS Signal Generation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GPS Signal Scheme</a:t>
            </a:r>
          </a:p>
          <a:p>
            <a:pPr>
              <a:buFont typeface="Wingdings" pitchFamily="2" charset="2"/>
              <a:buChar char="Ø"/>
            </a:pPr>
            <a:endParaRPr lang="en-GB" sz="1000" b="1" dirty="0" smtClean="0"/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GPS Signal Receiving &amp; De-Modulation</a:t>
            </a:r>
            <a:endParaRPr lang="en-GB" sz="1000" b="1" dirty="0"/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Acquiring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Tracking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De-Modulation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2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7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+mj-lt"/>
              </a:rPr>
              <a:t>Reference</a:t>
            </a:r>
          </a:p>
          <a:p>
            <a:r>
              <a:rPr lang="en-US" i="1" dirty="0">
                <a:solidFill>
                  <a:srgbClr val="0070C0"/>
                </a:solidFill>
              </a:rPr>
              <a:t>A Software-Defined GPS and Galileo Receiver A Single-Frequency </a:t>
            </a:r>
            <a:r>
              <a:rPr lang="en-US" i="1" dirty="0" smtClean="0">
                <a:solidFill>
                  <a:srgbClr val="0070C0"/>
                </a:solidFill>
              </a:rPr>
              <a:t>Approach</a:t>
            </a:r>
            <a:endParaRPr lang="en-US" b="1" i="1" dirty="0" smtClean="0">
              <a:solidFill>
                <a:srgbClr val="0070C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  <a:latin typeface="+mj-lt"/>
              </a:rPr>
              <a:t>Birkhauser </a:t>
            </a:r>
          </a:p>
          <a:p>
            <a:pPr marL="457200" lvl="1" indent="0" algn="ctr">
              <a:buNone/>
            </a:pPr>
            <a:r>
              <a:rPr lang="en-US" b="1" i="1" dirty="0" smtClean="0">
                <a:solidFill>
                  <a:srgbClr val="FF0000"/>
                </a:solidFill>
                <a:latin typeface="+mj-lt"/>
              </a:rPr>
              <a:t>Boston 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• Basel • </a:t>
            </a:r>
            <a:r>
              <a:rPr lang="en-US" b="1" i="1" dirty="0" smtClean="0">
                <a:solidFill>
                  <a:srgbClr val="FF0000"/>
                </a:solidFill>
                <a:latin typeface="+mj-lt"/>
              </a:rPr>
              <a:t>Berlin</a:t>
            </a:r>
            <a:endParaRPr lang="en-GB" b="1" i="1" dirty="0">
              <a:solidFill>
                <a:srgbClr val="0070C0"/>
              </a:solidFill>
              <a:latin typeface="+mj-lt"/>
            </a:endParaRPr>
          </a:p>
          <a:p>
            <a:pPr marL="457200" lvl="1" indent="0" algn="ctr">
              <a:buNone/>
            </a:pPr>
            <a:r>
              <a:rPr lang="en-US" b="1" i="1" dirty="0">
                <a:solidFill>
                  <a:srgbClr val="FF0000"/>
                </a:solidFill>
                <a:latin typeface="+mj-lt"/>
              </a:rPr>
              <a:t>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20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</a:t>
            </a:r>
            <a:r>
              <a:rPr lang="en-US" dirty="0" smtClean="0"/>
              <a:t>Civilian Signals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3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3820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0070C0"/>
                </a:solidFill>
              </a:rPr>
              <a:t>GPS Signal</a:t>
            </a:r>
            <a:endParaRPr lang="en-GB" sz="2800" b="1" u="sng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8575"/>
            <a:ext cx="80581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676400"/>
            <a:ext cx="624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L1-C/A Signal (BPSK - CDMA)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Modernized </a:t>
            </a:r>
            <a:r>
              <a:rPr lang="en-US" sz="2400" dirty="0" smtClean="0"/>
              <a:t>L1C Signal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Modernized </a:t>
            </a:r>
            <a:r>
              <a:rPr lang="en-US" sz="2400" dirty="0" smtClean="0"/>
              <a:t>L2C Signal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Modernized </a:t>
            </a:r>
            <a:r>
              <a:rPr lang="en-US" sz="2400" dirty="0" smtClean="0"/>
              <a:t>L5 Signal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12893" y="1326360"/>
            <a:ext cx="243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Spreading sequences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477490"/>
            <a:ext cx="137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Modulation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11" name="Curved Connector 10"/>
          <p:cNvCxnSpPr>
            <a:endCxn id="5" idx="1"/>
          </p:cNvCxnSpPr>
          <p:nvPr/>
        </p:nvCxnSpPr>
        <p:spPr>
          <a:xfrm flipV="1">
            <a:off x="4744873" y="1511026"/>
            <a:ext cx="1168020" cy="317774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10" idx="1"/>
          </p:cNvCxnSpPr>
          <p:nvPr/>
        </p:nvCxnSpPr>
        <p:spPr>
          <a:xfrm>
            <a:off x="3657600" y="2209800"/>
            <a:ext cx="1676400" cy="452356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</p:spTree>
    <p:extLst>
      <p:ext uri="{BB962C8B-B14F-4D97-AF65-F5344CB8AC3E}">
        <p14:creationId xmlns:p14="http://schemas.microsoft.com/office/powerpoint/2010/main" val="32757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</a:t>
            </a:r>
            <a:r>
              <a:rPr lang="en-US" dirty="0" smtClean="0"/>
              <a:t>Civilian Signals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4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3820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0070C0"/>
                </a:solidFill>
              </a:rPr>
              <a:t>GLONASS </a:t>
            </a:r>
            <a:r>
              <a:rPr lang="en-US" sz="2800" b="1" u="sng" dirty="0" smtClean="0">
                <a:solidFill>
                  <a:srgbClr val="0070C0"/>
                </a:solidFill>
              </a:rPr>
              <a:t>Signal</a:t>
            </a:r>
            <a:endParaRPr lang="en-GB" sz="2800" b="1" u="sng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8575"/>
            <a:ext cx="80581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6764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L1 Signal (BPSK - FDMA)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Modernized L1 </a:t>
            </a:r>
            <a:r>
              <a:rPr lang="en-US" sz="2400" dirty="0"/>
              <a:t>Signal (CDMA)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Modernized L3 Signal (CDMA) </a:t>
            </a:r>
            <a:r>
              <a:rPr lang="en-GB" sz="2400" dirty="0" smtClean="0"/>
              <a:t>centered </a:t>
            </a:r>
            <a:r>
              <a:rPr lang="en-GB" sz="2400" dirty="0"/>
              <a:t>at </a:t>
            </a:r>
            <a:r>
              <a:rPr lang="en-GB" sz="2400" b="1" dirty="0">
                <a:solidFill>
                  <a:srgbClr val="FF0000"/>
                </a:solidFill>
              </a:rPr>
              <a:t>1202.025</a:t>
            </a:r>
            <a:r>
              <a:rPr lang="en-GB" sz="2400" dirty="0"/>
              <a:t> MHz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Modernized L5 Signal</a:t>
            </a:r>
            <a:endParaRPr lang="en-GB" sz="2400" dirty="0"/>
          </a:p>
        </p:txBody>
      </p:sp>
      <p:cxnSp>
        <p:nvCxnSpPr>
          <p:cNvPr id="6" name="Curved Connector 5"/>
          <p:cNvCxnSpPr/>
          <p:nvPr/>
        </p:nvCxnSpPr>
        <p:spPr>
          <a:xfrm rot="5400000">
            <a:off x="4572000" y="3429000"/>
            <a:ext cx="2133600" cy="19812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</p:spTree>
    <p:extLst>
      <p:ext uri="{BB962C8B-B14F-4D97-AF65-F5344CB8AC3E}">
        <p14:creationId xmlns:p14="http://schemas.microsoft.com/office/powerpoint/2010/main" val="35702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</a:t>
            </a:r>
            <a:r>
              <a:rPr lang="en-US" dirty="0" smtClean="0"/>
              <a:t>Civilian Signals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5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3820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0070C0"/>
                </a:solidFill>
              </a:rPr>
              <a:t>Galileo Signal</a:t>
            </a:r>
            <a:endParaRPr lang="en-GB" sz="2800" b="1" u="sng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8575"/>
            <a:ext cx="80581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6764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L1-OS Signal (BOC - CDMA)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E5-SOL Signal </a:t>
            </a:r>
            <a:r>
              <a:rPr lang="en-GB" sz="2400" dirty="0" smtClean="0"/>
              <a:t>centered </a:t>
            </a:r>
            <a:r>
              <a:rPr lang="en-GB" sz="2400" dirty="0"/>
              <a:t>at </a:t>
            </a:r>
            <a:r>
              <a:rPr lang="en-GB" sz="2400" b="1" dirty="0" smtClean="0">
                <a:solidFill>
                  <a:srgbClr val="FF0000"/>
                </a:solidFill>
              </a:rPr>
              <a:t>1207.14</a:t>
            </a:r>
            <a:r>
              <a:rPr lang="en-GB" sz="2400" dirty="0" smtClean="0"/>
              <a:t> </a:t>
            </a:r>
            <a:r>
              <a:rPr lang="en-GB" sz="2400" dirty="0"/>
              <a:t>MHz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3457665" y="3991064"/>
            <a:ext cx="2609671" cy="3810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</p:spTree>
    <p:extLst>
      <p:ext uri="{BB962C8B-B14F-4D97-AF65-F5344CB8AC3E}">
        <p14:creationId xmlns:p14="http://schemas.microsoft.com/office/powerpoint/2010/main" val="8395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</a:t>
            </a:r>
            <a:r>
              <a:rPr lang="en-US" dirty="0" smtClean="0"/>
              <a:t>Frequencies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6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8" y="1371599"/>
            <a:ext cx="8874432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</p:spTree>
    <p:extLst>
      <p:ext uri="{BB962C8B-B14F-4D97-AF65-F5344CB8AC3E}">
        <p14:creationId xmlns:p14="http://schemas.microsoft.com/office/powerpoint/2010/main" val="4487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GPS Signal Modulation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7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1219200"/>
                <a:ext cx="8763000" cy="4798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b="1" u="sng" dirty="0">
                    <a:solidFill>
                      <a:srgbClr val="FF0000"/>
                    </a:solidFill>
                    <a:latin typeface="+mj-lt"/>
                  </a:rPr>
                  <a:t>Signals and Data</a:t>
                </a:r>
                <a:endParaRPr lang="en-US" sz="2000" b="1" u="sng" dirty="0" smtClean="0">
                  <a:solidFill>
                    <a:srgbClr val="FF0000"/>
                  </a:solidFill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The GPS signals are transmitted on two radio frequencies in the 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UHF</a:t>
                </a: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 band.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The UHF 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band covers the frequency band from 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500MHz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 to 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3GHz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. </a:t>
                </a:r>
                <a:endParaRPr lang="en-US" b="1" dirty="0" smtClean="0">
                  <a:solidFill>
                    <a:srgbClr val="0070C0"/>
                  </a:solidFill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These frequencies are 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referred to as 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L1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 and 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L2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 and are derived from a common frequency,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= </a:t>
                </a:r>
                <a:r>
                  <a:rPr lang="en-GB" b="1" dirty="0" smtClean="0">
                    <a:solidFill>
                      <a:srgbClr val="FF0000"/>
                    </a:solidFill>
                    <a:latin typeface="+mj-lt"/>
                  </a:rPr>
                  <a:t>10.23MHz</a:t>
                </a:r>
                <a:r>
                  <a:rPr lang="en-GB" b="1" dirty="0" smtClean="0">
                    <a:solidFill>
                      <a:srgbClr val="0070C0"/>
                    </a:solidFill>
                    <a:latin typeface="+mj-lt"/>
                  </a:rPr>
                  <a:t>:</a:t>
                </a:r>
              </a:p>
              <a:p>
                <a:pPr marL="2114550" lvl="4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+mj-lt"/>
                  </a:rPr>
                  <a:t> = 154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+mj-lt"/>
                  </a:rPr>
                  <a:t> = 1575.42 MHz</a:t>
                </a:r>
              </a:p>
              <a:p>
                <a:pPr marL="2114550" lvl="4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+mj-lt"/>
                  </a:rPr>
                  <a:t> = 120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+mj-lt"/>
                  </a:rPr>
                  <a:t> = 1227.60 </a:t>
                </a:r>
                <a:r>
                  <a:rPr lang="en-GB" b="1" dirty="0" smtClean="0">
                    <a:solidFill>
                      <a:srgbClr val="FF0000"/>
                    </a:solidFill>
                    <a:latin typeface="+mj-lt"/>
                  </a:rPr>
                  <a:t>MHz</a:t>
                </a:r>
                <a:endParaRPr lang="en-US" b="1" dirty="0">
                  <a:solidFill>
                    <a:srgbClr val="FF0000"/>
                  </a:solidFill>
                  <a:latin typeface="+mj-lt"/>
                </a:endParaRPr>
              </a:p>
              <a:p>
                <a:pPr marL="287338" lvl="4" indent="-287338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The signals are composed of the following three parts</a:t>
                </a: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:</a:t>
                </a:r>
              </a:p>
              <a:p>
                <a:pPr marL="744538" lvl="5" indent="-287338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b="1" dirty="0" smtClean="0">
                    <a:solidFill>
                      <a:srgbClr val="FF0000"/>
                    </a:solidFill>
                    <a:latin typeface="+mj-lt"/>
                  </a:rPr>
                  <a:t>Carrier</a:t>
                </a:r>
              </a:p>
              <a:p>
                <a:pPr marL="744538" lvl="5" indent="-287338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b="1" dirty="0">
                    <a:solidFill>
                      <a:srgbClr val="FF0000"/>
                    </a:solidFill>
                    <a:latin typeface="+mj-lt"/>
                  </a:rPr>
                  <a:t>Navigation </a:t>
                </a:r>
                <a:r>
                  <a:rPr lang="en-GB" b="1" dirty="0" smtClean="0">
                    <a:solidFill>
                      <a:srgbClr val="FF0000"/>
                    </a:solidFill>
                    <a:latin typeface="+mj-lt"/>
                  </a:rPr>
                  <a:t>data</a:t>
                </a:r>
              </a:p>
              <a:p>
                <a:pPr marL="744538" lvl="5" indent="-287338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b="1" dirty="0">
                    <a:solidFill>
                      <a:srgbClr val="FF0000"/>
                    </a:solidFill>
                    <a:latin typeface="+mj-lt"/>
                  </a:rPr>
                  <a:t>Spreading </a:t>
                </a:r>
                <a:r>
                  <a:rPr lang="en-GB" b="1" dirty="0" smtClean="0">
                    <a:solidFill>
                      <a:srgbClr val="FF0000"/>
                    </a:solidFill>
                    <a:latin typeface="+mj-lt"/>
                  </a:rPr>
                  <a:t>sequence</a:t>
                </a:r>
                <a:endParaRPr lang="en-US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19200"/>
                <a:ext cx="8763000" cy="4798814"/>
              </a:xfrm>
              <a:prstGeom prst="rect">
                <a:avLst/>
              </a:prstGeom>
              <a:blipFill rotWithShape="1">
                <a:blip r:embed="rId4"/>
                <a:stretch>
                  <a:fillRect l="-695" b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</p:spTree>
    <p:extLst>
      <p:ext uri="{BB962C8B-B14F-4D97-AF65-F5344CB8AC3E}">
        <p14:creationId xmlns:p14="http://schemas.microsoft.com/office/powerpoint/2010/main" val="29393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GPS Signal Modulation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8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1093887"/>
                <a:ext cx="8763000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1313" lvl="5" indent="-341313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b="1" dirty="0" smtClean="0">
                    <a:solidFill>
                      <a:srgbClr val="FF0000"/>
                    </a:solidFill>
                    <a:latin typeface="+mj-lt"/>
                  </a:rPr>
                  <a:t>Carrier:</a:t>
                </a:r>
              </a:p>
              <a:p>
                <a:pPr marL="742950" lvl="6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The 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carrier wave with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GB" b="1" dirty="0" smtClean="0">
                  <a:solidFill>
                    <a:srgbClr val="0070C0"/>
                  </a:solidFill>
                  <a:latin typeface="+mj-lt"/>
                </a:endParaRPr>
              </a:p>
              <a:p>
                <a:pPr marL="341313" lvl="5" indent="-341313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b="1" dirty="0">
                    <a:solidFill>
                      <a:srgbClr val="FF0000"/>
                    </a:solidFill>
                    <a:latin typeface="+mj-lt"/>
                  </a:rPr>
                  <a:t>Navigation </a:t>
                </a:r>
                <a:r>
                  <a:rPr lang="en-GB" b="1" dirty="0" smtClean="0">
                    <a:solidFill>
                      <a:srgbClr val="FF0000"/>
                    </a:solidFill>
                    <a:latin typeface="+mj-lt"/>
                  </a:rPr>
                  <a:t>data</a:t>
                </a:r>
              </a:p>
              <a:p>
                <a:pPr marL="742950" lvl="6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GB" b="1" dirty="0" smtClean="0">
                    <a:solidFill>
                      <a:srgbClr val="0070C0"/>
                    </a:solidFill>
                    <a:latin typeface="+mj-lt"/>
                  </a:rPr>
                  <a:t>The </a:t>
                </a:r>
                <a:r>
                  <a:rPr lang="en-GB" b="1" dirty="0">
                    <a:solidFill>
                      <a:srgbClr val="0070C0"/>
                    </a:solidFill>
                    <a:latin typeface="+mj-lt"/>
                  </a:rPr>
                  <a:t>navigation data contain information regarding satellite orbits.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This 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information is uploaded to all satellites from the ground stations </a:t>
                </a: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in the 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GPS </a:t>
                </a: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Control Segment.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The 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navigation data have a bit rate of 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50bps </a:t>
                </a: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the time of 1bit is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 20ms</a:t>
                </a:r>
                <a:endParaRPr lang="en-GB" b="1" dirty="0">
                  <a:solidFill>
                    <a:srgbClr val="0070C0"/>
                  </a:solidFill>
                  <a:latin typeface="+mj-lt"/>
                </a:endParaRPr>
              </a:p>
              <a:p>
                <a:pPr marL="341313" lvl="5" indent="-341313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b="1" dirty="0">
                    <a:solidFill>
                      <a:srgbClr val="FF0000"/>
                    </a:solidFill>
                    <a:latin typeface="+mj-lt"/>
                  </a:rPr>
                  <a:t>Spreading </a:t>
                </a:r>
                <a:r>
                  <a:rPr lang="en-GB" b="1" dirty="0" smtClean="0">
                    <a:solidFill>
                      <a:srgbClr val="FF0000"/>
                    </a:solidFill>
                    <a:latin typeface="+mj-lt"/>
                  </a:rPr>
                  <a:t>sequence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Each satellite has two unique spreading sequences or codes.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The first one is the coarse acquisition code 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(C/A)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, and the other one is </a:t>
                </a: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the </a:t>
                </a:r>
                <a:r>
                  <a:rPr lang="en-GB" b="1" dirty="0" smtClean="0">
                    <a:solidFill>
                      <a:srgbClr val="0070C0"/>
                    </a:solidFill>
                    <a:latin typeface="+mj-lt"/>
                  </a:rPr>
                  <a:t>encrypted </a:t>
                </a:r>
                <a:r>
                  <a:rPr lang="en-GB" b="1" dirty="0">
                    <a:solidFill>
                      <a:srgbClr val="0070C0"/>
                    </a:solidFill>
                    <a:latin typeface="+mj-lt"/>
                  </a:rPr>
                  <a:t>precision code (</a:t>
                </a:r>
                <a:r>
                  <a:rPr lang="en-GB" b="1" dirty="0">
                    <a:solidFill>
                      <a:srgbClr val="FF0000"/>
                    </a:solidFill>
                    <a:latin typeface="+mj-lt"/>
                  </a:rPr>
                  <a:t>P(Y</a:t>
                </a:r>
                <a:r>
                  <a:rPr lang="en-GB" b="1" dirty="0" smtClean="0">
                    <a:solidFill>
                      <a:srgbClr val="FF0000"/>
                    </a:solidFill>
                    <a:latin typeface="+mj-lt"/>
                  </a:rPr>
                  <a:t>)</a:t>
                </a:r>
                <a:r>
                  <a:rPr lang="en-GB" b="1" dirty="0" smtClean="0">
                    <a:solidFill>
                      <a:srgbClr val="0070C0"/>
                    </a:solidFill>
                    <a:latin typeface="+mj-lt"/>
                  </a:rPr>
                  <a:t>).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The C/A code is a sequence of 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1023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chips and repeated 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each 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ms</a:t>
                </a:r>
                <a:endParaRPr lang="en-US" b="1" dirty="0">
                  <a:solidFill>
                    <a:srgbClr val="FF0000"/>
                  </a:solidFill>
                  <a:latin typeface="+mj-lt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chipping rate of </a:t>
                </a: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the C/A is 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1.023</a:t>
                </a: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MHz.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93887"/>
                <a:ext cx="8763000" cy="5078313"/>
              </a:xfrm>
              <a:prstGeom prst="rect">
                <a:avLst/>
              </a:prstGeom>
              <a:blipFill rotWithShape="1">
                <a:blip r:embed="rId4"/>
                <a:stretch>
                  <a:fillRect l="-417" r="-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</p:spTree>
    <p:extLst>
      <p:ext uri="{BB962C8B-B14F-4D97-AF65-F5344CB8AC3E}">
        <p14:creationId xmlns:p14="http://schemas.microsoft.com/office/powerpoint/2010/main" val="37914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GPS Signal Modulation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9</a:t>
            </a:fld>
            <a:r>
              <a:rPr lang="en-US" dirty="0" smtClean="0">
                <a:latin typeface="+mj-lt"/>
              </a:rPr>
              <a:t>  of  20</a:t>
            </a:r>
            <a:endParaRPr 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1" y="975360"/>
            <a:ext cx="7960351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A Software-Defined </a:t>
            </a:r>
            <a:r>
              <a:rPr lang="en-US" sz="1400" i="1" dirty="0" smtClean="0">
                <a:solidFill>
                  <a:srgbClr val="0070C0"/>
                </a:solidFill>
              </a:rPr>
              <a:t>GPS and </a:t>
            </a:r>
            <a:r>
              <a:rPr lang="en-US" sz="1400" i="1" dirty="0">
                <a:solidFill>
                  <a:srgbClr val="0070C0"/>
                </a:solidFill>
              </a:rPr>
              <a:t>Galileo </a:t>
            </a:r>
            <a:r>
              <a:rPr lang="en-US" sz="1400" i="1" dirty="0" smtClean="0">
                <a:solidFill>
                  <a:srgbClr val="0070C0"/>
                </a:solidFill>
              </a:rPr>
              <a:t>Receiver A </a:t>
            </a:r>
            <a:r>
              <a:rPr lang="en-US" sz="1400" i="1" dirty="0">
                <a:solidFill>
                  <a:srgbClr val="0070C0"/>
                </a:solidFill>
              </a:rPr>
              <a:t>Single-Frequency Approach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19294</TotalTime>
  <Words>894</Words>
  <Application>Microsoft Office PowerPoint</Application>
  <PresentationFormat>On-screen Show (4:3)</PresentationFormat>
  <Paragraphs>139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Outline </vt:lpstr>
      <vt:lpstr>GNSS Civilian Signals </vt:lpstr>
      <vt:lpstr>GNSS Civilian Signals </vt:lpstr>
      <vt:lpstr>GNSS Civilian Signals </vt:lpstr>
      <vt:lpstr>GNSS Frequencies </vt:lpstr>
      <vt:lpstr>GPS Signal Modulation </vt:lpstr>
      <vt:lpstr>GPS Signal Modulation </vt:lpstr>
      <vt:lpstr>GPS Signal Modulation </vt:lpstr>
      <vt:lpstr>GPS Signal Modulation </vt:lpstr>
      <vt:lpstr>GPS Signal  Receiving &amp; De-Modulation </vt:lpstr>
      <vt:lpstr>GPS Signal  Receiving &amp; De-Modulation </vt:lpstr>
      <vt:lpstr>GPS Signal  Receiving &amp; De-Modulation </vt:lpstr>
      <vt:lpstr>GPS Signal  Receiving &amp; De-Modulation </vt:lpstr>
      <vt:lpstr>GPS Signal  Receiving &amp; De-Modulation </vt:lpstr>
      <vt:lpstr>GPS Signal  Receiving &amp; De-Modulation </vt:lpstr>
      <vt:lpstr>GPS Signal  Receiving &amp; De-Modulation </vt:lpstr>
      <vt:lpstr>GPS Signal  Receiving &amp; De-Modulation </vt:lpstr>
      <vt:lpstr>Summary</vt:lpstr>
      <vt:lpstr>PowerPoint Presentation</vt:lpstr>
    </vt:vector>
  </TitlesOfParts>
  <Company>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ALI ALBU-RGHAIF</cp:lastModifiedBy>
  <cp:revision>896</cp:revision>
  <dcterms:created xsi:type="dcterms:W3CDTF">2012-09-26T17:15:36Z</dcterms:created>
  <dcterms:modified xsi:type="dcterms:W3CDTF">2021-05-17T11:48:51Z</dcterms:modified>
</cp:coreProperties>
</file>