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1" r:id="rId2"/>
    <p:sldId id="257" r:id="rId3"/>
    <p:sldId id="365" r:id="rId4"/>
    <p:sldId id="401" r:id="rId5"/>
    <p:sldId id="402" r:id="rId6"/>
    <p:sldId id="403" r:id="rId7"/>
    <p:sldId id="404" r:id="rId8"/>
    <p:sldId id="405" r:id="rId9"/>
    <p:sldId id="406" r:id="rId10"/>
    <p:sldId id="27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hsan.lami" initials="i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3" autoAdjust="0"/>
    <p:restoredTop sz="99827" autoAdjust="0"/>
  </p:normalViewPr>
  <p:slideViewPr>
    <p:cSldViewPr>
      <p:cViewPr>
        <p:scale>
          <a:sx n="70" d="100"/>
          <a:sy n="70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A3CC6-2111-420E-9FCE-27FE4C7D7B5F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E559D-9A5C-46B1-81C7-B93C18875F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89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C7F61-F2BE-4AFA-B09E-E3134580593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1708C-24F6-43E2-9A26-9A90F8C52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1708C-24F6-43E2-9A26-9A90F8C52D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3129603-D231-412A-8801-770F432E7024}" type="slidenum">
              <a:rPr lang="en-US" smtClean="0"/>
              <a:pPr/>
              <a:t>‹#›</a:t>
            </a:fld>
            <a:r>
              <a:rPr lang="en-US" dirty="0" smtClean="0"/>
              <a:t> of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D38AAFC5-F077-40B3-9732-1087828DA3C0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A4EDE01-683B-400E-A9CB-9AE20C637126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209800" cy="365125"/>
          </a:xfrm>
        </p:spPr>
        <p:txBody>
          <a:bodyPr/>
          <a:lstStyle>
            <a:lvl1pPr algn="l">
              <a:defRPr/>
            </a:lvl1pPr>
          </a:lstStyle>
          <a:p>
            <a:fld id="{03129603-D231-412A-8801-770F432E7024}" type="slidenum">
              <a:rPr lang="en-US" smtClean="0"/>
              <a:pPr/>
              <a:t>‹#›</a:t>
            </a:fld>
            <a:r>
              <a:rPr lang="en-US" dirty="0" smtClean="0"/>
              <a:t>  of 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875F-EAF5-4CA4-9107-B0468D2D3ABD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52F3610A-AA83-4EE7-A540-8C874283B368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7B0F49DD-6197-4A04-9BA1-3027B854A57C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54C6F3E3-AF2D-41BC-A76D-23489CE9435B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370BB7E7-A519-4BE3-B843-C7FD5FEB092E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D333B42-C8C3-4ECA-80EA-2D0AC1F89A58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5188E48C-C231-410F-81CC-C4931CEFD851}" type="datetime1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of 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03129603-D231-412A-8801-770F432E7024}" type="slidenum">
              <a:rPr lang="en-US" smtClean="0"/>
              <a:pPr algn="l"/>
              <a:t>‹#›</a:t>
            </a:fld>
            <a:r>
              <a:rPr lang="en-US" dirty="0" smtClean="0"/>
              <a:t> of 16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9929" y="6143644"/>
            <a:ext cx="8244000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4322367" y="862171"/>
            <a:ext cx="4726321" cy="47263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4474767" y="1014571"/>
            <a:ext cx="4726321" cy="47263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2367" y="862171"/>
            <a:ext cx="4726321" cy="47263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4773" y="1014577"/>
            <a:ext cx="3635987" cy="3635987"/>
          </a:xfrm>
          <a:prstGeom prst="rect">
            <a:avLst/>
          </a:prstGeom>
        </p:spPr>
      </p:pic>
      <p:sp>
        <p:nvSpPr>
          <p:cNvPr id="20" name="Subtitle 11"/>
          <p:cNvSpPr>
            <a:spLocks noGrp="1"/>
          </p:cNvSpPr>
          <p:nvPr>
            <p:ph type="subTitle" idx="1"/>
          </p:nvPr>
        </p:nvSpPr>
        <p:spPr>
          <a:xfrm>
            <a:off x="76200" y="4747939"/>
            <a:ext cx="89154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  <a:latin typeface="+mj-lt"/>
              </a:rPr>
              <a:t>Department of Computer Engineering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College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Engineering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University of  </a:t>
            </a:r>
            <a:r>
              <a:rPr lang="en-US" altLang="en-US" b="1" dirty="0" smtClean="0">
                <a:solidFill>
                  <a:schemeClr val="tx1"/>
                </a:solidFill>
              </a:rPr>
              <a:t>Diyala</a:t>
            </a:r>
            <a:endParaRPr lang="en-US" alt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95409" y="29118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49" y="0"/>
            <a:ext cx="2292851" cy="19959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78"/>
          <a:stretch/>
        </p:blipFill>
        <p:spPr>
          <a:xfrm>
            <a:off x="1" y="0"/>
            <a:ext cx="2144110" cy="2247685"/>
          </a:xfrm>
          <a:prstGeom prst="rect">
            <a:avLst/>
          </a:prstGeom>
        </p:spPr>
      </p:pic>
      <p:sp>
        <p:nvSpPr>
          <p:cNvPr id="12" name="object 11"/>
          <p:cNvSpPr txBox="1">
            <a:spLocks/>
          </p:cNvSpPr>
          <p:nvPr/>
        </p:nvSpPr>
        <p:spPr>
          <a:xfrm>
            <a:off x="861571" y="1431699"/>
            <a:ext cx="7332355" cy="2679048"/>
          </a:xfrm>
          <a:prstGeom prst="rect">
            <a:avLst/>
          </a:prstGeom>
        </p:spPr>
        <p:txBody>
          <a:bodyPr vert="horz" wrap="square" lIns="0" tIns="14078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78" algn="ctr">
              <a:lnSpc>
                <a:spcPct val="100000"/>
              </a:lnSpc>
              <a:spcBef>
                <a:spcPts val="111"/>
              </a:spcBef>
              <a:tabLst>
                <a:tab pos="2469272" algn="l"/>
                <a:tab pos="3343513" algn="l"/>
              </a:tabLst>
            </a:pPr>
            <a:r>
              <a:rPr lang="en-US" sz="3200" b="1" kern="0" spc="-6" dirty="0" smtClean="0">
                <a:solidFill>
                  <a:srgbClr val="006699"/>
                </a:solidFill>
                <a:latin typeface="Arial"/>
                <a:cs typeface="Arial"/>
              </a:rPr>
              <a:t>GNSS Application</a:t>
            </a:r>
          </a:p>
          <a:p>
            <a:pPr marL="14078" algn="ctr">
              <a:lnSpc>
                <a:spcPct val="100000"/>
              </a:lnSpc>
              <a:spcBef>
                <a:spcPts val="111"/>
              </a:spcBef>
              <a:tabLst>
                <a:tab pos="2469272" algn="l"/>
                <a:tab pos="3343513" algn="l"/>
              </a:tabLst>
            </a:pPr>
            <a:r>
              <a:rPr lang="en-US" sz="3200" b="1" kern="0" spc="-6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kern="0" spc="-6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200" b="1" kern="0" spc="-6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spc="-6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endParaRPr lang="en-US" sz="3200" b="1" kern="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78" algn="ctr">
              <a:lnSpc>
                <a:spcPct val="100000"/>
              </a:lnSpc>
              <a:spcBef>
                <a:spcPts val="111"/>
              </a:spcBef>
              <a:tabLst>
                <a:tab pos="2469272" algn="l"/>
                <a:tab pos="3343513" algn="l"/>
              </a:tabLst>
            </a:pPr>
            <a:r>
              <a:rPr lang="en-US" sz="3200" b="1" u="sng" spc="-6" dirty="0">
                <a:solidFill>
                  <a:srgbClr val="0070C0"/>
                </a:solidFill>
              </a:rPr>
              <a:t>GPS - NMEA </a:t>
            </a:r>
            <a:r>
              <a:rPr lang="en-US" sz="3200" b="1" u="sng" spc="-6" dirty="0" smtClean="0">
                <a:solidFill>
                  <a:srgbClr val="0070C0"/>
                </a:solidFill>
              </a:rPr>
              <a:t>Sentence</a:t>
            </a:r>
            <a:endParaRPr lang="en-US" sz="3200" spc="-6" dirty="0" smtClean="0">
              <a:solidFill>
                <a:srgbClr val="FF0000"/>
              </a:solidFill>
            </a:endParaRPr>
          </a:p>
          <a:p>
            <a:pPr marL="14078" algn="ctr">
              <a:lnSpc>
                <a:spcPct val="100000"/>
              </a:lnSpc>
              <a:spcBef>
                <a:spcPts val="111"/>
              </a:spcBef>
              <a:tabLst>
                <a:tab pos="2469272" algn="l"/>
                <a:tab pos="3343513" algn="l"/>
              </a:tabLst>
            </a:pPr>
            <a:r>
              <a:rPr lang="en-US" sz="3200" spc="-6" dirty="0" smtClean="0">
                <a:solidFill>
                  <a:srgbClr val="FF0000"/>
                </a:solidFill>
              </a:rPr>
              <a:t>By:</a:t>
            </a:r>
          </a:p>
          <a:p>
            <a:pPr marL="14078" algn="ctr">
              <a:lnSpc>
                <a:spcPct val="100000"/>
              </a:lnSpc>
              <a:spcBef>
                <a:spcPts val="111"/>
              </a:spcBef>
              <a:tabLst>
                <a:tab pos="2469272" algn="l"/>
                <a:tab pos="3343513" algn="l"/>
              </a:tabLst>
            </a:pPr>
            <a:endParaRPr lang="en-US" sz="900" spc="-6" dirty="0">
              <a:solidFill>
                <a:srgbClr val="FF0000"/>
              </a:solidFill>
            </a:endParaRPr>
          </a:p>
          <a:p>
            <a:pPr marL="14078" algn="ctr">
              <a:lnSpc>
                <a:spcPct val="100000"/>
              </a:lnSpc>
              <a:spcBef>
                <a:spcPts val="111"/>
              </a:spcBef>
              <a:tabLst>
                <a:tab pos="2469272" algn="l"/>
                <a:tab pos="3343513" algn="l"/>
              </a:tabLst>
            </a:pPr>
            <a:r>
              <a:rPr lang="en-US" sz="3200" spc="-6" dirty="0">
                <a:solidFill>
                  <a:srgbClr val="0070C0"/>
                </a:solidFill>
              </a:rPr>
              <a:t>Dr. Ali </a:t>
            </a:r>
            <a:r>
              <a:rPr lang="en-US" sz="3200" spc="-6" dirty="0" smtClean="0">
                <a:solidFill>
                  <a:srgbClr val="0070C0"/>
                </a:solidFill>
              </a:rPr>
              <a:t>Albu-Rghaif</a:t>
            </a:r>
            <a:endParaRPr lang="en-US" sz="3200" b="1" kern="0" spc="-6" dirty="0">
              <a:solidFill>
                <a:srgbClr val="0066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15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Arial" pitchFamily="34" charset="0"/>
              </a:rPr>
              <a:t>Summary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You have learned what is the </a:t>
            </a:r>
            <a:r>
              <a:rPr lang="en-US" b="1" dirty="0" smtClean="0">
                <a:solidFill>
                  <a:srgbClr val="FF0000"/>
                </a:solidFill>
              </a:rPr>
              <a:t>NMEA </a:t>
            </a:r>
            <a:r>
              <a:rPr lang="en-US" b="1" dirty="0">
                <a:solidFill>
                  <a:srgbClr val="FF0000"/>
                </a:solidFill>
              </a:rPr>
              <a:t>Sentences</a:t>
            </a:r>
            <a:r>
              <a:rPr lang="en-US" dirty="0"/>
              <a:t> </a:t>
            </a:r>
            <a:r>
              <a:rPr lang="en-US" b="1" dirty="0"/>
              <a:t>and what are the purpose</a:t>
            </a:r>
            <a:endParaRPr lang="en-GB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Also the </a:t>
            </a:r>
            <a:r>
              <a:rPr lang="en-US" b="1" dirty="0" smtClean="0">
                <a:solidFill>
                  <a:srgbClr val="FF0000"/>
                </a:solidFill>
              </a:rPr>
              <a:t>Types</a:t>
            </a:r>
            <a:r>
              <a:rPr lang="en-US" b="1" dirty="0" smtClean="0"/>
              <a:t> of </a:t>
            </a:r>
            <a:r>
              <a:rPr lang="en-US" b="1" dirty="0"/>
              <a:t>NMEA sentences have been illustrated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Eventually,  you be able to </a:t>
            </a:r>
            <a:r>
              <a:rPr lang="en-US" b="1" dirty="0" smtClean="0">
                <a:solidFill>
                  <a:srgbClr val="FF0000"/>
                </a:solidFill>
              </a:rPr>
              <a:t>read/understand</a:t>
            </a:r>
            <a:r>
              <a:rPr lang="en-US" b="1" dirty="0" smtClean="0"/>
              <a:t> the NMEA sentences by knowing the </a:t>
            </a:r>
            <a:r>
              <a:rPr lang="en-US" b="1" dirty="0" smtClean="0">
                <a:solidFill>
                  <a:srgbClr val="FF0000"/>
                </a:solidFill>
              </a:rPr>
              <a:t>structure </a:t>
            </a:r>
            <a:r>
              <a:rPr lang="en-US" b="1" dirty="0"/>
              <a:t>of the </a:t>
            </a:r>
            <a:r>
              <a:rPr lang="en-US" b="1" dirty="0" smtClean="0">
                <a:solidFill>
                  <a:srgbClr val="FF0000"/>
                </a:solidFill>
              </a:rPr>
              <a:t>GGA </a:t>
            </a:r>
            <a:r>
              <a:rPr lang="en-US" b="1" dirty="0"/>
              <a:t>sentence</a:t>
            </a:r>
          </a:p>
          <a:p>
            <a:pPr lvl="1">
              <a:buFont typeface="Wingdings" pitchFamily="2" charset="2"/>
              <a:buChar char="Ø"/>
            </a:pPr>
            <a:endParaRPr lang="en-GB" sz="1000" b="1" dirty="0" smtClean="0">
              <a:solidFill>
                <a:srgbClr val="FF0000"/>
              </a:solidFill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endParaRPr lang="en-GB" sz="1000" b="1" dirty="0" smtClean="0">
              <a:solidFill>
                <a:srgbClr val="FF0000"/>
              </a:solidFill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endParaRPr lang="en-GB" sz="1000" b="1" dirty="0" smtClean="0">
              <a:solidFill>
                <a:srgbClr val="FF0000"/>
              </a:solidFill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endParaRPr lang="en-GB" sz="1000" b="1" dirty="0" smtClean="0">
              <a:solidFill>
                <a:srgbClr val="FF0000"/>
              </a:solidFill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endParaRPr lang="en-GB" sz="10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10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+mj-lt"/>
              </a:rPr>
              <a:t>Reference</a:t>
            </a:r>
          </a:p>
          <a:p>
            <a:r>
              <a:rPr lang="en-US" b="1" i="1" dirty="0">
                <a:solidFill>
                  <a:srgbClr val="0070C0"/>
                </a:solidFill>
                <a:latin typeface="+mj-lt"/>
              </a:rPr>
              <a:t>Introduction to </a:t>
            </a:r>
            <a:r>
              <a:rPr lang="en-US" b="1" i="1" dirty="0" smtClean="0">
                <a:solidFill>
                  <a:srgbClr val="0070C0"/>
                </a:solidFill>
                <a:latin typeface="+mj-lt"/>
              </a:rPr>
              <a:t>GPS The </a:t>
            </a:r>
            <a:r>
              <a:rPr lang="en-US" b="1" i="1" dirty="0">
                <a:solidFill>
                  <a:srgbClr val="0070C0"/>
                </a:solidFill>
                <a:latin typeface="+mj-lt"/>
              </a:rPr>
              <a:t>Global Positioning </a:t>
            </a:r>
            <a:r>
              <a:rPr lang="en-US" b="1" i="1" dirty="0" smtClean="0">
                <a:solidFill>
                  <a:srgbClr val="0070C0"/>
                </a:solidFill>
                <a:latin typeface="+mj-lt"/>
              </a:rPr>
              <a:t>System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i="1" dirty="0" err="1">
                <a:solidFill>
                  <a:srgbClr val="FF0000"/>
                </a:solidFill>
              </a:rPr>
              <a:t>Artech</a:t>
            </a:r>
            <a:r>
              <a:rPr lang="en-US" b="1" i="1" dirty="0">
                <a:solidFill>
                  <a:srgbClr val="FF0000"/>
                </a:solidFill>
              </a:rPr>
              <a:t> House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Boston  </a:t>
            </a:r>
            <a:r>
              <a:rPr lang="en-US" b="1" i="1" dirty="0" smtClean="0">
                <a:solidFill>
                  <a:srgbClr val="FF0000"/>
                </a:solidFill>
              </a:rPr>
              <a:t>London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11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8307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Introduction to </a:t>
            </a:r>
            <a:r>
              <a:rPr lang="en-US" b="1" dirty="0"/>
              <a:t>NMEA Sentences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GB" sz="600" b="1" dirty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Purpose of </a:t>
            </a:r>
            <a:r>
              <a:rPr lang="en-US" b="1" dirty="0"/>
              <a:t>NMEA Sentences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Type of </a:t>
            </a:r>
            <a:r>
              <a:rPr lang="en-US" b="1" dirty="0"/>
              <a:t>NMEA Sentences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endParaRPr lang="en-GB" b="1" dirty="0" smtClean="0"/>
          </a:p>
          <a:p>
            <a:pPr>
              <a:buFont typeface="Wingdings" pitchFamily="2" charset="2"/>
              <a:buChar char="Ø"/>
            </a:pPr>
            <a:r>
              <a:rPr lang="en-GB" b="1" dirty="0" smtClean="0"/>
              <a:t>Structure of </a:t>
            </a:r>
            <a:r>
              <a:rPr lang="en-GB" b="1" dirty="0"/>
              <a:t>NMEA </a:t>
            </a:r>
            <a:r>
              <a:rPr lang="en-GB" b="1" dirty="0" smtClean="0"/>
              <a:t>Sentences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GGA Sentence</a:t>
            </a:r>
            <a:endParaRPr lang="en-GB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2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7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Introduction to NMEA Sentences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3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830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70C0"/>
                </a:solidFill>
              </a:rPr>
              <a:t>The National Marine Electronics Association (</a:t>
            </a:r>
            <a:r>
              <a:rPr lang="en-US" sz="1800" b="1" dirty="0" smtClean="0">
                <a:solidFill>
                  <a:srgbClr val="FF0000"/>
                </a:solidFill>
              </a:rPr>
              <a:t>NMEA</a:t>
            </a:r>
            <a:r>
              <a:rPr lang="en-US" sz="1800" b="1" dirty="0" smtClean="0">
                <a:solidFill>
                  <a:srgbClr val="0070C0"/>
                </a:solidFill>
              </a:rPr>
              <a:t>) developed </a:t>
            </a:r>
            <a:r>
              <a:rPr lang="en-US" sz="1800" b="1" dirty="0">
                <a:solidFill>
                  <a:srgbClr val="0070C0"/>
                </a:solidFill>
              </a:rPr>
              <a:t>a standard </a:t>
            </a:r>
            <a:r>
              <a:rPr lang="en-US" sz="1800" b="1" dirty="0" smtClean="0">
                <a:solidFill>
                  <a:srgbClr val="0070C0"/>
                </a:solidFill>
              </a:rPr>
              <a:t>that </a:t>
            </a:r>
            <a:r>
              <a:rPr lang="en-US" sz="1800" b="1" dirty="0">
                <a:solidFill>
                  <a:srgbClr val="0070C0"/>
                </a:solidFill>
              </a:rPr>
              <a:t>defines </a:t>
            </a:r>
            <a:r>
              <a:rPr lang="en-US" sz="1800" b="1" dirty="0" smtClean="0">
                <a:solidFill>
                  <a:srgbClr val="0070C0"/>
                </a:solidFill>
              </a:rPr>
              <a:t>the interface </a:t>
            </a:r>
            <a:r>
              <a:rPr lang="en-US" sz="1800" b="1" dirty="0">
                <a:solidFill>
                  <a:srgbClr val="0070C0"/>
                </a:solidFill>
              </a:rPr>
              <a:t>between various pieces of marine </a:t>
            </a:r>
            <a:r>
              <a:rPr lang="en-US" sz="1800" b="1" dirty="0" smtClean="0">
                <a:solidFill>
                  <a:srgbClr val="0070C0"/>
                </a:solidFill>
              </a:rPr>
              <a:t>electronic equipment </a:t>
            </a:r>
            <a:r>
              <a:rPr lang="en-US" sz="1800" b="1" dirty="0">
                <a:solidFill>
                  <a:srgbClr val="0070C0"/>
                </a:solidFill>
              </a:rPr>
              <a:t>and navigational computers, allowing them </a:t>
            </a:r>
            <a:r>
              <a:rPr lang="en-US" sz="1800" b="1" dirty="0" smtClean="0">
                <a:solidFill>
                  <a:srgbClr val="0070C0"/>
                </a:solidFill>
              </a:rPr>
              <a:t>to talk </a:t>
            </a:r>
            <a:r>
              <a:rPr lang="en-US" sz="1800" b="1" dirty="0">
                <a:solidFill>
                  <a:srgbClr val="0070C0"/>
                </a:solidFill>
              </a:rPr>
              <a:t>together and share vital information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6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0000"/>
                </a:solidFill>
              </a:rPr>
              <a:t>Talker</a:t>
            </a:r>
            <a:r>
              <a:rPr lang="en-US" sz="1800" b="1" dirty="0" smtClean="0">
                <a:solidFill>
                  <a:srgbClr val="0070C0"/>
                </a:solidFill>
              </a:rPr>
              <a:t>  </a:t>
            </a:r>
            <a:r>
              <a:rPr lang="en-US" sz="1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GPS Receiver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400" b="1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Listener</a:t>
            </a:r>
            <a:r>
              <a:rPr lang="en-US" sz="1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</a:t>
            </a:r>
            <a:r>
              <a:rPr lang="en-US" sz="1800" b="1" dirty="0">
                <a:solidFill>
                  <a:srgbClr val="0070C0"/>
                </a:solidFill>
                <a:sym typeface="Wingdings" panose="05000000000000000000" pitchFamily="2" charset="2"/>
              </a:rPr>
              <a:t>Computer, </a:t>
            </a:r>
            <a:r>
              <a:rPr lang="en-US" sz="1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Plotter</a:t>
            </a:r>
            <a:r>
              <a:rPr lang="en-US" sz="1800" b="1" dirty="0">
                <a:solidFill>
                  <a:srgbClr val="0070C0"/>
                </a:solidFill>
                <a:sym typeface="Wingdings" panose="05000000000000000000" pitchFamily="2" charset="2"/>
              </a:rPr>
              <a:t>, </a:t>
            </a:r>
            <a:r>
              <a:rPr lang="en-US" sz="1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Radar, Smartphone.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b="1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0070C0"/>
                </a:solidFill>
              </a:rPr>
              <a:t>NMEA standard is </a:t>
            </a:r>
            <a:r>
              <a:rPr lang="en-US" sz="1800" b="1" dirty="0">
                <a:solidFill>
                  <a:srgbClr val="FF0000"/>
                </a:solidFill>
              </a:rPr>
              <a:t>4800 b/s </a:t>
            </a:r>
            <a:r>
              <a:rPr lang="en-US" sz="1800" b="1" dirty="0">
                <a:solidFill>
                  <a:srgbClr val="0070C0"/>
                </a:solidFill>
              </a:rPr>
              <a:t>(bit per second rate) with 8 bits of </a:t>
            </a:r>
            <a:r>
              <a:rPr lang="en-US" sz="1800" b="1" dirty="0" smtClean="0">
                <a:solidFill>
                  <a:srgbClr val="0070C0"/>
                </a:solidFill>
              </a:rPr>
              <a:t>data.</a:t>
            </a:r>
            <a:endParaRPr lang="en-US" sz="1800" b="1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Introduction to GPS The Global Positioning System</a:t>
            </a:r>
          </a:p>
        </p:txBody>
      </p:sp>
    </p:spTree>
    <p:extLst>
      <p:ext uri="{BB962C8B-B14F-4D97-AF65-F5344CB8AC3E}">
        <p14:creationId xmlns:p14="http://schemas.microsoft.com/office/powerpoint/2010/main" val="32757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Purpose of NMEA Sentences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4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8307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NMEA </a:t>
            </a:r>
            <a:r>
              <a:rPr lang="en-US" sz="1800" b="1" dirty="0">
                <a:solidFill>
                  <a:srgbClr val="0070C0"/>
                </a:solidFill>
              </a:rPr>
              <a:t>is to give equipment users the ability to mix and match hardware and software. 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NMEA-formatted </a:t>
            </a:r>
            <a:r>
              <a:rPr lang="en-US" sz="1800" b="1" dirty="0">
                <a:solidFill>
                  <a:srgbClr val="0070C0"/>
                </a:solidFill>
              </a:rPr>
              <a:t>GPS data also makes life easier for software developers to write software for a wide variety of GPS receivers instead of having to write a custom interface for each GPS receiver. 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endParaRPr lang="en-US" sz="180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i="1" dirty="0" smtClean="0"/>
              <a:t>Without NMEA</a:t>
            </a:r>
            <a:r>
              <a:rPr lang="en-US" sz="1800" b="1" i="1" dirty="0"/>
              <a:t>, it would be </a:t>
            </a:r>
            <a:r>
              <a:rPr lang="en-US" sz="1800" b="1" i="1" dirty="0">
                <a:solidFill>
                  <a:srgbClr val="FF0000"/>
                </a:solidFill>
              </a:rPr>
              <a:t>time-consuming</a:t>
            </a:r>
            <a:r>
              <a:rPr lang="en-US" sz="1800" b="1" i="1" dirty="0"/>
              <a:t> and </a:t>
            </a:r>
            <a:r>
              <a:rPr lang="en-US" sz="1800" b="1" i="1" dirty="0">
                <a:solidFill>
                  <a:srgbClr val="FF0000"/>
                </a:solidFill>
              </a:rPr>
              <a:t>expensive</a:t>
            </a:r>
            <a:r>
              <a:rPr lang="en-US" sz="1800" b="1" i="1" dirty="0"/>
              <a:t> to write and maintain such software.</a:t>
            </a:r>
            <a:endParaRPr lang="en-US" sz="1800" b="1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1816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Introduction to GPS The Global Positioning System</a:t>
            </a:r>
          </a:p>
        </p:txBody>
      </p:sp>
    </p:spTree>
    <p:extLst>
      <p:ext uri="{BB962C8B-B14F-4D97-AF65-F5344CB8AC3E}">
        <p14:creationId xmlns:p14="http://schemas.microsoft.com/office/powerpoint/2010/main" val="10814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Type of NMEA Sentences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5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830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70C0"/>
                </a:solidFill>
              </a:rPr>
              <a:t>Some of the standard </a:t>
            </a:r>
            <a:r>
              <a:rPr lang="en-US" sz="1800" b="1" dirty="0" smtClean="0">
                <a:solidFill>
                  <a:srgbClr val="0070C0"/>
                </a:solidFill>
              </a:rPr>
              <a:t>NMEA </a:t>
            </a:r>
            <a:r>
              <a:rPr lang="en-US" sz="1800" b="1" dirty="0">
                <a:solidFill>
                  <a:srgbClr val="0070C0"/>
                </a:solidFill>
              </a:rPr>
              <a:t>"sentences" include:</a:t>
            </a:r>
            <a:endParaRPr lang="en-US" sz="1800" b="1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73460"/>
              </p:ext>
            </p:extLst>
          </p:nvPr>
        </p:nvGraphicFramePr>
        <p:xfrm>
          <a:off x="573974" y="1905000"/>
          <a:ext cx="8036626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026"/>
                <a:gridCol w="670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Sentences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AAM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Waypoint arrival alarm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Autopilot format 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APB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Autopilot format 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Bearing, origin to destination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BWC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Bearing and distance to waypoint, great circle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BWR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Bearing and distance to waypoint,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rhumb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line (overridden by BWC if available)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DBT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Depth below transducer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DPT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Depth of water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GGA</a:t>
                      </a:r>
                      <a:endParaRPr lang="en-GB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Positioning System Fix Data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816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Introduction to GPS The Global Positioning System</a:t>
            </a:r>
          </a:p>
        </p:txBody>
      </p:sp>
    </p:spTree>
    <p:extLst>
      <p:ext uri="{BB962C8B-B14F-4D97-AF65-F5344CB8AC3E}">
        <p14:creationId xmlns:p14="http://schemas.microsoft.com/office/powerpoint/2010/main" val="231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Type of NMEA Sentences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6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69655"/>
              </p:ext>
            </p:extLst>
          </p:nvPr>
        </p:nvGraphicFramePr>
        <p:xfrm>
          <a:off x="573974" y="1198880"/>
          <a:ext cx="803662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026"/>
                <a:gridCol w="670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Sentences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GLL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Geographic position, latitude and longitude (and time)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GSA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GPS DOP and active satellites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GSV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Satellites in view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HDM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Heading, magnetic north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HDT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Heading, true north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HSC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Steer to heading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MTW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water temperature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RMB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Recommended minimum navigation info when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waypoint is active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RMC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Recommended minimum specific GPS/Transit data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VTG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 made good and ground speed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WCV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Waypoint closure velocity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WPL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Waypoint location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816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Introduction to GPS The Global Positioning System</a:t>
            </a:r>
          </a:p>
        </p:txBody>
      </p:sp>
    </p:spTree>
    <p:extLst>
      <p:ext uri="{BB962C8B-B14F-4D97-AF65-F5344CB8AC3E}">
        <p14:creationId xmlns:p14="http://schemas.microsoft.com/office/powerpoint/2010/main" val="41389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Structure of NMEA Sentences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7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830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70C0"/>
                </a:solidFill>
              </a:rPr>
              <a:t>To understand the NMEA message structure, let’s examine the popular </a:t>
            </a:r>
            <a:r>
              <a:rPr lang="en-US" sz="1800" b="1" dirty="0">
                <a:solidFill>
                  <a:srgbClr val="FF0000"/>
                </a:solidFill>
              </a:rPr>
              <a:t>$GPGGA </a:t>
            </a:r>
            <a:r>
              <a:rPr lang="en-US" sz="1800" b="1" dirty="0">
                <a:solidFill>
                  <a:srgbClr val="0070C0"/>
                </a:solidFill>
              </a:rPr>
              <a:t>message.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70C0"/>
                </a:solidFill>
              </a:rPr>
              <a:t>This particular message was output from an RTK GPS receiver</a:t>
            </a:r>
            <a:r>
              <a:rPr lang="en-US" sz="18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800" b="1" i="1" dirty="0" smtClean="0"/>
              <a:t>$GPGGA,181908.00,3404.7041778,N,07044.3966270,W,4,13,1.00,495.144,M,29.200,M,0.10,0000*40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$ :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All </a:t>
            </a:r>
            <a:r>
              <a:rPr lang="en-US" sz="1800" dirty="0">
                <a:solidFill>
                  <a:srgbClr val="0070C0"/>
                </a:solidFill>
              </a:rPr>
              <a:t>NMEA messages start with the $ </a:t>
            </a:r>
            <a:r>
              <a:rPr lang="en-US" sz="1800" dirty="0" smtClean="0">
                <a:solidFill>
                  <a:srgbClr val="0070C0"/>
                </a:solidFill>
              </a:rPr>
              <a:t> character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GP: 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represent that it is a GPS position (</a:t>
            </a:r>
            <a:r>
              <a:rPr lang="en-US" sz="1800" b="1" dirty="0">
                <a:solidFill>
                  <a:srgbClr val="FF0000"/>
                </a:solidFill>
              </a:rPr>
              <a:t>GL would denote GLONASS</a:t>
            </a:r>
            <a:r>
              <a:rPr lang="en-US" sz="1800" b="1" dirty="0" smtClean="0">
                <a:solidFill>
                  <a:srgbClr val="0070C0"/>
                </a:solidFill>
              </a:rPr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181908.00: 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is the time stamp: UTC time in </a:t>
            </a:r>
            <a:r>
              <a:rPr lang="en-US" sz="1800" b="1" dirty="0" err="1" smtClean="0">
                <a:solidFill>
                  <a:srgbClr val="0070C0"/>
                </a:solidFill>
              </a:rPr>
              <a:t>hhmmss.ss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3404.7041778: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is the latitude in the DDMM.MMMMM format. 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N:</a:t>
            </a:r>
            <a:r>
              <a:rPr lang="en-GB" sz="1800" dirty="0"/>
              <a:t> denotes north latitude.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Introduction to GPS The Global Positioning System</a:t>
            </a:r>
          </a:p>
        </p:txBody>
      </p:sp>
    </p:spTree>
    <p:extLst>
      <p:ext uri="{BB962C8B-B14F-4D97-AF65-F5344CB8AC3E}">
        <p14:creationId xmlns:p14="http://schemas.microsoft.com/office/powerpoint/2010/main" val="26785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Structure of NMEA Sentences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8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830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800" b="1" i="1" dirty="0" smtClean="0"/>
              <a:t>$GPGGA,181908.00,3404.7041778,N,07044.3966270,W,4,13,1.00,495.144,M,29.200,M,0.10,0000*40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07044.3966270: </a:t>
            </a:r>
            <a:r>
              <a:rPr lang="en-US" sz="1800" b="1" dirty="0">
                <a:solidFill>
                  <a:srgbClr val="0070C0"/>
                </a:solidFill>
              </a:rPr>
              <a:t>is the longitude in the DDDMM.MMMMM format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west longitude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4: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the Quality Indicator</a:t>
            </a:r>
            <a:r>
              <a:rPr lang="en-US" sz="1800" b="1" dirty="0" smtClean="0">
                <a:solidFill>
                  <a:srgbClr val="0070C0"/>
                </a:solidFill>
              </a:rPr>
              <a:t>: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1 </a:t>
            </a:r>
            <a:r>
              <a:rPr lang="en-US" sz="1800" b="1" dirty="0">
                <a:solidFill>
                  <a:srgbClr val="0070C0"/>
                </a:solidFill>
              </a:rPr>
              <a:t>= Uncorrected </a:t>
            </a:r>
            <a:r>
              <a:rPr lang="en-US" sz="1800" b="1" dirty="0" smtClean="0">
                <a:solidFill>
                  <a:srgbClr val="0070C0"/>
                </a:solidFill>
              </a:rPr>
              <a:t>coordinate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2 </a:t>
            </a:r>
            <a:r>
              <a:rPr lang="en-US" sz="1800" b="1" dirty="0">
                <a:solidFill>
                  <a:srgbClr val="0070C0"/>
                </a:solidFill>
              </a:rPr>
              <a:t>= Differentially correct coordinate (e.g., WAAS, DGPS</a:t>
            </a:r>
            <a:r>
              <a:rPr lang="en-US" sz="1800" b="1" dirty="0" smtClean="0">
                <a:solidFill>
                  <a:srgbClr val="0070C0"/>
                </a:solidFill>
              </a:rPr>
              <a:t>)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4 </a:t>
            </a:r>
            <a:r>
              <a:rPr lang="en-US" sz="1800" b="1" dirty="0">
                <a:solidFill>
                  <a:srgbClr val="0070C0"/>
                </a:solidFill>
              </a:rPr>
              <a:t>= RTK Fix coordinate (centimeter precision</a:t>
            </a:r>
            <a:r>
              <a:rPr lang="en-US" sz="1800" b="1" dirty="0" smtClean="0">
                <a:solidFill>
                  <a:srgbClr val="0070C0"/>
                </a:solidFill>
              </a:rPr>
              <a:t>)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5 </a:t>
            </a:r>
            <a:r>
              <a:rPr lang="en-US" sz="1800" b="1" dirty="0">
                <a:solidFill>
                  <a:srgbClr val="0070C0"/>
                </a:solidFill>
              </a:rPr>
              <a:t>= RTK Float (decimeter precision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13: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number of satellites used in the coordinate.</a:t>
            </a:r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Introduction to GPS The Global Positioning System</a:t>
            </a:r>
          </a:p>
        </p:txBody>
      </p:sp>
    </p:spTree>
    <p:extLst>
      <p:ext uri="{BB962C8B-B14F-4D97-AF65-F5344CB8AC3E}">
        <p14:creationId xmlns:p14="http://schemas.microsoft.com/office/powerpoint/2010/main" val="40063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Structure of NMEA </a:t>
            </a:r>
            <a:r>
              <a:rPr lang="en-US" dirty="0" smtClean="0"/>
              <a:t>Sentences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9603-D231-412A-8801-770F432E7024}" type="slidenum">
              <a:rPr lang="en-US" smtClean="0">
                <a:latin typeface="+mj-lt"/>
              </a:rPr>
              <a:pPr/>
              <a:t>9</a:t>
            </a:fld>
            <a:r>
              <a:rPr lang="en-US" dirty="0" smtClean="0">
                <a:latin typeface="+mj-lt"/>
              </a:rPr>
              <a:t>  of  11</a:t>
            </a:r>
            <a:endParaRPr lang="en-US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47" y="0"/>
            <a:ext cx="152245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_lo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830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800" b="1" i="1" dirty="0" smtClean="0"/>
              <a:t>$GPGGA,181908.00,3404.7041778,N,07044.3966270,W,4,13,1.00,495.144,M,29.200,M,0.10,0000*40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1.0: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the HDOP (horizontal dilution of precision</a:t>
            </a:r>
            <a:r>
              <a:rPr lang="en-US" sz="1800" b="1" dirty="0" smtClean="0">
                <a:solidFill>
                  <a:srgbClr val="0070C0"/>
                </a:solidFill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495.144: 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altitude of the antenna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M: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units of altitude (</a:t>
            </a:r>
            <a:r>
              <a:rPr lang="en-US" sz="1800" b="1" dirty="0" err="1">
                <a:solidFill>
                  <a:srgbClr val="0070C0"/>
                </a:solidFill>
              </a:rPr>
              <a:t>eg</a:t>
            </a:r>
            <a:r>
              <a:rPr lang="en-US" sz="1800" b="1" dirty="0">
                <a:solidFill>
                  <a:srgbClr val="0070C0"/>
                </a:solidFill>
              </a:rPr>
              <a:t>. Meters or Feet</a:t>
            </a:r>
            <a:r>
              <a:rPr lang="en-US" sz="1800" b="1" dirty="0" smtClean="0">
                <a:solidFill>
                  <a:srgbClr val="0070C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29.200: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the geoidal separation (subtract this from the altitude of </a:t>
            </a:r>
            <a:r>
              <a:rPr lang="en-US" sz="1800" b="1" dirty="0" smtClean="0">
                <a:solidFill>
                  <a:srgbClr val="0070C0"/>
                </a:solidFill>
              </a:rPr>
              <a:t>	the antenna </a:t>
            </a:r>
            <a:r>
              <a:rPr lang="en-US" sz="1800" b="1" dirty="0">
                <a:solidFill>
                  <a:srgbClr val="0070C0"/>
                </a:solidFill>
              </a:rPr>
              <a:t>to arrive at the Height Above Ellipsoid (HAE</a:t>
            </a:r>
            <a:r>
              <a:rPr lang="en-US" sz="1800" b="1" dirty="0" smtClean="0">
                <a:solidFill>
                  <a:srgbClr val="0070C0"/>
                </a:solidFill>
              </a:rPr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M: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the units used by the geoidal separation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1.0: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the age of the correction (if any</a:t>
            </a:r>
            <a:r>
              <a:rPr lang="en-US" sz="1800" b="1" dirty="0" smtClean="0">
                <a:solidFill>
                  <a:srgbClr val="0070C0"/>
                </a:solidFill>
              </a:rPr>
              <a:t>).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0000: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the correction station ID (if any</a:t>
            </a:r>
            <a:r>
              <a:rPr lang="en-US" sz="1800" b="1" dirty="0" smtClean="0">
                <a:solidFill>
                  <a:srgbClr val="0070C0"/>
                </a:solidFill>
              </a:rPr>
              <a:t>).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FF0000"/>
                </a:solidFill>
              </a:rPr>
              <a:t>*</a:t>
            </a:r>
            <a:r>
              <a:rPr lang="en-US" sz="1800" b="1" dirty="0" smtClean="0">
                <a:solidFill>
                  <a:srgbClr val="FF0000"/>
                </a:solidFill>
              </a:rPr>
              <a:t>40: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denotes the checksum.</a:t>
            </a:r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Introduction to GPS The Global Positioning System</a:t>
            </a:r>
          </a:p>
        </p:txBody>
      </p:sp>
    </p:spTree>
    <p:extLst>
      <p:ext uri="{BB962C8B-B14F-4D97-AF65-F5344CB8AC3E}">
        <p14:creationId xmlns:p14="http://schemas.microsoft.com/office/powerpoint/2010/main" val="31053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23359</TotalTime>
  <Words>614</Words>
  <Application>Microsoft Office PowerPoint</Application>
  <PresentationFormat>On-screen Show (4:3)</PresentationFormat>
  <Paragraphs>139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Outline </vt:lpstr>
      <vt:lpstr>Introduction to NMEA Sentences </vt:lpstr>
      <vt:lpstr>Purpose of NMEA Sentences </vt:lpstr>
      <vt:lpstr>Type of NMEA Sentences </vt:lpstr>
      <vt:lpstr>Type of NMEA Sentences </vt:lpstr>
      <vt:lpstr>Structure of NMEA Sentences </vt:lpstr>
      <vt:lpstr>Structure of NMEA Sentences </vt:lpstr>
      <vt:lpstr>Structure of NMEA Sentences </vt:lpstr>
      <vt:lpstr>Summary</vt:lpstr>
      <vt:lpstr>PowerPoint Presentation</vt:lpstr>
    </vt:vector>
  </TitlesOfParts>
  <Company>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ALI ALBU-RGHAIF</cp:lastModifiedBy>
  <cp:revision>914</cp:revision>
  <dcterms:created xsi:type="dcterms:W3CDTF">2012-09-26T17:15:36Z</dcterms:created>
  <dcterms:modified xsi:type="dcterms:W3CDTF">2020-06-02T20:14:55Z</dcterms:modified>
</cp:coreProperties>
</file>