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341" r:id="rId2"/>
    <p:sldId id="257" r:id="rId3"/>
    <p:sldId id="365" r:id="rId4"/>
    <p:sldId id="407" r:id="rId5"/>
    <p:sldId id="409" r:id="rId6"/>
    <p:sldId id="408" r:id="rId7"/>
    <p:sldId id="410" r:id="rId8"/>
    <p:sldId id="412" r:id="rId9"/>
    <p:sldId id="413" r:id="rId10"/>
    <p:sldId id="414" r:id="rId11"/>
    <p:sldId id="415" r:id="rId12"/>
    <p:sldId id="416" r:id="rId13"/>
    <p:sldId id="417" r:id="rId14"/>
    <p:sldId id="418" r:id="rId15"/>
    <p:sldId id="419" r:id="rId16"/>
    <p:sldId id="420" r:id="rId17"/>
    <p:sldId id="279"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san.lami" initials="i"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3" autoAdjust="0"/>
    <p:restoredTop sz="99827" autoAdjust="0"/>
  </p:normalViewPr>
  <p:slideViewPr>
    <p:cSldViewPr>
      <p:cViewPr>
        <p:scale>
          <a:sx n="70" d="100"/>
          <a:sy n="70" d="100"/>
        </p:scale>
        <p:origin x="-1392" y="-96"/>
      </p:cViewPr>
      <p:guideLst>
        <p:guide orient="horz" pos="2160"/>
        <p:guide pos="2880"/>
      </p:guideLst>
    </p:cSldViewPr>
  </p:slideViewPr>
  <p:outlineViewPr>
    <p:cViewPr>
      <p:scale>
        <a:sx n="33" d="100"/>
        <a:sy n="33" d="100"/>
      </p:scale>
      <p:origin x="0" y="2298"/>
    </p:cViewPr>
  </p:outlineViewPr>
  <p:notesTextViewPr>
    <p:cViewPr>
      <p:scale>
        <a:sx n="100" d="100"/>
        <a:sy n="100" d="100"/>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4A3CC6-2111-420E-9FCE-27FE4C7D7B5F}" type="datetimeFigureOut">
              <a:rPr lang="en-GB" smtClean="0"/>
              <a:pPr/>
              <a:t>08/06/2020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DE559D-9A5C-46B1-81C7-B93C18875F90}" type="slidenum">
              <a:rPr lang="en-GB" smtClean="0"/>
              <a:pPr/>
              <a:t>‹#›</a:t>
            </a:fld>
            <a:endParaRPr lang="en-GB"/>
          </a:p>
        </p:txBody>
      </p:sp>
    </p:spTree>
    <p:extLst>
      <p:ext uri="{BB962C8B-B14F-4D97-AF65-F5344CB8AC3E}">
        <p14:creationId xmlns:p14="http://schemas.microsoft.com/office/powerpoint/2010/main" val="317128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C7F61-F2BE-4AFA-B09E-E3134580593E}" type="datetimeFigureOut">
              <a:rPr lang="en-US" smtClean="0"/>
              <a:pPr/>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1708C-24F6-43E2-9A26-9A90F8C52DC3}" type="slidenum">
              <a:rPr lang="en-US" smtClean="0"/>
              <a:pPr/>
              <a:t>‹#›</a:t>
            </a:fld>
            <a:endParaRPr lang="en-US"/>
          </a:p>
        </p:txBody>
      </p:sp>
    </p:spTree>
    <p:extLst>
      <p:ext uri="{BB962C8B-B14F-4D97-AF65-F5344CB8AC3E}">
        <p14:creationId xmlns:p14="http://schemas.microsoft.com/office/powerpoint/2010/main" val="4035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C1708C-24F6-43E2-9A26-9A90F8C52DC3}" type="slidenum">
              <a:rPr lang="en-US" smtClean="0"/>
              <a:pPr/>
              <a:t>1</a:t>
            </a:fld>
            <a:endParaRPr lang="en-US"/>
          </a:p>
        </p:txBody>
      </p:sp>
    </p:spTree>
    <p:extLst>
      <p:ext uri="{BB962C8B-B14F-4D97-AF65-F5344CB8AC3E}">
        <p14:creationId xmlns:p14="http://schemas.microsoft.com/office/powerpoint/2010/main" val="5578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l">
              <a:defRPr/>
            </a:lvl1pPr>
          </a:lstStyle>
          <a:p>
            <a:fld id="{03129603-D231-412A-8801-770F432E7024}" type="slidenum">
              <a:rPr lang="en-US" smtClean="0"/>
              <a:pPr/>
              <a:t>‹#›</a:t>
            </a:fld>
            <a:r>
              <a:rPr lang="en-US" dirty="0" smtClean="0"/>
              <a:t> of 16</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D38AAFC5-F077-40B3-9732-1087828DA3C0}" type="datetime1">
              <a:rPr lang="en-US" smtClean="0"/>
              <a:pPr/>
              <a:t>6/8/2020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8A4EDE01-683B-400E-A9CB-9AE20C637126}" type="datetime1">
              <a:rPr lang="en-US" smtClean="0"/>
              <a:pPr/>
              <a:t>6/8/2020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324600"/>
            <a:ext cx="2209800" cy="365125"/>
          </a:xfrm>
        </p:spPr>
        <p:txBody>
          <a:bodyPr/>
          <a:lstStyle>
            <a:lvl1pPr algn="l">
              <a:defRPr/>
            </a:lvl1pPr>
          </a:lstStyle>
          <a:p>
            <a:fld id="{03129603-D231-412A-8801-770F432E7024}" type="slidenum">
              <a:rPr lang="en-US" smtClean="0"/>
              <a:pPr/>
              <a:t>‹#›</a:t>
            </a:fld>
            <a:r>
              <a:rPr lang="en-US" dirty="0" smtClean="0"/>
              <a:t>  of  16</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9B00875F-EAF5-4CA4-9107-B0468D2D3ABD}" type="datetime1">
              <a:rPr lang="en-US" smtClean="0"/>
              <a:pPr/>
              <a:t>6/8/2020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52F3610A-AA83-4EE7-A540-8C874283B368}" type="datetime1">
              <a:rPr lang="en-US" smtClean="0"/>
              <a:pPr/>
              <a:t>6/8/2020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0" y="6324600"/>
            <a:ext cx="2133600" cy="365125"/>
          </a:xfrm>
          <a:prstGeom prst="rect">
            <a:avLst/>
          </a:prstGeom>
        </p:spPr>
        <p:txBody>
          <a:bodyPr/>
          <a:lstStyle/>
          <a:p>
            <a:fld id="{7B0F49DD-6197-4A04-9BA1-3027B854A57C}" type="datetime1">
              <a:rPr lang="en-US" smtClean="0"/>
              <a:pPr/>
              <a:t>6/8/2020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9" name="Slide Number Placeholder 8"/>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0" y="6324600"/>
            <a:ext cx="2133600" cy="365125"/>
          </a:xfrm>
          <a:prstGeom prst="rect">
            <a:avLst/>
          </a:prstGeom>
        </p:spPr>
        <p:txBody>
          <a:bodyPr/>
          <a:lstStyle/>
          <a:p>
            <a:fld id="{54C6F3E3-AF2D-41BC-A76D-23489CE9435B}" type="datetime1">
              <a:rPr lang="en-US" smtClean="0"/>
              <a:pPr/>
              <a:t>6/8/2020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5" name="Slide Number Placeholder 4"/>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0" y="6324600"/>
            <a:ext cx="2133600" cy="365125"/>
          </a:xfrm>
          <a:prstGeom prst="rect">
            <a:avLst/>
          </a:prstGeom>
        </p:spPr>
        <p:txBody>
          <a:bodyPr/>
          <a:lstStyle/>
          <a:p>
            <a:fld id="{370BB7E7-A519-4BE3-B843-C7FD5FEB092E}" type="datetime1">
              <a:rPr lang="en-US" smtClean="0"/>
              <a:pPr/>
              <a:t>6/8/2020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4" name="Slide Number Placeholder 3"/>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AD333B42-C8C3-4ECA-80EA-2D0AC1F89A58}" type="datetime1">
              <a:rPr lang="en-US" smtClean="0"/>
              <a:pPr/>
              <a:t>6/8/2020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5188E48C-C231-410F-81CC-C4931CEFD851}" type="datetime1">
              <a:rPr lang="en-US" smtClean="0"/>
              <a:pPr/>
              <a:t>6/8/2020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03129603-D231-412A-8801-770F432E7024}" type="slidenum">
              <a:rPr lang="en-US" smtClean="0"/>
              <a:pPr algn="l"/>
              <a:t>‹#›</a:t>
            </a:fld>
            <a:r>
              <a:rPr lang="en-US" dirty="0" smtClean="0"/>
              <a:t> of 16</a:t>
            </a:r>
            <a:endParaRPr lang="en-US" dirty="0"/>
          </a:p>
        </p:txBody>
      </p:sp>
      <p:cxnSp>
        <p:nvCxnSpPr>
          <p:cNvPr id="10" name="Straight Connector 9"/>
          <p:cNvCxnSpPr/>
          <p:nvPr userDrawn="1"/>
        </p:nvCxnSpPr>
        <p:spPr>
          <a:xfrm>
            <a:off x="459929" y="6143644"/>
            <a:ext cx="8244000"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3"/>
          <a:stretch>
            <a:fillRect/>
          </a:stretch>
        </p:blipFill>
        <p:spPr>
          <a:xfrm>
            <a:off x="44322367" y="862171"/>
            <a:ext cx="4726321" cy="4726321"/>
          </a:xfrm>
          <a:prstGeom prst="rect">
            <a:avLst/>
          </a:prstGeom>
        </p:spPr>
      </p:pic>
      <p:pic>
        <p:nvPicPr>
          <p:cNvPr id="8" name="Picture 7"/>
          <p:cNvPicPr>
            <a:picLocks noChangeAspect="1"/>
          </p:cNvPicPr>
          <p:nvPr userDrawn="1"/>
        </p:nvPicPr>
        <p:blipFill>
          <a:blip r:embed="rId13"/>
          <a:stretch>
            <a:fillRect/>
          </a:stretch>
        </p:blipFill>
        <p:spPr>
          <a:xfrm>
            <a:off x="44474767" y="1014571"/>
            <a:ext cx="4726321" cy="47263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4322367" y="862171"/>
            <a:ext cx="4726321" cy="4726321"/>
          </a:xfrm>
          <a:prstGeom prst="rect">
            <a:avLst/>
          </a:prstGeom>
        </p:spPr>
      </p:pic>
      <p:pic>
        <p:nvPicPr>
          <p:cNvPr id="14" name="Picture 13"/>
          <p:cNvPicPr>
            <a:picLocks noChangeAspect="1"/>
          </p:cNvPicPr>
          <p:nvPr/>
        </p:nvPicPr>
        <p:blipFill>
          <a:blip r:embed="rId3"/>
          <a:stretch>
            <a:fillRect/>
          </a:stretch>
        </p:blipFill>
        <p:spPr>
          <a:xfrm>
            <a:off x="44474773" y="1014577"/>
            <a:ext cx="3635987" cy="3635987"/>
          </a:xfrm>
          <a:prstGeom prst="rect">
            <a:avLst/>
          </a:prstGeom>
        </p:spPr>
      </p:pic>
      <p:sp>
        <p:nvSpPr>
          <p:cNvPr id="20" name="Subtitle 11"/>
          <p:cNvSpPr>
            <a:spLocks noGrp="1"/>
          </p:cNvSpPr>
          <p:nvPr>
            <p:ph type="subTitle" idx="1"/>
          </p:nvPr>
        </p:nvSpPr>
        <p:spPr>
          <a:xfrm>
            <a:off x="76200" y="4747939"/>
            <a:ext cx="8915400" cy="1348061"/>
          </a:xfrm>
          <a:prstGeom prst="rect">
            <a:avLst/>
          </a:prstGeom>
        </p:spPr>
        <p:txBody>
          <a:bodyPr wrap="square">
            <a:spAutoFit/>
          </a:bodyPr>
          <a:lstStyle/>
          <a:p>
            <a:r>
              <a:rPr lang="en-US" altLang="en-US" b="1" dirty="0" smtClean="0">
                <a:solidFill>
                  <a:schemeClr val="tx1"/>
                </a:solidFill>
                <a:latin typeface="+mj-lt"/>
              </a:rPr>
              <a:t>Department of Computer Engineering</a:t>
            </a:r>
          </a:p>
          <a:p>
            <a:r>
              <a:rPr lang="en-US" b="1" dirty="0" smtClean="0">
                <a:solidFill>
                  <a:schemeClr val="tx1"/>
                </a:solidFill>
                <a:latin typeface="+mj-lt"/>
              </a:rPr>
              <a:t>College </a:t>
            </a:r>
            <a:r>
              <a:rPr lang="en-US" b="1" dirty="0">
                <a:solidFill>
                  <a:schemeClr val="tx1"/>
                </a:solidFill>
                <a:latin typeface="+mj-lt"/>
              </a:rPr>
              <a:t>of </a:t>
            </a:r>
            <a:r>
              <a:rPr lang="en-US" b="1" dirty="0" smtClean="0">
                <a:solidFill>
                  <a:schemeClr val="tx1"/>
                </a:solidFill>
                <a:latin typeface="+mj-lt"/>
              </a:rPr>
              <a:t>Engineering</a:t>
            </a:r>
          </a:p>
          <a:p>
            <a:r>
              <a:rPr lang="en-US" altLang="en-US" b="1" dirty="0">
                <a:solidFill>
                  <a:schemeClr val="tx1"/>
                </a:solidFill>
              </a:rPr>
              <a:t>University of  </a:t>
            </a:r>
            <a:r>
              <a:rPr lang="en-US" altLang="en-US" b="1" dirty="0" smtClean="0">
                <a:solidFill>
                  <a:schemeClr val="tx1"/>
                </a:solidFill>
              </a:rPr>
              <a:t>Diyala</a:t>
            </a:r>
            <a:endParaRPr lang="en-US" altLang="en-US" b="1" dirty="0">
              <a:solidFill>
                <a:schemeClr val="tx1"/>
              </a:solidFill>
              <a:latin typeface="+mj-lt"/>
            </a:endParaRPr>
          </a:p>
        </p:txBody>
      </p:sp>
      <p:sp>
        <p:nvSpPr>
          <p:cNvPr id="9" name="TextBox 8"/>
          <p:cNvSpPr txBox="1"/>
          <p:nvPr/>
        </p:nvSpPr>
        <p:spPr>
          <a:xfrm>
            <a:off x="-795409" y="2911884"/>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149" y="0"/>
            <a:ext cx="2292851" cy="1995981"/>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15578"/>
          <a:stretch/>
        </p:blipFill>
        <p:spPr>
          <a:xfrm>
            <a:off x="1" y="0"/>
            <a:ext cx="2144110" cy="2247685"/>
          </a:xfrm>
          <a:prstGeom prst="rect">
            <a:avLst/>
          </a:prstGeom>
        </p:spPr>
      </p:pic>
      <p:sp>
        <p:nvSpPr>
          <p:cNvPr id="12" name="object 11"/>
          <p:cNvSpPr txBox="1">
            <a:spLocks/>
          </p:cNvSpPr>
          <p:nvPr/>
        </p:nvSpPr>
        <p:spPr>
          <a:xfrm>
            <a:off x="861571" y="1431699"/>
            <a:ext cx="7332355" cy="3171490"/>
          </a:xfrm>
          <a:prstGeom prst="rect">
            <a:avLst/>
          </a:prstGeom>
        </p:spPr>
        <p:txBody>
          <a:bodyPr vert="horz" wrap="square" lIns="0" tIns="14078"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078" algn="ctr">
              <a:lnSpc>
                <a:spcPct val="100000"/>
              </a:lnSpc>
              <a:spcBef>
                <a:spcPts val="111"/>
              </a:spcBef>
              <a:tabLst>
                <a:tab pos="2469272" algn="l"/>
                <a:tab pos="3343513" algn="l"/>
              </a:tabLst>
            </a:pPr>
            <a:r>
              <a:rPr lang="en-US" sz="3200" b="1" kern="0" spc="-6" dirty="0" smtClean="0">
                <a:solidFill>
                  <a:srgbClr val="006699"/>
                </a:solidFill>
                <a:latin typeface="Arial"/>
                <a:cs typeface="Arial"/>
              </a:rPr>
              <a:t>GNSS Application</a:t>
            </a:r>
          </a:p>
          <a:p>
            <a:pPr marL="14078" algn="ctr">
              <a:lnSpc>
                <a:spcPct val="100000"/>
              </a:lnSpc>
              <a:spcBef>
                <a:spcPts val="111"/>
              </a:spcBef>
              <a:tabLst>
                <a:tab pos="2469272" algn="l"/>
                <a:tab pos="3343513" algn="l"/>
              </a:tabLst>
            </a:pPr>
            <a:r>
              <a:rPr lang="en-US" sz="3200" b="1" kern="0" spc="-6" dirty="0" smtClean="0">
                <a:solidFill>
                  <a:schemeClr val="accent1">
                    <a:lumMod val="75000"/>
                  </a:schemeClr>
                </a:solidFill>
                <a:latin typeface="Arial" panose="020B0604020202020204" pitchFamily="34" charset="0"/>
                <a:cs typeface="Arial" panose="020B0604020202020204" pitchFamily="34" charset="0"/>
              </a:rPr>
              <a:t>4</a:t>
            </a:r>
            <a:r>
              <a:rPr lang="en-US" sz="3200" b="1" kern="0" spc="-6" baseline="30000" dirty="0" smtClean="0">
                <a:solidFill>
                  <a:schemeClr val="accent1">
                    <a:lumMod val="75000"/>
                  </a:schemeClr>
                </a:solidFill>
                <a:latin typeface="Arial" panose="020B0604020202020204" pitchFamily="34" charset="0"/>
                <a:cs typeface="Arial" panose="020B0604020202020204" pitchFamily="34" charset="0"/>
              </a:rPr>
              <a:t>th</a:t>
            </a:r>
            <a:r>
              <a:rPr lang="en-US" sz="3200" b="1" kern="0" spc="-6" dirty="0" smtClean="0">
                <a:solidFill>
                  <a:schemeClr val="accent1">
                    <a:lumMod val="75000"/>
                  </a:schemeClr>
                </a:solidFill>
                <a:latin typeface="Arial" panose="020B0604020202020204" pitchFamily="34" charset="0"/>
                <a:cs typeface="Arial" panose="020B0604020202020204" pitchFamily="34" charset="0"/>
              </a:rPr>
              <a:t> </a:t>
            </a:r>
            <a:r>
              <a:rPr lang="en-US" sz="3200" b="1" kern="0" spc="-6" dirty="0">
                <a:solidFill>
                  <a:schemeClr val="accent1">
                    <a:lumMod val="75000"/>
                  </a:schemeClr>
                </a:solidFill>
                <a:latin typeface="Arial" panose="020B0604020202020204" pitchFamily="34" charset="0"/>
                <a:cs typeface="Arial" panose="020B0604020202020204" pitchFamily="34" charset="0"/>
              </a:rPr>
              <a:t>Lecture</a:t>
            </a:r>
            <a:endParaRPr lang="en-US" sz="3200" b="1" kern="0" dirty="0">
              <a:solidFill>
                <a:schemeClr val="accent1">
                  <a:lumMod val="75000"/>
                </a:schemeClr>
              </a:solidFill>
              <a:latin typeface="Arial" panose="020B0604020202020204" pitchFamily="34" charset="0"/>
              <a:cs typeface="Arial" panose="020B0604020202020204" pitchFamily="34" charset="0"/>
            </a:endParaRPr>
          </a:p>
          <a:p>
            <a:pPr marL="14078" algn="ctr">
              <a:lnSpc>
                <a:spcPct val="100000"/>
              </a:lnSpc>
              <a:spcBef>
                <a:spcPts val="111"/>
              </a:spcBef>
              <a:tabLst>
                <a:tab pos="2469272" algn="l"/>
                <a:tab pos="3343513" algn="l"/>
              </a:tabLst>
            </a:pPr>
            <a:r>
              <a:rPr lang="en-US" sz="3200" b="1" u="sng" spc="-6" dirty="0">
                <a:solidFill>
                  <a:srgbClr val="0070C0"/>
                </a:solidFill>
              </a:rPr>
              <a:t>General GNSS Applications onboard </a:t>
            </a:r>
            <a:r>
              <a:rPr lang="en-US" sz="3200" b="1" u="sng" spc="-6" dirty="0" smtClean="0">
                <a:solidFill>
                  <a:srgbClr val="0070C0"/>
                </a:solidFill>
              </a:rPr>
              <a:t>Smartphones/Tablets- Part1</a:t>
            </a:r>
          </a:p>
          <a:p>
            <a:pPr marL="14078" algn="ctr">
              <a:lnSpc>
                <a:spcPct val="100000"/>
              </a:lnSpc>
              <a:spcBef>
                <a:spcPts val="111"/>
              </a:spcBef>
              <a:tabLst>
                <a:tab pos="2469272" algn="l"/>
                <a:tab pos="3343513" algn="l"/>
              </a:tabLst>
            </a:pPr>
            <a:r>
              <a:rPr lang="en-US" sz="3200" spc="-6" dirty="0" smtClean="0">
                <a:solidFill>
                  <a:srgbClr val="FF0000"/>
                </a:solidFill>
              </a:rPr>
              <a:t>By:</a:t>
            </a:r>
          </a:p>
          <a:p>
            <a:pPr marL="14078" algn="ctr">
              <a:lnSpc>
                <a:spcPct val="100000"/>
              </a:lnSpc>
              <a:spcBef>
                <a:spcPts val="111"/>
              </a:spcBef>
              <a:tabLst>
                <a:tab pos="2469272" algn="l"/>
                <a:tab pos="3343513" algn="l"/>
              </a:tabLst>
            </a:pPr>
            <a:endParaRPr lang="en-US" sz="900" spc="-6" dirty="0">
              <a:solidFill>
                <a:srgbClr val="FF0000"/>
              </a:solidFill>
            </a:endParaRPr>
          </a:p>
          <a:p>
            <a:pPr marL="14078" algn="ctr">
              <a:lnSpc>
                <a:spcPct val="100000"/>
              </a:lnSpc>
              <a:spcBef>
                <a:spcPts val="111"/>
              </a:spcBef>
              <a:tabLst>
                <a:tab pos="2469272" algn="l"/>
                <a:tab pos="3343513" algn="l"/>
              </a:tabLst>
            </a:pPr>
            <a:r>
              <a:rPr lang="en-US" sz="3200" spc="-6" dirty="0">
                <a:solidFill>
                  <a:srgbClr val="0070C0"/>
                </a:solidFill>
              </a:rPr>
              <a:t>Dr. Ali </a:t>
            </a:r>
            <a:r>
              <a:rPr lang="en-US" sz="3200" spc="-6" dirty="0" smtClean="0">
                <a:solidFill>
                  <a:srgbClr val="0070C0"/>
                </a:solidFill>
              </a:rPr>
              <a:t>Albu-Rghaif</a:t>
            </a:r>
            <a:endParaRPr lang="en-US" sz="3200" b="1" kern="0" spc="-6" dirty="0">
              <a:solidFill>
                <a:srgbClr val="006699"/>
              </a:solidFill>
              <a:latin typeface="Arial"/>
              <a:cs typeface="Arial"/>
            </a:endParaRPr>
          </a:p>
        </p:txBody>
      </p:sp>
    </p:spTree>
    <p:extLst>
      <p:ext uri="{BB962C8B-B14F-4D97-AF65-F5344CB8AC3E}">
        <p14:creationId xmlns:p14="http://schemas.microsoft.com/office/powerpoint/2010/main" val="731574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Location Based </a:t>
            </a:r>
            <a:r>
              <a:rPr lang="en-US" dirty="0" smtClean="0"/>
              <a:t>Services </a:t>
            </a:r>
            <a:r>
              <a:rPr lang="en-US" dirty="0"/>
              <a:t/>
            </a:r>
            <a:br>
              <a:rPr lang="en-US" dirty="0"/>
            </a:br>
            <a:r>
              <a:rPr lang="en-US" dirty="0"/>
              <a:t>Applications</a:t>
            </a:r>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10</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endParaRPr lang="en-US" sz="1800" b="1" dirty="0" smtClean="0">
              <a:solidFill>
                <a:srgbClr val="FF0000"/>
              </a:solidFill>
            </a:endParaRPr>
          </a:p>
          <a:p>
            <a:pPr algn="just">
              <a:lnSpc>
                <a:spcPct val="150000"/>
              </a:lnSpc>
              <a:buFont typeface="Wingdings" panose="05000000000000000000" pitchFamily="2" charset="2"/>
              <a:buChar char="Ø"/>
            </a:pPr>
            <a:r>
              <a:rPr lang="en-US" sz="1800" b="1" dirty="0">
                <a:solidFill>
                  <a:srgbClr val="FF0000"/>
                </a:solidFill>
              </a:rPr>
              <a:t>Location based fitness monitoring and </a:t>
            </a:r>
            <a:r>
              <a:rPr lang="en-US" sz="1800" b="1" dirty="0" smtClean="0">
                <a:solidFill>
                  <a:srgbClr val="FF0000"/>
                </a:solidFill>
              </a:rPr>
              <a:t>healthcare</a:t>
            </a:r>
          </a:p>
          <a:p>
            <a:pPr marL="0" indent="0" algn="just">
              <a:lnSpc>
                <a:spcPct val="150000"/>
              </a:lnSpc>
              <a:buNone/>
            </a:pPr>
            <a:r>
              <a:rPr lang="en-US" sz="1800" b="1" dirty="0">
                <a:solidFill>
                  <a:srgbClr val="0070C0"/>
                </a:solidFill>
              </a:rPr>
              <a:t>Another rapidly growing group of LBS applications focuses on healthcare, particularly on outdoor exercise and fitness monitoring (e.g. Running </a:t>
            </a:r>
            <a:r>
              <a:rPr lang="en-US" sz="1800" b="1" dirty="0" smtClean="0">
                <a:solidFill>
                  <a:srgbClr val="0070C0"/>
                </a:solidFill>
              </a:rPr>
              <a:t>app and Moves), </a:t>
            </a:r>
            <a:r>
              <a:rPr lang="en-US" sz="1800" b="1" dirty="0">
                <a:solidFill>
                  <a:srgbClr val="0070C0"/>
                </a:solidFill>
              </a:rPr>
              <a:t>remote health monitoring supporting dementia patients and their caregivers in wandering events, and emergency situation detecting and reporting (e.g. fall detection).</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spTree>
    <p:extLst>
      <p:ext uri="{BB962C8B-B14F-4D97-AF65-F5344CB8AC3E}">
        <p14:creationId xmlns:p14="http://schemas.microsoft.com/office/powerpoint/2010/main" val="1994416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Location Based S</a:t>
            </a:r>
            <a:r>
              <a:rPr lang="en-US" dirty="0" smtClean="0"/>
              <a:t>ervices </a:t>
            </a:r>
            <a:r>
              <a:rPr lang="en-US" dirty="0"/>
              <a:t/>
            </a:r>
            <a:br>
              <a:rPr lang="en-US" dirty="0"/>
            </a:br>
            <a:r>
              <a:rPr lang="en-US" dirty="0"/>
              <a:t>Applications</a:t>
            </a:r>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11</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endParaRPr lang="en-US" sz="1800" b="1" dirty="0" smtClean="0">
              <a:solidFill>
                <a:srgbClr val="FF0000"/>
              </a:solidFill>
            </a:endParaRPr>
          </a:p>
          <a:p>
            <a:pPr algn="just">
              <a:lnSpc>
                <a:spcPct val="150000"/>
              </a:lnSpc>
              <a:buFont typeface="Wingdings" panose="05000000000000000000" pitchFamily="2" charset="2"/>
              <a:buChar char="Ø"/>
            </a:pPr>
            <a:r>
              <a:rPr lang="en-US" sz="1800" b="1" dirty="0">
                <a:solidFill>
                  <a:srgbClr val="FF0000"/>
                </a:solidFill>
              </a:rPr>
              <a:t>Transport </a:t>
            </a:r>
            <a:r>
              <a:rPr lang="en-US" sz="1800" b="1" dirty="0" smtClean="0">
                <a:solidFill>
                  <a:srgbClr val="FF0000"/>
                </a:solidFill>
              </a:rPr>
              <a:t>LBS</a:t>
            </a:r>
          </a:p>
          <a:p>
            <a:pPr marL="0" indent="0" algn="just">
              <a:lnSpc>
                <a:spcPct val="150000"/>
              </a:lnSpc>
              <a:buNone/>
            </a:pPr>
            <a:r>
              <a:rPr lang="en-US" sz="1800" b="1" dirty="0">
                <a:solidFill>
                  <a:srgbClr val="0070C0"/>
                </a:solidFill>
              </a:rPr>
              <a:t>By tradition, transport has been one of the main application fields of LBS. Applications include those for driver assistance, passenger information, and vehicle management. Car navigation systems are probably the most popular LBS applications, which provide wayfinding assistance for drivers, and are still being improved with new features, such as real-time traffic information. For example, crowdsources traffic and road information to provide drivers with real-time navigation supports. LBS and tracking techniques have now been extensively used for vehicle management and logistic tracking.</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spTree>
    <p:extLst>
      <p:ext uri="{BB962C8B-B14F-4D97-AF65-F5344CB8AC3E}">
        <p14:creationId xmlns:p14="http://schemas.microsoft.com/office/powerpoint/2010/main" val="4032641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Location Based </a:t>
            </a:r>
            <a:r>
              <a:rPr lang="en-US" dirty="0" smtClean="0"/>
              <a:t>Services </a:t>
            </a:r>
            <a:r>
              <a:rPr lang="en-US" dirty="0"/>
              <a:t/>
            </a:r>
            <a:br>
              <a:rPr lang="en-US" dirty="0"/>
            </a:br>
            <a:r>
              <a:rPr lang="en-US" dirty="0"/>
              <a:t>Applications</a:t>
            </a:r>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12</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endParaRPr lang="en-US" sz="1800" b="1" dirty="0" smtClean="0">
              <a:solidFill>
                <a:srgbClr val="FF0000"/>
              </a:solidFill>
            </a:endParaRPr>
          </a:p>
          <a:p>
            <a:pPr algn="just">
              <a:lnSpc>
                <a:spcPct val="150000"/>
              </a:lnSpc>
              <a:buFont typeface="Wingdings" panose="05000000000000000000" pitchFamily="2" charset="2"/>
              <a:buChar char="Ø"/>
            </a:pPr>
            <a:r>
              <a:rPr lang="en-US" sz="1800" b="1" dirty="0">
                <a:solidFill>
                  <a:srgbClr val="FF0000"/>
                </a:solidFill>
              </a:rPr>
              <a:t>Location based assistive technology</a:t>
            </a:r>
            <a:endParaRPr lang="en-US" sz="1800" b="1" dirty="0" smtClean="0">
              <a:solidFill>
                <a:srgbClr val="FF0000"/>
              </a:solidFill>
            </a:endParaRPr>
          </a:p>
          <a:p>
            <a:pPr marL="0" indent="0" algn="just">
              <a:lnSpc>
                <a:spcPct val="150000"/>
              </a:lnSpc>
              <a:buNone/>
            </a:pPr>
            <a:r>
              <a:rPr lang="en-US" sz="1800" b="1" dirty="0">
                <a:solidFill>
                  <a:srgbClr val="0070C0"/>
                </a:solidFill>
              </a:rPr>
              <a:t>LBS are also being used as assistive technology to enable visually impaired people, and disabled and elderly people to perform their daily living activities independently and to experience an improved quality of life. These assistive systems provide assisted-living functions, such as </a:t>
            </a:r>
            <a:r>
              <a:rPr lang="en-US" sz="1800" b="1" dirty="0" smtClean="0">
                <a:solidFill>
                  <a:srgbClr val="0070C0"/>
                </a:solidFill>
              </a:rPr>
              <a:t>personalized </a:t>
            </a:r>
            <a:r>
              <a:rPr lang="en-US" sz="1800" b="1" dirty="0">
                <a:solidFill>
                  <a:srgbClr val="0070C0"/>
                </a:solidFill>
              </a:rPr>
              <a:t>navigation and wayfinding, obstacle detection, space perception, and independent shopping. With the increasingly </a:t>
            </a:r>
            <a:r>
              <a:rPr lang="en-US" sz="1800" b="1" dirty="0" smtClean="0">
                <a:solidFill>
                  <a:srgbClr val="0070C0"/>
                </a:solidFill>
              </a:rPr>
              <a:t>ageing </a:t>
            </a:r>
            <a:r>
              <a:rPr lang="en-US" sz="1800" b="1" dirty="0">
                <a:solidFill>
                  <a:srgbClr val="0070C0"/>
                </a:solidFill>
              </a:rPr>
              <a:t>population, one can expect that more and more location-based assistive systems will be developed and employed in the future.</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spTree>
    <p:extLst>
      <p:ext uri="{BB962C8B-B14F-4D97-AF65-F5344CB8AC3E}">
        <p14:creationId xmlns:p14="http://schemas.microsoft.com/office/powerpoint/2010/main" val="3227478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Outdoor </a:t>
            </a:r>
            <a:r>
              <a:rPr lang="en-US" dirty="0"/>
              <a:t>to </a:t>
            </a:r>
            <a:r>
              <a:rPr lang="en-US" dirty="0" smtClean="0"/>
              <a:t>Indoor </a:t>
            </a:r>
            <a:r>
              <a:rPr lang="en-US" dirty="0"/>
              <a:t>and </a:t>
            </a:r>
            <a:r>
              <a:rPr lang="en-US" dirty="0" smtClean="0"/>
              <a:t>Mixed Outdoor/Indoor Environments</a:t>
            </a:r>
            <a:endParaRPr lang="en-US" dirty="0"/>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13</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Ø"/>
            </a:pPr>
            <a:endParaRPr lang="en-US" sz="1800" b="1" dirty="0" smtClean="0">
              <a:solidFill>
                <a:srgbClr val="0070C0"/>
              </a:solidFill>
            </a:endParaRPr>
          </a:p>
          <a:p>
            <a:pPr algn="just">
              <a:lnSpc>
                <a:spcPct val="150000"/>
              </a:lnSpc>
              <a:buFont typeface="Wingdings" panose="05000000000000000000" pitchFamily="2" charset="2"/>
              <a:buChar char="Ø"/>
            </a:pPr>
            <a:r>
              <a:rPr lang="en-US" sz="1800" b="1" dirty="0" smtClean="0">
                <a:solidFill>
                  <a:srgbClr val="0070C0"/>
                </a:solidFill>
              </a:rPr>
              <a:t>In </a:t>
            </a:r>
            <a:r>
              <a:rPr lang="en-US" sz="1800" b="1" dirty="0">
                <a:solidFill>
                  <a:srgbClr val="0070C0"/>
                </a:solidFill>
              </a:rPr>
              <a:t>the early </a:t>
            </a:r>
            <a:r>
              <a:rPr lang="en-US" sz="1800" b="1" u="sng" dirty="0">
                <a:solidFill>
                  <a:srgbClr val="0070C0"/>
                </a:solidFill>
              </a:rPr>
              <a:t>2000s</a:t>
            </a:r>
            <a:r>
              <a:rPr lang="en-US" sz="1800" b="1" dirty="0">
                <a:solidFill>
                  <a:srgbClr val="0070C0"/>
                </a:solidFill>
              </a:rPr>
              <a:t>, research on LBS had been mainly focused on outdoor </a:t>
            </a:r>
            <a:r>
              <a:rPr lang="en-US" sz="1800" b="1" dirty="0" smtClean="0">
                <a:solidFill>
                  <a:srgbClr val="0070C0"/>
                </a:solidFill>
              </a:rPr>
              <a:t>environments, also </a:t>
            </a:r>
            <a:r>
              <a:rPr lang="en-US" sz="1800" b="1" dirty="0">
                <a:solidFill>
                  <a:srgbClr val="0070C0"/>
                </a:solidFill>
              </a:rPr>
              <a:t>due to the lack of reliable indoor positioning </a:t>
            </a:r>
            <a:r>
              <a:rPr lang="en-US" sz="1800" b="1" dirty="0" smtClean="0">
                <a:solidFill>
                  <a:srgbClr val="0070C0"/>
                </a:solidFill>
              </a:rPr>
              <a:t>methods. </a:t>
            </a:r>
            <a:r>
              <a:rPr lang="en-US" sz="1800" b="1" dirty="0">
                <a:solidFill>
                  <a:srgbClr val="0070C0"/>
                </a:solidFill>
              </a:rPr>
              <a:t>In </a:t>
            </a:r>
            <a:r>
              <a:rPr lang="en-US" sz="1800" b="1" u="sng" dirty="0">
                <a:solidFill>
                  <a:srgbClr val="0070C0"/>
                </a:solidFill>
              </a:rPr>
              <a:t>recent years</a:t>
            </a:r>
            <a:r>
              <a:rPr lang="en-US" sz="1800" b="1" dirty="0">
                <a:solidFill>
                  <a:srgbClr val="0070C0"/>
                </a:solidFill>
              </a:rPr>
              <a:t>, LBS have become more and </a:t>
            </a:r>
            <a:r>
              <a:rPr lang="en-US" sz="1800" b="1" dirty="0" smtClean="0">
                <a:solidFill>
                  <a:srgbClr val="0070C0"/>
                </a:solidFill>
              </a:rPr>
              <a:t>more popular </a:t>
            </a:r>
            <a:r>
              <a:rPr lang="en-US" sz="1800" b="1" dirty="0">
                <a:solidFill>
                  <a:srgbClr val="0070C0"/>
                </a:solidFill>
              </a:rPr>
              <a:t>not only in outdoor environments, but also in shopping malls, </a:t>
            </a:r>
            <a:r>
              <a:rPr lang="en-US" sz="1800" b="1" dirty="0" smtClean="0">
                <a:solidFill>
                  <a:srgbClr val="0070C0"/>
                </a:solidFill>
              </a:rPr>
              <a:t>museums, airports</a:t>
            </a:r>
            <a:r>
              <a:rPr lang="en-US" sz="1800" b="1" dirty="0">
                <a:solidFill>
                  <a:srgbClr val="0070C0"/>
                </a:solidFill>
              </a:rPr>
              <a:t>, many other indoor environments, and even mixed outdoor/indoor </a:t>
            </a:r>
            <a:r>
              <a:rPr lang="en-US" sz="1800" b="1" dirty="0" smtClean="0">
                <a:solidFill>
                  <a:srgbClr val="0070C0"/>
                </a:solidFill>
              </a:rPr>
              <a:t>environments. </a:t>
            </a:r>
          </a:p>
          <a:p>
            <a:pPr algn="just">
              <a:lnSpc>
                <a:spcPct val="150000"/>
              </a:lnSpc>
              <a:buFont typeface="Wingdings" panose="05000000000000000000" pitchFamily="2" charset="2"/>
              <a:buChar char="Ø"/>
            </a:pPr>
            <a:r>
              <a:rPr lang="en-US" sz="1800" b="1" dirty="0" smtClean="0">
                <a:solidFill>
                  <a:srgbClr val="0070C0"/>
                </a:solidFill>
                <a:sym typeface="Wingdings" panose="05000000000000000000" pitchFamily="2" charset="2"/>
              </a:rPr>
              <a:t>Different </a:t>
            </a:r>
            <a:r>
              <a:rPr lang="en-US" sz="1800" b="1" dirty="0">
                <a:solidFill>
                  <a:srgbClr val="0070C0"/>
                </a:solidFill>
                <a:sym typeface="Wingdings" panose="05000000000000000000" pitchFamily="2" charset="2"/>
              </a:rPr>
              <a:t>location sensor technologies have been developed and tested for </a:t>
            </a:r>
            <a:r>
              <a:rPr lang="en-US" sz="1800" b="1" dirty="0" smtClean="0">
                <a:solidFill>
                  <a:srgbClr val="0070C0"/>
                </a:solidFill>
                <a:sym typeface="Wingdings" panose="05000000000000000000" pitchFamily="2" charset="2"/>
              </a:rPr>
              <a:t>estimating the </a:t>
            </a:r>
            <a:r>
              <a:rPr lang="en-US" sz="1800" b="1" dirty="0">
                <a:solidFill>
                  <a:srgbClr val="0070C0"/>
                </a:solidFill>
                <a:sym typeface="Wingdings" panose="05000000000000000000" pitchFamily="2" charset="2"/>
              </a:rPr>
              <a:t>location of a smartphone in indoor </a:t>
            </a:r>
            <a:r>
              <a:rPr lang="en-US" sz="1800" b="1" dirty="0" smtClean="0">
                <a:solidFill>
                  <a:srgbClr val="0070C0"/>
                </a:solidFill>
                <a:sym typeface="Wingdings" panose="05000000000000000000" pitchFamily="2" charset="2"/>
              </a:rPr>
              <a:t>environments, </a:t>
            </a:r>
            <a:r>
              <a:rPr lang="en-US" sz="1800" b="1" dirty="0">
                <a:solidFill>
                  <a:srgbClr val="0070C0"/>
                </a:solidFill>
                <a:sym typeface="Wingdings" panose="05000000000000000000" pitchFamily="2" charset="2"/>
              </a:rPr>
              <a:t>such </a:t>
            </a:r>
            <a:r>
              <a:rPr lang="en-US" sz="1800" b="1" dirty="0" smtClean="0">
                <a:solidFill>
                  <a:srgbClr val="0070C0"/>
                </a:solidFill>
                <a:sym typeface="Wingdings" panose="05000000000000000000" pitchFamily="2" charset="2"/>
              </a:rPr>
              <a:t>as Wi-Fi, </a:t>
            </a:r>
            <a:r>
              <a:rPr lang="en-US" sz="1800" b="1" dirty="0">
                <a:solidFill>
                  <a:srgbClr val="0070C0"/>
                </a:solidFill>
                <a:sym typeface="Wingdings" panose="05000000000000000000" pitchFamily="2" charset="2"/>
              </a:rPr>
              <a:t>RFID </a:t>
            </a:r>
            <a:r>
              <a:rPr lang="en-US" sz="1800" b="1" dirty="0" smtClean="0">
                <a:solidFill>
                  <a:srgbClr val="0070C0"/>
                </a:solidFill>
                <a:sym typeface="Wingdings" panose="05000000000000000000" pitchFamily="2" charset="2"/>
              </a:rPr>
              <a:t>and </a:t>
            </a:r>
            <a:r>
              <a:rPr lang="en-US" sz="1800" b="1" dirty="0">
                <a:solidFill>
                  <a:srgbClr val="0070C0"/>
                </a:solidFill>
                <a:sym typeface="Wingdings" panose="05000000000000000000" pitchFamily="2" charset="2"/>
              </a:rPr>
              <a:t>Bluetooth</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spTree>
    <p:extLst>
      <p:ext uri="{BB962C8B-B14F-4D97-AF65-F5344CB8AC3E}">
        <p14:creationId xmlns:p14="http://schemas.microsoft.com/office/powerpoint/2010/main" val="2989392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Non-Intrusive User Interfaces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14</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Ø"/>
            </a:pPr>
            <a:endParaRPr lang="en-US" sz="1800" b="1" dirty="0" smtClean="0">
              <a:solidFill>
                <a:srgbClr val="0070C0"/>
              </a:solidFill>
            </a:endParaRPr>
          </a:p>
          <a:p>
            <a:pPr marL="0" indent="0" algn="just">
              <a:lnSpc>
                <a:spcPct val="150000"/>
              </a:lnSpc>
              <a:buNone/>
            </a:pPr>
            <a:r>
              <a:rPr lang="en-US" sz="1800" b="1" dirty="0" smtClean="0">
                <a:solidFill>
                  <a:srgbClr val="0070C0"/>
                </a:solidFill>
              </a:rPr>
              <a:t>Early LBS applications mainly communicated information to the users via visual (e.g. maps) and auditory (e.g. verbal instructions) interfaces on smartphones. Recent years have seen rapid advances towards more ‘natural’ and non-intrusive user interfaces for LBS, particularly on the aspects of representation forms (e.g. visual, auditory, and tactile), interface technologies and devices (e.g. smartphones and smartwatches), and interaction modality (e.g. touch, gesture, and gaze-based).</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spTree>
    <p:extLst>
      <p:ext uri="{BB962C8B-B14F-4D97-AF65-F5344CB8AC3E}">
        <p14:creationId xmlns:p14="http://schemas.microsoft.com/office/powerpoint/2010/main" val="4130775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Non-Intrusive User Interfaces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15</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98320"/>
            <a:ext cx="7676856"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72534" y="1447800"/>
            <a:ext cx="4846198" cy="369332"/>
          </a:xfrm>
          <a:prstGeom prst="rect">
            <a:avLst/>
          </a:prstGeom>
        </p:spPr>
        <p:txBody>
          <a:bodyPr wrap="none">
            <a:spAutoFit/>
          </a:bodyPr>
          <a:lstStyle/>
          <a:p>
            <a:pPr marL="285750" indent="-285750">
              <a:buFont typeface="Wingdings" panose="05000000000000000000" pitchFamily="2" charset="2"/>
              <a:buChar char="§"/>
            </a:pPr>
            <a:r>
              <a:rPr lang="en-GB" b="1" dirty="0">
                <a:solidFill>
                  <a:srgbClr val="0070C0"/>
                </a:solidFill>
                <a:latin typeface="Arial" pitchFamily="34" charset="0"/>
                <a:cs typeface="Arial" pitchFamily="34" charset="0"/>
              </a:rPr>
              <a:t>Emerging interface technologies in LBS</a:t>
            </a:r>
          </a:p>
        </p:txBody>
      </p:sp>
    </p:spTree>
    <p:extLst>
      <p:ext uri="{BB962C8B-B14F-4D97-AF65-F5344CB8AC3E}">
        <p14:creationId xmlns:p14="http://schemas.microsoft.com/office/powerpoint/2010/main" val="1887727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r>
              <a:rPr lang="en-US" dirty="0" smtClean="0"/>
              <a:t>Developer/Researcher</a:t>
            </a:r>
            <a:br>
              <a:rPr lang="en-US" dirty="0" smtClean="0"/>
            </a:br>
            <a:r>
              <a:rPr lang="en-US" dirty="0" smtClean="0"/>
              <a:t>Challenges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16</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sp>
        <p:nvSpPr>
          <p:cNvPr id="5" name="Rectangle 4"/>
          <p:cNvSpPr/>
          <p:nvPr/>
        </p:nvSpPr>
        <p:spPr>
          <a:xfrm>
            <a:off x="457200" y="1219200"/>
            <a:ext cx="3810000" cy="4455066"/>
          </a:xfrm>
          <a:prstGeom prst="rect">
            <a:avLst/>
          </a:prstGeom>
        </p:spPr>
        <p:txBody>
          <a:bodyPr wrap="square">
            <a:spAutoFit/>
          </a:bodyPr>
          <a:lstStyle/>
          <a:p>
            <a:pPr>
              <a:lnSpc>
                <a:spcPct val="150000"/>
              </a:lnSpc>
            </a:pPr>
            <a:r>
              <a:rPr lang="en-US" b="1" dirty="0" smtClean="0">
                <a:solidFill>
                  <a:srgbClr val="0070C0"/>
                </a:solidFill>
                <a:latin typeface="Arial" pitchFamily="34" charset="0"/>
                <a:cs typeface="Arial" pitchFamily="34" charset="0"/>
              </a:rPr>
              <a:t>The </a:t>
            </a:r>
            <a:r>
              <a:rPr lang="en-US" b="1" dirty="0">
                <a:solidFill>
                  <a:srgbClr val="0070C0"/>
                </a:solidFill>
                <a:latin typeface="Arial" pitchFamily="34" charset="0"/>
                <a:cs typeface="Arial" pitchFamily="34" charset="0"/>
              </a:rPr>
              <a:t>challenges can be classified into seven broad areas </a:t>
            </a:r>
            <a:r>
              <a:rPr lang="en-US" b="1" dirty="0" smtClean="0">
                <a:solidFill>
                  <a:srgbClr val="0070C0"/>
                </a:solidFill>
                <a:latin typeface="Arial" pitchFamily="34" charset="0"/>
                <a:cs typeface="Arial" pitchFamily="34" charset="0"/>
              </a:rPr>
              <a:t>:</a:t>
            </a:r>
            <a:endParaRPr lang="en-US" b="1" dirty="0">
              <a:solidFill>
                <a:srgbClr val="0070C0"/>
              </a:solidFill>
              <a:latin typeface="Arial" pitchFamily="34" charset="0"/>
              <a:cs typeface="Arial" pitchFamily="34" charset="0"/>
            </a:endParaRPr>
          </a:p>
          <a:p>
            <a:pPr>
              <a:lnSpc>
                <a:spcPct val="150000"/>
              </a:lnSpc>
              <a:buClr>
                <a:schemeClr val="tx1">
                  <a:lumMod val="65000"/>
                  <a:lumOff val="35000"/>
                </a:schemeClr>
              </a:buClr>
              <a:buSzPct val="200000"/>
            </a:pPr>
            <a:endParaRPr lang="en-US" sz="1700" b="1" dirty="0">
              <a:solidFill>
                <a:srgbClr val="FF0000"/>
              </a:solidFill>
              <a:latin typeface="Arial" pitchFamily="34" charset="0"/>
              <a:cs typeface="Arial" pitchFamily="34" charset="0"/>
            </a:endParaRPr>
          </a:p>
          <a:p>
            <a:pPr marL="285750" indent="-285750">
              <a:lnSpc>
                <a:spcPct val="150000"/>
              </a:lnSpc>
              <a:buClr>
                <a:schemeClr val="tx1">
                  <a:lumMod val="50000"/>
                  <a:lumOff val="50000"/>
                </a:schemeClr>
              </a:buClr>
              <a:buFont typeface="Arial" panose="020B0604020202020204" pitchFamily="34" charset="0"/>
              <a:buChar char="☼"/>
            </a:pPr>
            <a:r>
              <a:rPr lang="en-US" sz="1700" b="1" dirty="0" smtClean="0">
                <a:solidFill>
                  <a:srgbClr val="FF0000"/>
                </a:solidFill>
                <a:latin typeface="Arial" pitchFamily="34" charset="0"/>
                <a:cs typeface="Arial" pitchFamily="34" charset="0"/>
              </a:rPr>
              <a:t>Positioning</a:t>
            </a:r>
            <a:endParaRPr lang="en-US" sz="1700" b="1" dirty="0">
              <a:solidFill>
                <a:srgbClr val="FF0000"/>
              </a:solidFill>
              <a:latin typeface="Arial" pitchFamily="34" charset="0"/>
              <a:cs typeface="Arial" pitchFamily="34" charset="0"/>
            </a:endParaRPr>
          </a:p>
          <a:p>
            <a:pPr marL="285750" indent="-285750">
              <a:lnSpc>
                <a:spcPct val="150000"/>
              </a:lnSpc>
              <a:buClr>
                <a:schemeClr val="tx1">
                  <a:lumMod val="50000"/>
                  <a:lumOff val="50000"/>
                </a:schemeClr>
              </a:buClr>
              <a:buFont typeface="Arial" panose="020B0604020202020204" pitchFamily="34" charset="0"/>
              <a:buChar char="☼"/>
            </a:pPr>
            <a:r>
              <a:rPr lang="en-US" sz="1700" b="1" dirty="0" smtClean="0">
                <a:solidFill>
                  <a:srgbClr val="FF0000"/>
                </a:solidFill>
                <a:latin typeface="Arial" pitchFamily="34" charset="0"/>
                <a:cs typeface="Arial" pitchFamily="34" charset="0"/>
              </a:rPr>
              <a:t>Modelling</a:t>
            </a:r>
          </a:p>
          <a:p>
            <a:pPr marL="285750" indent="-285750">
              <a:lnSpc>
                <a:spcPct val="150000"/>
              </a:lnSpc>
              <a:buClr>
                <a:schemeClr val="tx1">
                  <a:lumMod val="50000"/>
                  <a:lumOff val="50000"/>
                </a:schemeClr>
              </a:buClr>
              <a:buFont typeface="Arial" panose="020B0604020202020204" pitchFamily="34" charset="0"/>
              <a:buChar char="☼"/>
            </a:pPr>
            <a:r>
              <a:rPr lang="en-US" sz="1700" b="1" dirty="0" smtClean="0">
                <a:solidFill>
                  <a:srgbClr val="FF0000"/>
                </a:solidFill>
                <a:latin typeface="Arial" pitchFamily="34" charset="0"/>
                <a:cs typeface="Arial" pitchFamily="34" charset="0"/>
              </a:rPr>
              <a:t>Communication</a:t>
            </a:r>
            <a:endParaRPr lang="en-US" sz="1700" b="1" dirty="0">
              <a:solidFill>
                <a:srgbClr val="FF0000"/>
              </a:solidFill>
              <a:latin typeface="Arial" pitchFamily="34" charset="0"/>
              <a:cs typeface="Arial" pitchFamily="34" charset="0"/>
            </a:endParaRPr>
          </a:p>
          <a:p>
            <a:pPr marL="285750" indent="-285750">
              <a:lnSpc>
                <a:spcPct val="150000"/>
              </a:lnSpc>
              <a:buClr>
                <a:schemeClr val="tx1">
                  <a:lumMod val="50000"/>
                  <a:lumOff val="50000"/>
                </a:schemeClr>
              </a:buClr>
              <a:buFont typeface="Arial" panose="020B0604020202020204" pitchFamily="34" charset="0"/>
              <a:buChar char="☼"/>
            </a:pPr>
            <a:r>
              <a:rPr lang="en-US" sz="1700" b="1" dirty="0">
                <a:solidFill>
                  <a:srgbClr val="FF0000"/>
                </a:solidFill>
                <a:latin typeface="Arial" pitchFamily="34" charset="0"/>
                <a:cs typeface="Arial" pitchFamily="34" charset="0"/>
              </a:rPr>
              <a:t>Evaluation</a:t>
            </a:r>
          </a:p>
          <a:p>
            <a:pPr marL="285750" indent="-285750">
              <a:lnSpc>
                <a:spcPct val="150000"/>
              </a:lnSpc>
              <a:buClr>
                <a:schemeClr val="tx1">
                  <a:lumMod val="50000"/>
                  <a:lumOff val="50000"/>
                </a:schemeClr>
              </a:buClr>
              <a:buFont typeface="Arial" panose="020B0604020202020204" pitchFamily="34" charset="0"/>
              <a:buChar char="☼"/>
            </a:pPr>
            <a:r>
              <a:rPr lang="en-US" sz="1700" b="1" dirty="0">
                <a:solidFill>
                  <a:srgbClr val="FF0000"/>
                </a:solidFill>
                <a:latin typeface="Arial" pitchFamily="34" charset="0"/>
                <a:cs typeface="Arial" pitchFamily="34" charset="0"/>
              </a:rPr>
              <a:t>Applications</a:t>
            </a:r>
          </a:p>
          <a:p>
            <a:pPr marL="285750" indent="-285750">
              <a:lnSpc>
                <a:spcPct val="150000"/>
              </a:lnSpc>
              <a:buClr>
                <a:schemeClr val="tx1">
                  <a:lumMod val="50000"/>
                  <a:lumOff val="50000"/>
                </a:schemeClr>
              </a:buClr>
              <a:buFont typeface="Arial" panose="020B0604020202020204" pitchFamily="34" charset="0"/>
              <a:buChar char="☼"/>
            </a:pPr>
            <a:r>
              <a:rPr lang="en-US" sz="1700" b="1" dirty="0">
                <a:solidFill>
                  <a:srgbClr val="FF0000"/>
                </a:solidFill>
                <a:latin typeface="Arial" pitchFamily="34" charset="0"/>
                <a:cs typeface="Arial" pitchFamily="34" charset="0"/>
              </a:rPr>
              <a:t>Analysis of LBS-generated data</a:t>
            </a:r>
          </a:p>
          <a:p>
            <a:pPr marL="285750" indent="-285750">
              <a:lnSpc>
                <a:spcPct val="150000"/>
              </a:lnSpc>
              <a:buClr>
                <a:schemeClr val="tx1">
                  <a:lumMod val="50000"/>
                  <a:lumOff val="50000"/>
                </a:schemeClr>
              </a:buClr>
              <a:buFont typeface="Arial" panose="020B0604020202020204" pitchFamily="34" charset="0"/>
              <a:buChar char="☼"/>
            </a:pPr>
            <a:r>
              <a:rPr lang="en-US" sz="1700" b="1" dirty="0">
                <a:solidFill>
                  <a:srgbClr val="FF0000"/>
                </a:solidFill>
                <a:latin typeface="Arial" pitchFamily="34" charset="0"/>
                <a:cs typeface="Arial" pitchFamily="34" charset="0"/>
              </a:rPr>
              <a:t>Social and Behavioral Implications of LBS.</a:t>
            </a:r>
            <a:endParaRPr lang="en-GB" sz="1700" b="1" dirty="0">
              <a:solidFill>
                <a:srgbClr val="FF0000"/>
              </a:solidFill>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789" y="1249680"/>
            <a:ext cx="4837211"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347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cs typeface="Arial" pitchFamily="34" charset="0"/>
              </a:rPr>
              <a:t>Summary</a:t>
            </a:r>
            <a:endParaRPr lang="en-US" dirty="0">
              <a:solidFill>
                <a:srgbClr val="000000"/>
              </a:solidFill>
            </a:endParaRPr>
          </a:p>
        </p:txBody>
      </p:sp>
      <p:sp>
        <p:nvSpPr>
          <p:cNvPr id="3" name="Content Placeholder 2"/>
          <p:cNvSpPr>
            <a:spLocks noGrp="1"/>
          </p:cNvSpPr>
          <p:nvPr>
            <p:ph idx="1"/>
          </p:nvPr>
        </p:nvSpPr>
        <p:spPr>
          <a:xfrm>
            <a:off x="457200" y="1371600"/>
            <a:ext cx="8229600" cy="4648200"/>
          </a:xfrm>
        </p:spPr>
        <p:txBody>
          <a:bodyPr>
            <a:normAutofit/>
          </a:bodyPr>
          <a:lstStyle/>
          <a:p>
            <a:pPr marL="0" indent="0" algn="just">
              <a:lnSpc>
                <a:spcPct val="200000"/>
              </a:lnSpc>
              <a:buNone/>
            </a:pPr>
            <a:r>
              <a:rPr lang="en-US" sz="2000" b="1" dirty="0" smtClean="0"/>
              <a:t>As </a:t>
            </a:r>
            <a:r>
              <a:rPr lang="en-US" sz="2000" b="1" dirty="0">
                <a:solidFill>
                  <a:srgbClr val="FF0000"/>
                </a:solidFill>
              </a:rPr>
              <a:t>mobile devices</a:t>
            </a:r>
            <a:r>
              <a:rPr lang="en-US" sz="2000" b="1" dirty="0"/>
              <a:t> and </a:t>
            </a:r>
            <a:r>
              <a:rPr lang="en-US" sz="2000" b="1" dirty="0">
                <a:solidFill>
                  <a:srgbClr val="FF0000"/>
                </a:solidFill>
              </a:rPr>
              <a:t>communication</a:t>
            </a:r>
            <a:r>
              <a:rPr lang="en-US" sz="2000" b="1" dirty="0"/>
              <a:t> technologies seem to continuously </a:t>
            </a:r>
            <a:r>
              <a:rPr lang="en-US" sz="2000" b="1" dirty="0" smtClean="0"/>
              <a:t>be improved </a:t>
            </a:r>
            <a:r>
              <a:rPr lang="en-US" sz="2000" b="1" dirty="0"/>
              <a:t>at a very fast speed, as well as the </a:t>
            </a:r>
            <a:r>
              <a:rPr lang="en-US" sz="2000" b="1" dirty="0">
                <a:solidFill>
                  <a:srgbClr val="FF0000"/>
                </a:solidFill>
              </a:rPr>
              <a:t>increasing</a:t>
            </a:r>
            <a:r>
              <a:rPr lang="en-US" sz="2000" b="1" dirty="0"/>
              <a:t> smartness of our </a:t>
            </a:r>
            <a:r>
              <a:rPr lang="en-US" sz="2000" b="1" dirty="0" smtClean="0"/>
              <a:t>environments and </a:t>
            </a:r>
            <a:r>
              <a:rPr lang="en-US" sz="2000" b="1" dirty="0"/>
              <a:t>cities (e.g. with different kinds of </a:t>
            </a:r>
            <a:r>
              <a:rPr lang="en-US" sz="2000" b="1" dirty="0">
                <a:solidFill>
                  <a:srgbClr val="FF0000"/>
                </a:solidFill>
              </a:rPr>
              <a:t>sensors</a:t>
            </a:r>
            <a:r>
              <a:rPr lang="en-US" sz="2000" b="1" dirty="0"/>
              <a:t>), </a:t>
            </a:r>
            <a:r>
              <a:rPr lang="en-US" sz="2000" b="1" dirty="0" smtClean="0"/>
              <a:t>leads to expect </a:t>
            </a:r>
            <a:r>
              <a:rPr lang="en-US" sz="2000" b="1" dirty="0"/>
              <a:t>the demand of </a:t>
            </a:r>
            <a:r>
              <a:rPr lang="en-US" sz="2000" b="1" dirty="0">
                <a:solidFill>
                  <a:srgbClr val="FF0000"/>
                </a:solidFill>
              </a:rPr>
              <a:t>LBS</a:t>
            </a:r>
            <a:r>
              <a:rPr lang="en-US" sz="2000" b="1" dirty="0"/>
              <a:t> in </a:t>
            </a:r>
            <a:r>
              <a:rPr lang="en-US" sz="2000" b="1" dirty="0" smtClean="0"/>
              <a:t>different aspects </a:t>
            </a:r>
            <a:r>
              <a:rPr lang="en-US" sz="2000" b="1" dirty="0"/>
              <a:t>of our daily life will continue to be very strong, which will push LBS towards </a:t>
            </a:r>
            <a:r>
              <a:rPr lang="en-US" sz="2000" b="1" dirty="0" smtClean="0"/>
              <a:t>the </a:t>
            </a:r>
            <a:r>
              <a:rPr lang="en-US" sz="2000" b="1" dirty="0" smtClean="0">
                <a:solidFill>
                  <a:srgbClr val="FF0000"/>
                </a:solidFill>
              </a:rPr>
              <a:t>4A</a:t>
            </a:r>
            <a:r>
              <a:rPr lang="en-US" sz="2000" b="1" dirty="0" smtClean="0"/>
              <a:t> </a:t>
            </a:r>
            <a:r>
              <a:rPr lang="en-US" sz="2000" b="1" dirty="0"/>
              <a:t>vision (</a:t>
            </a:r>
            <a:r>
              <a:rPr lang="en-US" sz="2000" b="1" dirty="0">
                <a:solidFill>
                  <a:srgbClr val="FF0000"/>
                </a:solidFill>
              </a:rPr>
              <a:t>anytime</a:t>
            </a:r>
            <a:r>
              <a:rPr lang="en-US" sz="2000" b="1" dirty="0"/>
              <a:t>, </a:t>
            </a:r>
            <a:r>
              <a:rPr lang="en-US" sz="2000" b="1" dirty="0">
                <a:solidFill>
                  <a:srgbClr val="FF0000"/>
                </a:solidFill>
              </a:rPr>
              <a:t>anywhere</a:t>
            </a:r>
            <a:r>
              <a:rPr lang="en-US" sz="2000" b="1" dirty="0"/>
              <a:t>, for </a:t>
            </a:r>
            <a:r>
              <a:rPr lang="en-US" sz="2000" b="1" dirty="0">
                <a:solidFill>
                  <a:srgbClr val="FF0000"/>
                </a:solidFill>
              </a:rPr>
              <a:t>anyone</a:t>
            </a:r>
            <a:r>
              <a:rPr lang="en-US" sz="2000" b="1" dirty="0"/>
              <a:t> and </a:t>
            </a:r>
            <a:r>
              <a:rPr lang="en-US" sz="2000" b="1" dirty="0">
                <a:solidFill>
                  <a:srgbClr val="FF0000"/>
                </a:solidFill>
              </a:rPr>
              <a:t>anything</a:t>
            </a:r>
            <a:r>
              <a:rPr lang="en-US" sz="2000" b="1" dirty="0"/>
              <a:t>).</a:t>
            </a:r>
            <a:endParaRPr lang="en-GB" sz="2000" b="1" dirty="0" smtClean="0">
              <a:solidFill>
                <a:srgbClr val="FF0000"/>
              </a:solidFill>
              <a:latin typeface="+mj-lt"/>
            </a:endParaRPr>
          </a:p>
          <a:p>
            <a:pPr lvl="1">
              <a:buFont typeface="Wingdings" pitchFamily="2" charset="2"/>
              <a:buChar char="Ø"/>
            </a:pPr>
            <a:endParaRPr lang="en-GB" sz="1000" b="1" dirty="0" smtClean="0">
              <a:solidFill>
                <a:srgbClr val="FF0000"/>
              </a:solidFill>
              <a:latin typeface="+mj-lt"/>
            </a:endParaRPr>
          </a:p>
          <a:p>
            <a:pPr lvl="1">
              <a:buFont typeface="Wingdings" pitchFamily="2" charset="2"/>
              <a:buChar char="Ø"/>
            </a:pPr>
            <a:endParaRPr lang="en-GB" sz="1000" b="1" dirty="0" smtClean="0">
              <a:solidFill>
                <a:srgbClr val="FF0000"/>
              </a:solidFill>
              <a:latin typeface="+mj-lt"/>
            </a:endParaRPr>
          </a:p>
          <a:p>
            <a:pPr lvl="1">
              <a:buFont typeface="Wingdings" pitchFamily="2" charset="2"/>
              <a:buChar char="Ø"/>
            </a:pPr>
            <a:endParaRPr lang="en-GB" sz="1000" b="1" dirty="0" smtClean="0">
              <a:solidFill>
                <a:srgbClr val="FF0000"/>
              </a:solidFill>
              <a:latin typeface="+mj-lt"/>
            </a:endParaRPr>
          </a:p>
          <a:p>
            <a:pPr lvl="1">
              <a:buFont typeface="Wingdings" pitchFamily="2" charset="2"/>
              <a:buChar char="Ø"/>
            </a:pPr>
            <a:endParaRPr lang="en-GB" sz="1000" b="1" dirty="0" smtClean="0">
              <a:solidFill>
                <a:srgbClr val="FF0000"/>
              </a:solidFill>
              <a:latin typeface="+mj-lt"/>
            </a:endParaRPr>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17</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Tree>
    <p:extLst>
      <p:ext uri="{BB962C8B-B14F-4D97-AF65-F5344CB8AC3E}">
        <p14:creationId xmlns:p14="http://schemas.microsoft.com/office/powerpoint/2010/main" val="2328567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4000" b="1" dirty="0" smtClean="0">
                <a:solidFill>
                  <a:srgbClr val="FF0000"/>
                </a:solidFill>
                <a:latin typeface="+mj-lt"/>
              </a:rPr>
              <a:t>Reference</a:t>
            </a:r>
          </a:p>
          <a:p>
            <a:r>
              <a:rPr lang="en-US" b="1" i="1" dirty="0">
                <a:solidFill>
                  <a:srgbClr val="0070C0"/>
                </a:solidFill>
                <a:latin typeface="+mj-lt"/>
              </a:rPr>
              <a:t>Location based services: ongoing evolution and research agenda</a:t>
            </a:r>
          </a:p>
          <a:p>
            <a:endParaRPr lang="en-US" b="1" i="1" dirty="0" smtClean="0">
              <a:solidFill>
                <a:srgbClr val="0070C0"/>
              </a:solidFill>
              <a:latin typeface="+mj-lt"/>
            </a:endParaRPr>
          </a:p>
          <a:p>
            <a:pPr marL="0" indent="0">
              <a:buNone/>
            </a:pPr>
            <a:endParaRPr lang="en-US" b="1" i="1" dirty="0" smtClean="0">
              <a:solidFill>
                <a:srgbClr val="FF0000"/>
              </a:solidFill>
            </a:endParaRPr>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18</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Tree>
    <p:extLst>
      <p:ext uri="{BB962C8B-B14F-4D97-AF65-F5344CB8AC3E}">
        <p14:creationId xmlns:p14="http://schemas.microsoft.com/office/powerpoint/2010/main" val="1879360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r>
              <a:rPr lang="en-US" dirty="0" smtClean="0">
                <a:solidFill>
                  <a:srgbClr val="000000"/>
                </a:solidFill>
              </a:rPr>
              <a:t/>
            </a:r>
            <a:br>
              <a:rPr lang="en-US" dirty="0" smtClean="0">
                <a:solidFill>
                  <a:srgbClr val="000000"/>
                </a:solidFill>
              </a:rPr>
            </a:br>
            <a:endParaRPr lang="en-US" dirty="0">
              <a:solidFill>
                <a:srgbClr val="000000"/>
              </a:solidFill>
            </a:endParaRPr>
          </a:p>
        </p:txBody>
      </p:sp>
      <p:sp>
        <p:nvSpPr>
          <p:cNvPr id="3" name="Content Placeholder 2"/>
          <p:cNvSpPr>
            <a:spLocks noGrp="1"/>
          </p:cNvSpPr>
          <p:nvPr>
            <p:ph idx="1"/>
          </p:nvPr>
        </p:nvSpPr>
        <p:spPr>
          <a:xfrm>
            <a:off x="457200" y="1265237"/>
            <a:ext cx="8382000" cy="4830763"/>
          </a:xfrm>
        </p:spPr>
        <p:txBody>
          <a:bodyPr>
            <a:noAutofit/>
          </a:bodyPr>
          <a:lstStyle/>
          <a:p>
            <a:pPr>
              <a:buFont typeface="Wingdings" pitchFamily="2" charset="2"/>
              <a:buChar char="Ø"/>
            </a:pPr>
            <a:r>
              <a:rPr lang="en-US" b="1" dirty="0"/>
              <a:t>Location Based Services</a:t>
            </a:r>
            <a:endParaRPr lang="en-US" b="1" dirty="0" smtClean="0"/>
          </a:p>
          <a:p>
            <a:pPr marL="0" indent="0">
              <a:buNone/>
            </a:pPr>
            <a:r>
              <a:rPr lang="en-US" b="1" dirty="0"/>
              <a:t/>
            </a:r>
            <a:br>
              <a:rPr lang="en-US" b="1" dirty="0"/>
            </a:br>
            <a:endParaRPr lang="en-GB" sz="600" b="1" dirty="0"/>
          </a:p>
          <a:p>
            <a:pPr>
              <a:buFont typeface="Wingdings" pitchFamily="2" charset="2"/>
              <a:buChar char="Ø"/>
            </a:pPr>
            <a:r>
              <a:rPr lang="en-US" b="1" dirty="0"/>
              <a:t>Location Based </a:t>
            </a:r>
            <a:r>
              <a:rPr lang="en-US" b="1" dirty="0" smtClean="0"/>
              <a:t>Services Applications</a:t>
            </a:r>
          </a:p>
          <a:p>
            <a:pPr>
              <a:buFont typeface="Wingdings" pitchFamily="2" charset="2"/>
              <a:buChar char="Ø"/>
            </a:pPr>
            <a:endParaRPr lang="en-US" b="1" dirty="0"/>
          </a:p>
          <a:p>
            <a:pPr>
              <a:buFont typeface="Wingdings" pitchFamily="2" charset="2"/>
              <a:buChar char="Ø"/>
            </a:pPr>
            <a:r>
              <a:rPr lang="en-US" b="1" dirty="0"/>
              <a:t>Outdoor/Indoor Environments</a:t>
            </a:r>
            <a:endParaRPr lang="en-US" b="1" dirty="0" smtClean="0"/>
          </a:p>
          <a:p>
            <a:pPr>
              <a:buFont typeface="Wingdings" pitchFamily="2" charset="2"/>
              <a:buChar char="Ø"/>
            </a:pPr>
            <a:endParaRPr lang="en-GB" b="1" dirty="0" smtClean="0"/>
          </a:p>
          <a:p>
            <a:pPr>
              <a:buFont typeface="Wingdings" pitchFamily="2" charset="2"/>
              <a:buChar char="Ø"/>
            </a:pPr>
            <a:r>
              <a:rPr lang="en-GB" b="1" dirty="0"/>
              <a:t>Non-Intrusive User </a:t>
            </a:r>
            <a:r>
              <a:rPr lang="en-GB" b="1" dirty="0" smtClean="0"/>
              <a:t>Interfaces</a:t>
            </a:r>
            <a:endParaRPr lang="en-GB" b="1" dirty="0">
              <a:solidFill>
                <a:srgbClr val="0070C0"/>
              </a:solidFill>
            </a:endParaRPr>
          </a:p>
          <a:p>
            <a:pPr>
              <a:buFont typeface="Wingdings" pitchFamily="2" charset="2"/>
              <a:buChar char="Ø"/>
            </a:pPr>
            <a:endParaRPr lang="en-US" b="1" dirty="0" smtClean="0"/>
          </a:p>
          <a:p>
            <a:pPr>
              <a:buFont typeface="Wingdings" pitchFamily="2" charset="2"/>
              <a:buChar char="Ø"/>
            </a:pPr>
            <a:r>
              <a:rPr lang="en-US" b="1" dirty="0"/>
              <a:t>Challenges</a:t>
            </a:r>
            <a:endParaRPr lang="en-GB"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2</a:t>
            </a:fld>
            <a:r>
              <a:rPr lang="en-US" dirty="0" smtClean="0">
                <a:latin typeface="+mj-lt"/>
              </a:rPr>
              <a:t>  of  18</a:t>
            </a:r>
            <a:endParaRPr lang="en-US" dirty="0">
              <a:latin typeface="+mj-lt"/>
            </a:endParaRPr>
          </a:p>
        </p:txBody>
      </p:sp>
      <p:pic>
        <p:nvPicPr>
          <p:cNvPr id="8" name="Picture 7"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Location </a:t>
            </a:r>
            <a:r>
              <a:rPr lang="en-US" dirty="0" smtClean="0"/>
              <a:t>Based Services</a:t>
            </a:r>
            <a:r>
              <a:rPr lang="en-US" dirty="0" smtClean="0">
                <a:solidFill>
                  <a:srgbClr val="000000"/>
                </a:solidFill>
              </a:rPr>
              <a:t/>
            </a:r>
            <a:br>
              <a:rPr lang="en-US" dirty="0" smtClean="0">
                <a:solidFill>
                  <a:srgbClr val="000000"/>
                </a:solidFill>
              </a:rPr>
            </a:br>
            <a:r>
              <a:rPr lang="en-US" dirty="0" smtClean="0">
                <a:solidFill>
                  <a:srgbClr val="000000"/>
                </a:solidFill>
              </a:rPr>
              <a:t>LBS</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3</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r>
              <a:rPr lang="en-US" sz="1800" b="1" dirty="0">
                <a:solidFill>
                  <a:srgbClr val="FF0000"/>
                </a:solidFill>
              </a:rPr>
              <a:t>Location-based services are any service that </a:t>
            </a:r>
            <a:r>
              <a:rPr lang="en-US" sz="1800" b="1" dirty="0" smtClean="0">
                <a:solidFill>
                  <a:srgbClr val="FF0000"/>
                </a:solidFill>
              </a:rPr>
              <a:t>takes into </a:t>
            </a:r>
            <a:r>
              <a:rPr lang="en-US" sz="1800" b="1" dirty="0">
                <a:solidFill>
                  <a:srgbClr val="FF0000"/>
                </a:solidFill>
              </a:rPr>
              <a:t>account the geographic location of an </a:t>
            </a:r>
            <a:r>
              <a:rPr lang="en-US" sz="1800" b="1" dirty="0" smtClean="0">
                <a:solidFill>
                  <a:srgbClr val="FF0000"/>
                </a:solidFill>
              </a:rPr>
              <a:t>entity. </a:t>
            </a:r>
          </a:p>
          <a:p>
            <a:pPr marL="0" indent="0" algn="just">
              <a:lnSpc>
                <a:spcPct val="150000"/>
              </a:lnSpc>
              <a:buNone/>
            </a:pPr>
            <a:endParaRPr lang="en-US" sz="1800" b="1" dirty="0" smtClean="0">
              <a:solidFill>
                <a:srgbClr val="FF0000"/>
              </a:solidFill>
            </a:endParaRPr>
          </a:p>
          <a:p>
            <a:pPr algn="just">
              <a:lnSpc>
                <a:spcPct val="150000"/>
              </a:lnSpc>
              <a:buFont typeface="Wingdings" panose="05000000000000000000" pitchFamily="2" charset="2"/>
              <a:buChar char="Ø"/>
            </a:pPr>
            <a:r>
              <a:rPr lang="en-US" sz="1800" b="1" dirty="0">
                <a:solidFill>
                  <a:srgbClr val="0070C0"/>
                </a:solidFill>
              </a:rPr>
              <a:t>First, the term “entity” can be human or non-human, a non-human object that often needs to be tracked for logistical purposes</a:t>
            </a:r>
            <a:r>
              <a:rPr lang="en-US" sz="1800" b="1" dirty="0" smtClean="0">
                <a:solidFill>
                  <a:srgbClr val="0070C0"/>
                </a:solidFill>
              </a:rPr>
              <a:t>.</a:t>
            </a:r>
          </a:p>
          <a:p>
            <a:pPr marL="0" indent="0" algn="just">
              <a:lnSpc>
                <a:spcPct val="150000"/>
              </a:lnSpc>
              <a:buNone/>
            </a:pPr>
            <a:r>
              <a:rPr lang="en-US" sz="800" b="1" dirty="0" smtClean="0">
                <a:solidFill>
                  <a:srgbClr val="0070C0"/>
                </a:solidFill>
              </a:rPr>
              <a:t>	</a:t>
            </a:r>
            <a:endParaRPr lang="en-US" sz="800" b="1" dirty="0">
              <a:solidFill>
                <a:srgbClr val="0070C0"/>
              </a:solidFill>
            </a:endParaRPr>
          </a:p>
          <a:p>
            <a:pPr algn="just">
              <a:lnSpc>
                <a:spcPct val="150000"/>
              </a:lnSpc>
              <a:buFont typeface="Wingdings" panose="05000000000000000000" pitchFamily="2" charset="2"/>
              <a:buChar char="Ø"/>
            </a:pPr>
            <a:r>
              <a:rPr lang="en-US" sz="1800" b="1" dirty="0" smtClean="0">
                <a:solidFill>
                  <a:srgbClr val="0070C0"/>
                </a:solidFill>
                <a:sym typeface="Wingdings" panose="05000000000000000000" pitchFamily="2" charset="2"/>
              </a:rPr>
              <a:t>Second</a:t>
            </a:r>
            <a:r>
              <a:rPr lang="en-US" sz="1800" b="1" dirty="0">
                <a:solidFill>
                  <a:srgbClr val="0070C0"/>
                </a:solidFill>
                <a:sym typeface="Wingdings" panose="05000000000000000000" pitchFamily="2" charset="2"/>
              </a:rPr>
              <a:t>, there are always at least two entities involved in a location-based service. In a generic geographic grid (such as longitude and latitude), entity A is always in relative position to entity B. </a:t>
            </a:r>
            <a:endParaRPr lang="en-US" sz="1800" b="1" dirty="0" smtClean="0">
              <a:solidFill>
                <a:srgbClr val="0070C0"/>
              </a:solidFill>
              <a:sym typeface="Wingdings" panose="05000000000000000000" pitchFamily="2" charset="2"/>
            </a:endParaRPr>
          </a:p>
        </p:txBody>
      </p:sp>
      <p:sp>
        <p:nvSpPr>
          <p:cNvPr id="10" name="TextBox 9"/>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spTree>
    <p:extLst>
      <p:ext uri="{BB962C8B-B14F-4D97-AF65-F5344CB8AC3E}">
        <p14:creationId xmlns:p14="http://schemas.microsoft.com/office/powerpoint/2010/main" val="3275787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Location </a:t>
            </a:r>
            <a:r>
              <a:rPr lang="en-US" dirty="0" smtClean="0"/>
              <a:t>Based Services</a:t>
            </a:r>
            <a:r>
              <a:rPr lang="en-US" dirty="0" smtClean="0">
                <a:solidFill>
                  <a:srgbClr val="000000"/>
                </a:solidFill>
              </a:rPr>
              <a:t/>
            </a:r>
            <a:br>
              <a:rPr lang="en-US" dirty="0" smtClean="0">
                <a:solidFill>
                  <a:srgbClr val="000000"/>
                </a:solidFill>
              </a:rPr>
            </a:br>
            <a:r>
              <a:rPr lang="en-US" dirty="0" smtClean="0">
                <a:solidFill>
                  <a:srgbClr val="000000"/>
                </a:solidFill>
              </a:rPr>
              <a:t>LBS</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4</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Ø"/>
            </a:pPr>
            <a:endParaRPr lang="en-US" sz="1800" b="1" dirty="0" smtClean="0">
              <a:solidFill>
                <a:srgbClr val="0070C0"/>
              </a:solidFill>
              <a:sym typeface="Wingdings" panose="05000000000000000000" pitchFamily="2" charset="2"/>
            </a:endParaRPr>
          </a:p>
          <a:p>
            <a:pPr algn="just">
              <a:lnSpc>
                <a:spcPct val="150000"/>
              </a:lnSpc>
              <a:buFont typeface="Wingdings" panose="05000000000000000000" pitchFamily="2" charset="2"/>
              <a:buChar char="Ø"/>
            </a:pPr>
            <a:r>
              <a:rPr lang="en-US" sz="1800" b="1" dirty="0" smtClean="0">
                <a:solidFill>
                  <a:srgbClr val="0070C0"/>
                </a:solidFill>
                <a:sym typeface="Wingdings" panose="05000000000000000000" pitchFamily="2" charset="2"/>
              </a:rPr>
              <a:t>Third, </a:t>
            </a:r>
            <a:r>
              <a:rPr lang="en-US" sz="1800" b="1" dirty="0">
                <a:solidFill>
                  <a:srgbClr val="0070C0"/>
                </a:solidFill>
                <a:sym typeface="Wingdings" panose="05000000000000000000" pitchFamily="2" charset="2"/>
              </a:rPr>
              <a:t>each of the entities can be either static or moving. Static can imply two things: either they are truly static or they are only temporarily static</a:t>
            </a:r>
            <a:r>
              <a:rPr lang="en-US" sz="1800" b="1" dirty="0" smtClean="0">
                <a:solidFill>
                  <a:srgbClr val="0070C0"/>
                </a:solidFill>
                <a:sym typeface="Wingdings" panose="05000000000000000000" pitchFamily="2" charset="2"/>
              </a:rPr>
              <a:t>.</a:t>
            </a:r>
          </a:p>
          <a:p>
            <a:pPr algn="just">
              <a:lnSpc>
                <a:spcPct val="150000"/>
              </a:lnSpc>
              <a:buFont typeface="Wingdings" panose="05000000000000000000" pitchFamily="2" charset="2"/>
              <a:buChar char="Ø"/>
            </a:pPr>
            <a:endParaRPr lang="en-US" sz="900" b="1" dirty="0" smtClean="0">
              <a:solidFill>
                <a:srgbClr val="0070C0"/>
              </a:solidFill>
            </a:endParaRPr>
          </a:p>
          <a:p>
            <a:pPr algn="just">
              <a:lnSpc>
                <a:spcPct val="150000"/>
              </a:lnSpc>
              <a:buFont typeface="Wingdings" panose="05000000000000000000" pitchFamily="2" charset="2"/>
              <a:buChar char="Ø"/>
            </a:pPr>
            <a:r>
              <a:rPr lang="en-US" sz="1800" b="1" dirty="0" smtClean="0">
                <a:solidFill>
                  <a:srgbClr val="0070C0"/>
                </a:solidFill>
              </a:rPr>
              <a:t>Fourth, </a:t>
            </a:r>
            <a:r>
              <a:rPr lang="en-US" sz="1800" b="1" dirty="0">
                <a:solidFill>
                  <a:srgbClr val="0070C0"/>
                </a:solidFill>
              </a:rPr>
              <a:t>one of the entities, whether human or nonhuman, is always the object of LBS, that is, it is the entity about which location information is recorded</a:t>
            </a:r>
            <a:r>
              <a:rPr lang="en-US" sz="1800" b="1" dirty="0" smtClean="0">
                <a:solidFill>
                  <a:srgbClr val="0070C0"/>
                </a:solidFill>
              </a:rPr>
              <a:t>. Moreover, one </a:t>
            </a:r>
            <a:r>
              <a:rPr lang="en-US" sz="1800" b="1" dirty="0">
                <a:solidFill>
                  <a:srgbClr val="0070C0"/>
                </a:solidFill>
              </a:rPr>
              <a:t>of the entities is always a recipient of the location information.</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spTree>
    <p:extLst>
      <p:ext uri="{BB962C8B-B14F-4D97-AF65-F5344CB8AC3E}">
        <p14:creationId xmlns:p14="http://schemas.microsoft.com/office/powerpoint/2010/main" val="1666692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Location </a:t>
            </a:r>
            <a:r>
              <a:rPr lang="en-US" dirty="0" smtClean="0"/>
              <a:t>Based Services</a:t>
            </a:r>
            <a:r>
              <a:rPr lang="en-US" dirty="0" smtClean="0">
                <a:solidFill>
                  <a:srgbClr val="000000"/>
                </a:solidFill>
              </a:rPr>
              <a:t/>
            </a:r>
            <a:br>
              <a:rPr lang="en-US" dirty="0" smtClean="0">
                <a:solidFill>
                  <a:srgbClr val="000000"/>
                </a:solidFill>
              </a:rPr>
            </a:br>
            <a:r>
              <a:rPr lang="en-US" dirty="0" smtClean="0">
                <a:solidFill>
                  <a:srgbClr val="000000"/>
                </a:solidFill>
              </a:rPr>
              <a:t>LBS</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5</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l="25123" t="29777" r="27573" b="24689"/>
          <a:stretch/>
        </p:blipFill>
        <p:spPr>
          <a:xfrm>
            <a:off x="914400" y="1524000"/>
            <a:ext cx="7447811" cy="4480560"/>
          </a:xfrm>
        </p:spPr>
      </p:pic>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spTree>
    <p:extLst>
      <p:ext uri="{BB962C8B-B14F-4D97-AF65-F5344CB8AC3E}">
        <p14:creationId xmlns:p14="http://schemas.microsoft.com/office/powerpoint/2010/main" val="2272501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Location-Tracking Services </a:t>
            </a:r>
            <a:br>
              <a:rPr lang="en-US" dirty="0" smtClean="0"/>
            </a:br>
            <a:r>
              <a:rPr lang="en-US" dirty="0" smtClean="0"/>
              <a:t>vs</a:t>
            </a:r>
            <a:r>
              <a:rPr lang="en-US" dirty="0"/>
              <a:t>. </a:t>
            </a:r>
            <a:r>
              <a:rPr lang="en-US" dirty="0" smtClean="0"/>
              <a:t>Position-Aware Services</a:t>
            </a:r>
            <a:endParaRPr lang="en-US" dirty="0"/>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6</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endParaRPr lang="en-US" sz="1800" b="1" dirty="0" smtClean="0">
              <a:solidFill>
                <a:srgbClr val="FF0000"/>
              </a:solidFill>
            </a:endParaRPr>
          </a:p>
          <a:p>
            <a:pPr algn="just">
              <a:lnSpc>
                <a:spcPct val="150000"/>
              </a:lnSpc>
              <a:buFont typeface="Wingdings" panose="05000000000000000000" pitchFamily="2" charset="2"/>
              <a:buChar char="Ø"/>
            </a:pPr>
            <a:r>
              <a:rPr lang="en-US" sz="1800" b="1" dirty="0">
                <a:solidFill>
                  <a:srgbClr val="0070C0"/>
                </a:solidFill>
              </a:rPr>
              <a:t>Location-tracking services provide information about a user’s </a:t>
            </a:r>
            <a:r>
              <a:rPr lang="en-US" sz="1800" b="1" dirty="0" smtClean="0">
                <a:solidFill>
                  <a:srgbClr val="0070C0"/>
                </a:solidFill>
              </a:rPr>
              <a:t>whereabouts </a:t>
            </a:r>
            <a:r>
              <a:rPr lang="en-US" sz="1800" b="1" dirty="0">
                <a:solidFill>
                  <a:srgbClr val="0070C0"/>
                </a:solidFill>
              </a:rPr>
              <a:t>to entities other than the </a:t>
            </a:r>
            <a:r>
              <a:rPr lang="en-US" sz="1800" b="1" dirty="0" smtClean="0">
                <a:solidFill>
                  <a:srgbClr val="0070C0"/>
                </a:solidFill>
              </a:rPr>
              <a:t>user.</a:t>
            </a:r>
          </a:p>
          <a:p>
            <a:pPr algn="just">
              <a:lnSpc>
                <a:spcPct val="150000"/>
              </a:lnSpc>
              <a:buFont typeface="Wingdings" panose="05000000000000000000" pitchFamily="2" charset="2"/>
              <a:buChar char="Ø"/>
            </a:pPr>
            <a:r>
              <a:rPr lang="en-US" sz="1800" b="1" dirty="0" smtClean="0">
                <a:solidFill>
                  <a:srgbClr val="0070C0"/>
                </a:solidFill>
              </a:rPr>
              <a:t> </a:t>
            </a:r>
            <a:r>
              <a:rPr lang="en-US" sz="1800" b="1" dirty="0">
                <a:solidFill>
                  <a:srgbClr val="0070C0"/>
                </a:solidFill>
              </a:rPr>
              <a:t>while location-aware services supply the user (the information requester) with personal location data.</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79520"/>
            <a:ext cx="830207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5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Location Based Services </a:t>
            </a:r>
            <a:br>
              <a:rPr lang="en-US" dirty="0" smtClean="0"/>
            </a:br>
            <a:r>
              <a:rPr lang="en-US" dirty="0" smtClean="0"/>
              <a:t>Applications</a:t>
            </a:r>
            <a:endParaRPr lang="en-US" dirty="0"/>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7</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04" y="1295400"/>
            <a:ext cx="7863396"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065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Location Based </a:t>
            </a:r>
            <a:r>
              <a:rPr lang="en-US" dirty="0" smtClean="0"/>
              <a:t>Services </a:t>
            </a:r>
            <a:r>
              <a:rPr lang="en-US" dirty="0"/>
              <a:t/>
            </a:r>
            <a:br>
              <a:rPr lang="en-US" dirty="0"/>
            </a:br>
            <a:r>
              <a:rPr lang="en-US" dirty="0"/>
              <a:t>Applications</a:t>
            </a:r>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8</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endParaRPr lang="en-US" sz="1800" b="1" dirty="0" smtClean="0">
              <a:solidFill>
                <a:srgbClr val="FF0000"/>
              </a:solidFill>
            </a:endParaRPr>
          </a:p>
          <a:p>
            <a:pPr algn="just">
              <a:lnSpc>
                <a:spcPct val="150000"/>
              </a:lnSpc>
              <a:buFont typeface="Wingdings" panose="05000000000000000000" pitchFamily="2" charset="2"/>
              <a:buChar char="Ø"/>
            </a:pPr>
            <a:r>
              <a:rPr lang="en-US" sz="1800" b="1" dirty="0">
                <a:solidFill>
                  <a:srgbClr val="FF0000"/>
                </a:solidFill>
              </a:rPr>
              <a:t>Location based social </a:t>
            </a:r>
            <a:r>
              <a:rPr lang="en-US" sz="1800" b="1" dirty="0" smtClean="0">
                <a:solidFill>
                  <a:srgbClr val="FF0000"/>
                </a:solidFill>
              </a:rPr>
              <a:t>networks </a:t>
            </a:r>
            <a:r>
              <a:rPr lang="en-US" sz="1800" b="1" dirty="0">
                <a:solidFill>
                  <a:srgbClr val="FF0000"/>
                </a:solidFill>
              </a:rPr>
              <a:t>(LBSN</a:t>
            </a:r>
            <a:r>
              <a:rPr lang="en-US" sz="1800" b="1" dirty="0" smtClean="0">
                <a:solidFill>
                  <a:srgbClr val="FF0000"/>
                </a:solidFill>
              </a:rPr>
              <a:t>)</a:t>
            </a:r>
          </a:p>
          <a:p>
            <a:pPr marL="0" indent="0" algn="just">
              <a:lnSpc>
                <a:spcPct val="150000"/>
              </a:lnSpc>
              <a:buNone/>
            </a:pPr>
            <a:r>
              <a:rPr lang="en-US" sz="1800" b="1" dirty="0" smtClean="0">
                <a:solidFill>
                  <a:srgbClr val="0070C0"/>
                </a:solidFill>
              </a:rPr>
              <a:t>The </a:t>
            </a:r>
            <a:r>
              <a:rPr lang="en-US" sz="1800" b="1" dirty="0">
                <a:solidFill>
                  <a:srgbClr val="0070C0"/>
                </a:solidFill>
              </a:rPr>
              <a:t>increasing availability of </a:t>
            </a:r>
            <a:r>
              <a:rPr lang="en-US" sz="1800" b="1" dirty="0" smtClean="0">
                <a:solidFill>
                  <a:srgbClr val="0070C0"/>
                </a:solidFill>
              </a:rPr>
              <a:t>location-aware technology </a:t>
            </a:r>
            <a:r>
              <a:rPr lang="en-US" sz="1800" b="1" dirty="0">
                <a:solidFill>
                  <a:srgbClr val="0070C0"/>
                </a:solidFill>
              </a:rPr>
              <a:t>(e.g. GPS) enables people to add a location dimension to existing </a:t>
            </a:r>
            <a:r>
              <a:rPr lang="en-US" sz="1800" b="1" dirty="0" smtClean="0">
                <a:solidFill>
                  <a:srgbClr val="0070C0"/>
                </a:solidFill>
              </a:rPr>
              <a:t>online social </a:t>
            </a:r>
            <a:r>
              <a:rPr lang="en-US" sz="1800" b="1" dirty="0">
                <a:solidFill>
                  <a:srgbClr val="0070C0"/>
                </a:solidFill>
              </a:rPr>
              <a:t>networks in various ways, e.g. uploading geotagged contents (e.g. </a:t>
            </a:r>
            <a:r>
              <a:rPr lang="en-US" sz="1800" b="1" dirty="0" smtClean="0">
                <a:solidFill>
                  <a:srgbClr val="0070C0"/>
                </a:solidFill>
              </a:rPr>
              <a:t>photos, videos</a:t>
            </a:r>
            <a:r>
              <a:rPr lang="en-US" sz="1800" b="1" dirty="0">
                <a:solidFill>
                  <a:srgbClr val="0070C0"/>
                </a:solidFill>
              </a:rPr>
              <a:t>, and recorded routes), sharing the present </a:t>
            </a:r>
            <a:r>
              <a:rPr lang="en-US" sz="1800" b="1" dirty="0" smtClean="0">
                <a:solidFill>
                  <a:srgbClr val="0070C0"/>
                </a:solidFill>
              </a:rPr>
              <a:t>location (e.g</a:t>
            </a:r>
            <a:r>
              <a:rPr lang="en-US" sz="1800" b="1" dirty="0">
                <a:solidFill>
                  <a:srgbClr val="0070C0"/>
                </a:solidFill>
              </a:rPr>
              <a:t>. Facebook, </a:t>
            </a:r>
            <a:r>
              <a:rPr lang="en-US" sz="1800" b="1" dirty="0" smtClean="0">
                <a:solidFill>
                  <a:srgbClr val="0070C0"/>
                </a:solidFill>
              </a:rPr>
              <a:t>Google), </a:t>
            </a:r>
            <a:r>
              <a:rPr lang="en-US" sz="1800" b="1" dirty="0">
                <a:solidFill>
                  <a:srgbClr val="0070C0"/>
                </a:solidFill>
              </a:rPr>
              <a:t>commenting on an event at the place where it is happening (e.g. </a:t>
            </a:r>
            <a:r>
              <a:rPr lang="en-US" sz="1800" b="1" dirty="0" smtClean="0">
                <a:solidFill>
                  <a:srgbClr val="0070C0"/>
                </a:solidFill>
              </a:rPr>
              <a:t>via Twitter</a:t>
            </a:r>
            <a:r>
              <a:rPr lang="en-US" sz="1800" b="1" dirty="0">
                <a:solidFill>
                  <a:srgbClr val="0070C0"/>
                </a:solidFill>
              </a:rPr>
              <a:t>), or leaving ratings/tips/reviews for a location (e.g. a restaurant)</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spTree>
    <p:extLst>
      <p:ext uri="{BB962C8B-B14F-4D97-AF65-F5344CB8AC3E}">
        <p14:creationId xmlns:p14="http://schemas.microsoft.com/office/powerpoint/2010/main" val="451789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Location Based </a:t>
            </a:r>
            <a:r>
              <a:rPr lang="en-US" dirty="0" smtClean="0"/>
              <a:t>Services </a:t>
            </a:r>
            <a:r>
              <a:rPr lang="en-US" dirty="0"/>
              <a:t/>
            </a:r>
            <a:br>
              <a:rPr lang="en-US" dirty="0"/>
            </a:br>
            <a:r>
              <a:rPr lang="en-US" dirty="0"/>
              <a:t>Applications</a:t>
            </a:r>
          </a:p>
        </p:txBody>
      </p:sp>
      <p:sp>
        <p:nvSpPr>
          <p:cNvPr id="4" name="Slide Number Placeholder 3"/>
          <p:cNvSpPr>
            <a:spLocks noGrp="1"/>
          </p:cNvSpPr>
          <p:nvPr>
            <p:ph type="sldNum" sz="quarter" idx="12"/>
          </p:nvPr>
        </p:nvSpPr>
        <p:spPr/>
        <p:txBody>
          <a:bodyPr/>
          <a:lstStyle/>
          <a:p>
            <a:fld id="{03129603-D231-412A-8801-770F432E7024}" type="slidenum">
              <a:rPr lang="en-US" smtClean="0">
                <a:latin typeface="+mj-lt"/>
              </a:rPr>
              <a:pPr/>
              <a:t>9</a:t>
            </a:fld>
            <a:r>
              <a:rPr lang="en-US" dirty="0" smtClean="0">
                <a:latin typeface="+mj-lt"/>
              </a:rPr>
              <a:t>  of  18</a:t>
            </a:r>
            <a:endParaRPr lang="en-US" dirty="0">
              <a:latin typeface="+mj-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endParaRPr lang="en-US" sz="1800" b="1" dirty="0" smtClean="0">
              <a:solidFill>
                <a:srgbClr val="FF0000"/>
              </a:solidFill>
            </a:endParaRPr>
          </a:p>
          <a:p>
            <a:pPr algn="just">
              <a:lnSpc>
                <a:spcPct val="150000"/>
              </a:lnSpc>
              <a:buFont typeface="Wingdings" panose="05000000000000000000" pitchFamily="2" charset="2"/>
              <a:buChar char="Ø"/>
            </a:pPr>
            <a:r>
              <a:rPr lang="en-US" sz="1800" b="1" dirty="0">
                <a:solidFill>
                  <a:srgbClr val="FF0000"/>
                </a:solidFill>
              </a:rPr>
              <a:t>Location based gaming (LBG)</a:t>
            </a:r>
            <a:endParaRPr lang="en-US" sz="1800" b="1" dirty="0" smtClean="0">
              <a:solidFill>
                <a:srgbClr val="FF0000"/>
              </a:solidFill>
            </a:endParaRPr>
          </a:p>
          <a:p>
            <a:pPr marL="0" indent="0" algn="just">
              <a:lnSpc>
                <a:spcPct val="150000"/>
              </a:lnSpc>
              <a:buNone/>
            </a:pPr>
            <a:r>
              <a:rPr lang="en-US" sz="1800" b="1" dirty="0">
                <a:solidFill>
                  <a:srgbClr val="0070C0"/>
                </a:solidFill>
              </a:rPr>
              <a:t>Typically, LBG maps </a:t>
            </a:r>
            <a:r>
              <a:rPr lang="en-US" sz="1800" b="1" dirty="0" smtClean="0">
                <a:solidFill>
                  <a:srgbClr val="0070C0"/>
                </a:solidFill>
              </a:rPr>
              <a:t>real-world </a:t>
            </a:r>
            <a:r>
              <a:rPr lang="en-US" sz="1800" b="1" dirty="0">
                <a:solidFill>
                  <a:srgbClr val="0070C0"/>
                </a:solidFill>
              </a:rPr>
              <a:t>environments into a virtual world, where players must move </a:t>
            </a:r>
            <a:r>
              <a:rPr lang="en-US" sz="1800" b="1" dirty="0" smtClean="0">
                <a:solidFill>
                  <a:srgbClr val="0070C0"/>
                </a:solidFill>
              </a:rPr>
              <a:t>in </a:t>
            </a:r>
            <a:r>
              <a:rPr lang="en-US" sz="1800" b="1" dirty="0">
                <a:solidFill>
                  <a:srgbClr val="0070C0"/>
                </a:solidFill>
              </a:rPr>
              <a:t>real life to explore the virtual world and accomplish tasks related to the game </a:t>
            </a:r>
            <a:r>
              <a:rPr lang="en-US" sz="1800" b="1" dirty="0" smtClean="0">
                <a:solidFill>
                  <a:srgbClr val="0070C0"/>
                </a:solidFill>
              </a:rPr>
              <a:t>itself. The </a:t>
            </a:r>
            <a:r>
              <a:rPr lang="en-US" sz="1800" b="1" dirty="0">
                <a:solidFill>
                  <a:srgbClr val="0070C0"/>
                </a:solidFill>
              </a:rPr>
              <a:t>maps, tasks, and other contents presented on the mobile devices are adapted to the location of the player. According to the game objectives, players may collect virtual objects, such as weapons, ammunition, or treasures. </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4267200" y="6324600"/>
            <a:ext cx="4876800" cy="307777"/>
          </a:xfrm>
          <a:prstGeom prst="rect">
            <a:avLst/>
          </a:prstGeom>
          <a:noFill/>
        </p:spPr>
        <p:txBody>
          <a:bodyPr wrap="square" rtlCol="0">
            <a:spAutoFit/>
          </a:bodyPr>
          <a:lstStyle/>
          <a:p>
            <a:r>
              <a:rPr lang="en-US" sz="1400" i="1" dirty="0">
                <a:solidFill>
                  <a:srgbClr val="0070C0"/>
                </a:solidFill>
              </a:rPr>
              <a:t>Location based services: ongoing evolution </a:t>
            </a:r>
            <a:r>
              <a:rPr lang="en-US" sz="1400" i="1" dirty="0" smtClean="0">
                <a:solidFill>
                  <a:srgbClr val="0070C0"/>
                </a:solidFill>
              </a:rPr>
              <a:t>and research </a:t>
            </a:r>
            <a:r>
              <a:rPr lang="en-US" sz="1400" i="1" dirty="0">
                <a:solidFill>
                  <a:srgbClr val="0070C0"/>
                </a:solidFill>
              </a:rPr>
              <a:t>agenda</a:t>
            </a:r>
          </a:p>
        </p:txBody>
      </p:sp>
    </p:spTree>
    <p:extLst>
      <p:ext uri="{BB962C8B-B14F-4D97-AF65-F5344CB8AC3E}">
        <p14:creationId xmlns:p14="http://schemas.microsoft.com/office/powerpoint/2010/main" val="3575310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25011</TotalTime>
  <Words>1113</Words>
  <Application>Microsoft Office PowerPoint</Application>
  <PresentationFormat>On-screen Show (4:3)</PresentationFormat>
  <Paragraphs>113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Outline </vt:lpstr>
      <vt:lpstr>Location Based Services LBS</vt:lpstr>
      <vt:lpstr>Location Based Services LBS</vt:lpstr>
      <vt:lpstr>Location Based Services LBS</vt:lpstr>
      <vt:lpstr>Location-Tracking Services  vs. Position-Aware Services</vt:lpstr>
      <vt:lpstr>Location Based Services  Applications</vt:lpstr>
      <vt:lpstr>Location Based Services  Applications</vt:lpstr>
      <vt:lpstr>Location Based Services  Applications</vt:lpstr>
      <vt:lpstr>Location Based Services  Applications</vt:lpstr>
      <vt:lpstr>Location Based Services  Applications</vt:lpstr>
      <vt:lpstr>Location Based Services  Applications</vt:lpstr>
      <vt:lpstr>Outdoor to Indoor and Mixed Outdoor/Indoor Environments</vt:lpstr>
      <vt:lpstr>Non-Intrusive User Interfaces </vt:lpstr>
      <vt:lpstr>Non-Intrusive User Interfaces </vt:lpstr>
      <vt:lpstr>Developer/Researcher Challenges </vt:lpstr>
      <vt:lpstr>Summary</vt:lpstr>
      <vt:lpstr>PowerPoint Presentation</vt:lpstr>
    </vt:vector>
  </TitlesOfParts>
  <Company>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Christian</dc:creator>
  <cp:lastModifiedBy>ALI ALBU-RGHAIF</cp:lastModifiedBy>
  <cp:revision>934</cp:revision>
  <dcterms:created xsi:type="dcterms:W3CDTF">2012-09-26T17:15:36Z</dcterms:created>
  <dcterms:modified xsi:type="dcterms:W3CDTF">2020-06-08T22:22:49Z</dcterms:modified>
</cp:coreProperties>
</file>