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41" r:id="rId2"/>
    <p:sldId id="257" r:id="rId3"/>
    <p:sldId id="365" r:id="rId4"/>
    <p:sldId id="407" r:id="rId5"/>
    <p:sldId id="415" r:id="rId6"/>
    <p:sldId id="408" r:id="rId7"/>
    <p:sldId id="411" r:id="rId8"/>
    <p:sldId id="420" r:id="rId9"/>
    <p:sldId id="410" r:id="rId10"/>
    <p:sldId id="413" r:id="rId11"/>
    <p:sldId id="409" r:id="rId12"/>
    <p:sldId id="417" r:id="rId13"/>
    <p:sldId id="419" r:id="rId14"/>
    <p:sldId id="418" r:id="rId15"/>
    <p:sldId id="421" r:id="rId16"/>
    <p:sldId id="279"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san.lami" initials="i"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3" autoAdjust="0"/>
    <p:restoredTop sz="99827"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2298"/>
    </p:cViewPr>
  </p:outlin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4A3CC6-2111-420E-9FCE-27FE4C7D7B5F}" type="datetimeFigureOut">
              <a:rPr lang="en-GB" smtClean="0"/>
              <a:pPr/>
              <a:t>16/06/2020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E559D-9A5C-46B1-81C7-B93C18875F90}" type="slidenum">
              <a:rPr lang="en-GB" smtClean="0"/>
              <a:pPr/>
              <a:t>‹#›</a:t>
            </a:fld>
            <a:endParaRPr lang="en-GB"/>
          </a:p>
        </p:txBody>
      </p:sp>
    </p:spTree>
    <p:extLst>
      <p:ext uri="{BB962C8B-B14F-4D97-AF65-F5344CB8AC3E}">
        <p14:creationId xmlns:p14="http://schemas.microsoft.com/office/powerpoint/2010/main" val="317128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C7F61-F2BE-4AFA-B09E-E3134580593E}" type="datetimeFigureOut">
              <a:rPr lang="en-US" smtClean="0"/>
              <a:pPr/>
              <a:t>6/16/2020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1708C-24F6-43E2-9A26-9A90F8C52DC3}" type="slidenum">
              <a:rPr lang="en-US" smtClean="0"/>
              <a:pPr/>
              <a:t>‹#›</a:t>
            </a:fld>
            <a:endParaRPr lang="en-US"/>
          </a:p>
        </p:txBody>
      </p:sp>
    </p:spTree>
    <p:extLst>
      <p:ext uri="{BB962C8B-B14F-4D97-AF65-F5344CB8AC3E}">
        <p14:creationId xmlns:p14="http://schemas.microsoft.com/office/powerpoint/2010/main" val="403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C1708C-24F6-43E2-9A26-9A90F8C52DC3}" type="slidenum">
              <a:rPr lang="en-US" smtClean="0"/>
              <a:pPr/>
              <a:t>1</a:t>
            </a:fld>
            <a:endParaRPr lang="en-US"/>
          </a:p>
        </p:txBody>
      </p:sp>
    </p:spTree>
    <p:extLst>
      <p:ext uri="{BB962C8B-B14F-4D97-AF65-F5344CB8AC3E}">
        <p14:creationId xmlns:p14="http://schemas.microsoft.com/office/powerpoint/2010/main" val="5578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D38AAFC5-F077-40B3-9732-1087828DA3C0}" type="datetime1">
              <a:rPr lang="en-US" smtClean="0"/>
              <a:pPr/>
              <a:t>6/16/2020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8A4EDE01-683B-400E-A9CB-9AE20C637126}" type="datetime1">
              <a:rPr lang="en-US" smtClean="0"/>
              <a:pPr/>
              <a:t>6/16/2020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24600"/>
            <a:ext cx="2209800" cy="365125"/>
          </a:xfrm>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9B00875F-EAF5-4CA4-9107-B0468D2D3ABD}" type="datetime1">
              <a:rPr lang="en-US" smtClean="0"/>
              <a:pPr/>
              <a:t>6/16/2020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2F3610A-AA83-4EE7-A540-8C874283B368}" type="datetime1">
              <a:rPr lang="en-US" smtClean="0"/>
              <a:pPr/>
              <a:t>6/16/2020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324600"/>
            <a:ext cx="2133600" cy="365125"/>
          </a:xfrm>
          <a:prstGeom prst="rect">
            <a:avLst/>
          </a:prstGeom>
        </p:spPr>
        <p:txBody>
          <a:bodyPr/>
          <a:lstStyle/>
          <a:p>
            <a:fld id="{7B0F49DD-6197-4A04-9BA1-3027B854A57C}" type="datetime1">
              <a:rPr lang="en-US" smtClean="0"/>
              <a:pPr/>
              <a:t>6/16/2020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9" name="Slide Number Placeholder 8"/>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324600"/>
            <a:ext cx="2133600" cy="365125"/>
          </a:xfrm>
          <a:prstGeom prst="rect">
            <a:avLst/>
          </a:prstGeom>
        </p:spPr>
        <p:txBody>
          <a:bodyPr/>
          <a:lstStyle/>
          <a:p>
            <a:fld id="{54C6F3E3-AF2D-41BC-A76D-23489CE9435B}" type="datetime1">
              <a:rPr lang="en-US" smtClean="0"/>
              <a:pPr/>
              <a:t>6/16/2020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5" name="Slide Number Placeholder 4"/>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324600"/>
            <a:ext cx="2133600" cy="365125"/>
          </a:xfrm>
          <a:prstGeom prst="rect">
            <a:avLst/>
          </a:prstGeom>
        </p:spPr>
        <p:txBody>
          <a:bodyPr/>
          <a:lstStyle/>
          <a:p>
            <a:fld id="{370BB7E7-A519-4BE3-B843-C7FD5FEB092E}" type="datetime1">
              <a:rPr lang="en-US" smtClean="0"/>
              <a:pPr/>
              <a:t>6/16/2020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4" name="Slide Number Placeholder 3"/>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AD333B42-C8C3-4ECA-80EA-2D0AC1F89A58}" type="datetime1">
              <a:rPr lang="en-US" smtClean="0"/>
              <a:pPr/>
              <a:t>6/16/2020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188E48C-C231-410F-81CC-C4931CEFD851}" type="datetime1">
              <a:rPr lang="en-US" smtClean="0"/>
              <a:pPr/>
              <a:t>6/16/2020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03129603-D231-412A-8801-770F432E7024}" type="slidenum">
              <a:rPr lang="en-US" smtClean="0"/>
              <a:pPr algn="l"/>
              <a:t>‹#›</a:t>
            </a:fld>
            <a:r>
              <a:rPr lang="en-US" dirty="0" smtClean="0"/>
              <a:t> of 16</a:t>
            </a:r>
            <a:endParaRPr lang="en-US" dirty="0"/>
          </a:p>
        </p:txBody>
      </p:sp>
      <p:cxnSp>
        <p:nvCxnSpPr>
          <p:cNvPr id="10" name="Straight Connector 9"/>
          <p:cNvCxnSpPr/>
          <p:nvPr userDrawn="1"/>
        </p:nvCxnSpPr>
        <p:spPr>
          <a:xfrm>
            <a:off x="459929" y="6143644"/>
            <a:ext cx="8244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a:stretch>
            <a:fillRect/>
          </a:stretch>
        </p:blipFill>
        <p:spPr>
          <a:xfrm>
            <a:off x="44322367" y="862171"/>
            <a:ext cx="4726321" cy="4726321"/>
          </a:xfrm>
          <a:prstGeom prst="rect">
            <a:avLst/>
          </a:prstGeom>
        </p:spPr>
      </p:pic>
      <p:pic>
        <p:nvPicPr>
          <p:cNvPr id="8" name="Picture 7"/>
          <p:cNvPicPr>
            <a:picLocks noChangeAspect="1"/>
          </p:cNvPicPr>
          <p:nvPr userDrawn="1"/>
        </p:nvPicPr>
        <p:blipFill>
          <a:blip r:embed="rId13"/>
          <a:stretch>
            <a:fillRect/>
          </a:stretch>
        </p:blipFill>
        <p:spPr>
          <a:xfrm>
            <a:off x="44474767" y="1014571"/>
            <a:ext cx="4726321" cy="47263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4322367" y="862171"/>
            <a:ext cx="4726321" cy="4726321"/>
          </a:xfrm>
          <a:prstGeom prst="rect">
            <a:avLst/>
          </a:prstGeom>
        </p:spPr>
      </p:pic>
      <p:pic>
        <p:nvPicPr>
          <p:cNvPr id="14" name="Picture 13"/>
          <p:cNvPicPr>
            <a:picLocks noChangeAspect="1"/>
          </p:cNvPicPr>
          <p:nvPr/>
        </p:nvPicPr>
        <p:blipFill>
          <a:blip r:embed="rId3"/>
          <a:stretch>
            <a:fillRect/>
          </a:stretch>
        </p:blipFill>
        <p:spPr>
          <a:xfrm>
            <a:off x="44474773" y="1014577"/>
            <a:ext cx="3635987" cy="3635987"/>
          </a:xfrm>
          <a:prstGeom prst="rect">
            <a:avLst/>
          </a:prstGeom>
        </p:spPr>
      </p:pic>
      <p:sp>
        <p:nvSpPr>
          <p:cNvPr id="20" name="Subtitle 11"/>
          <p:cNvSpPr>
            <a:spLocks noGrp="1"/>
          </p:cNvSpPr>
          <p:nvPr>
            <p:ph type="subTitle" idx="1"/>
          </p:nvPr>
        </p:nvSpPr>
        <p:spPr>
          <a:xfrm>
            <a:off x="76200" y="4747939"/>
            <a:ext cx="8915400" cy="1348061"/>
          </a:xfrm>
          <a:prstGeom prst="rect">
            <a:avLst/>
          </a:prstGeom>
        </p:spPr>
        <p:txBody>
          <a:bodyPr wrap="square">
            <a:spAutoFit/>
          </a:bodyPr>
          <a:lstStyle/>
          <a:p>
            <a:r>
              <a:rPr lang="en-US" altLang="en-US" b="1" dirty="0" smtClean="0">
                <a:solidFill>
                  <a:schemeClr val="tx1"/>
                </a:solidFill>
                <a:latin typeface="+mj-lt"/>
              </a:rPr>
              <a:t>Department of Computer Engineering</a:t>
            </a:r>
          </a:p>
          <a:p>
            <a:r>
              <a:rPr lang="en-US" b="1" dirty="0" smtClean="0">
                <a:solidFill>
                  <a:schemeClr val="tx1"/>
                </a:solidFill>
                <a:latin typeface="+mj-lt"/>
              </a:rPr>
              <a:t>College </a:t>
            </a:r>
            <a:r>
              <a:rPr lang="en-US" b="1" dirty="0">
                <a:solidFill>
                  <a:schemeClr val="tx1"/>
                </a:solidFill>
                <a:latin typeface="+mj-lt"/>
              </a:rPr>
              <a:t>of </a:t>
            </a:r>
            <a:r>
              <a:rPr lang="en-US" b="1" dirty="0" smtClean="0">
                <a:solidFill>
                  <a:schemeClr val="tx1"/>
                </a:solidFill>
                <a:latin typeface="+mj-lt"/>
              </a:rPr>
              <a:t>Engineering</a:t>
            </a:r>
          </a:p>
          <a:p>
            <a:r>
              <a:rPr lang="en-US" altLang="en-US" b="1" dirty="0">
                <a:solidFill>
                  <a:schemeClr val="tx1"/>
                </a:solidFill>
              </a:rPr>
              <a:t>University of  </a:t>
            </a:r>
            <a:r>
              <a:rPr lang="en-US" altLang="en-US" b="1" dirty="0" smtClean="0">
                <a:solidFill>
                  <a:schemeClr val="tx1"/>
                </a:solidFill>
              </a:rPr>
              <a:t>Diyala</a:t>
            </a:r>
            <a:endParaRPr lang="en-US" altLang="en-US" b="1" dirty="0">
              <a:solidFill>
                <a:schemeClr val="tx1"/>
              </a:solidFill>
              <a:latin typeface="+mj-lt"/>
            </a:endParaRPr>
          </a:p>
        </p:txBody>
      </p:sp>
      <p:sp>
        <p:nvSpPr>
          <p:cNvPr id="9" name="TextBox 8"/>
          <p:cNvSpPr txBox="1"/>
          <p:nvPr/>
        </p:nvSpPr>
        <p:spPr>
          <a:xfrm>
            <a:off x="-795409" y="291188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149" y="0"/>
            <a:ext cx="2292851" cy="199598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5578"/>
          <a:stretch/>
        </p:blipFill>
        <p:spPr>
          <a:xfrm>
            <a:off x="1" y="0"/>
            <a:ext cx="2144110" cy="2247685"/>
          </a:xfrm>
          <a:prstGeom prst="rect">
            <a:avLst/>
          </a:prstGeom>
        </p:spPr>
      </p:pic>
      <p:sp>
        <p:nvSpPr>
          <p:cNvPr id="12" name="object 11"/>
          <p:cNvSpPr txBox="1">
            <a:spLocks/>
          </p:cNvSpPr>
          <p:nvPr/>
        </p:nvSpPr>
        <p:spPr>
          <a:xfrm>
            <a:off x="861571" y="1431699"/>
            <a:ext cx="7332355" cy="3171490"/>
          </a:xfrm>
          <a:prstGeom prst="rect">
            <a:avLst/>
          </a:prstGeom>
        </p:spPr>
        <p:txBody>
          <a:bodyPr vert="horz" wrap="square" lIns="0" tIns="140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078" algn="ctr">
              <a:lnSpc>
                <a:spcPct val="100000"/>
              </a:lnSpc>
              <a:spcBef>
                <a:spcPts val="111"/>
              </a:spcBef>
              <a:tabLst>
                <a:tab pos="2469272" algn="l"/>
                <a:tab pos="3343513" algn="l"/>
              </a:tabLst>
            </a:pPr>
            <a:r>
              <a:rPr lang="en-US" sz="3200" b="1" kern="0" spc="-6" dirty="0" smtClean="0">
                <a:solidFill>
                  <a:srgbClr val="006699"/>
                </a:solidFill>
                <a:latin typeface="Arial"/>
                <a:cs typeface="Arial"/>
              </a:rPr>
              <a:t>GNSS Application</a:t>
            </a:r>
          </a:p>
          <a:p>
            <a:pPr marL="14078" algn="ctr">
              <a:lnSpc>
                <a:spcPct val="100000"/>
              </a:lnSpc>
              <a:spcBef>
                <a:spcPts val="111"/>
              </a:spcBef>
              <a:tabLst>
                <a:tab pos="2469272" algn="l"/>
                <a:tab pos="3343513" algn="l"/>
              </a:tabLst>
            </a:pPr>
            <a:r>
              <a:rPr lang="en-US" sz="3200" b="1" kern="0" spc="-6" dirty="0" smtClean="0">
                <a:solidFill>
                  <a:schemeClr val="accent1">
                    <a:lumMod val="75000"/>
                  </a:schemeClr>
                </a:solidFill>
                <a:latin typeface="Arial" panose="020B0604020202020204" pitchFamily="34" charset="0"/>
                <a:cs typeface="Arial" panose="020B0604020202020204" pitchFamily="34" charset="0"/>
              </a:rPr>
              <a:t>5</a:t>
            </a:r>
            <a:r>
              <a:rPr lang="en-US" sz="3200" b="1" kern="0" spc="-6" baseline="30000" dirty="0" smtClean="0">
                <a:solidFill>
                  <a:schemeClr val="accent1">
                    <a:lumMod val="75000"/>
                  </a:schemeClr>
                </a:solidFill>
                <a:latin typeface="Arial" panose="020B0604020202020204" pitchFamily="34" charset="0"/>
                <a:cs typeface="Arial" panose="020B0604020202020204" pitchFamily="34" charset="0"/>
              </a:rPr>
              <a:t>th</a:t>
            </a:r>
            <a:r>
              <a:rPr lang="en-US" sz="3200" b="1" kern="0" spc="-6" dirty="0" smtClean="0">
                <a:solidFill>
                  <a:schemeClr val="accent1">
                    <a:lumMod val="75000"/>
                  </a:schemeClr>
                </a:solidFill>
                <a:latin typeface="Arial" panose="020B0604020202020204" pitchFamily="34" charset="0"/>
                <a:cs typeface="Arial" panose="020B0604020202020204" pitchFamily="34" charset="0"/>
              </a:rPr>
              <a:t> </a:t>
            </a:r>
            <a:r>
              <a:rPr lang="en-US" sz="3200" b="1" kern="0" spc="-6" dirty="0">
                <a:solidFill>
                  <a:schemeClr val="accent1">
                    <a:lumMod val="75000"/>
                  </a:schemeClr>
                </a:solidFill>
                <a:latin typeface="Arial" panose="020B0604020202020204" pitchFamily="34" charset="0"/>
                <a:cs typeface="Arial" panose="020B0604020202020204" pitchFamily="34" charset="0"/>
              </a:rPr>
              <a:t>Lecture</a:t>
            </a:r>
            <a:endParaRPr lang="en-US" sz="3200" b="1" kern="0" dirty="0">
              <a:solidFill>
                <a:schemeClr val="accent1">
                  <a:lumMod val="75000"/>
                </a:schemeClr>
              </a:solidFill>
              <a:latin typeface="Arial" panose="020B0604020202020204" pitchFamily="34" charset="0"/>
              <a:cs typeface="Arial" panose="020B0604020202020204" pitchFamily="34" charset="0"/>
            </a:endParaRPr>
          </a:p>
          <a:p>
            <a:pPr marL="14078" algn="ctr">
              <a:lnSpc>
                <a:spcPct val="100000"/>
              </a:lnSpc>
              <a:spcBef>
                <a:spcPts val="111"/>
              </a:spcBef>
              <a:tabLst>
                <a:tab pos="2469272" algn="l"/>
                <a:tab pos="3343513" algn="l"/>
              </a:tabLst>
            </a:pPr>
            <a:r>
              <a:rPr lang="en-US" sz="3200" b="1" u="sng" spc="-6" dirty="0">
                <a:solidFill>
                  <a:srgbClr val="0070C0"/>
                </a:solidFill>
              </a:rPr>
              <a:t>General GNSS Applications onboard </a:t>
            </a:r>
            <a:r>
              <a:rPr lang="en-US" sz="3200" b="1" u="sng" spc="-6" dirty="0" smtClean="0">
                <a:solidFill>
                  <a:srgbClr val="0070C0"/>
                </a:solidFill>
              </a:rPr>
              <a:t>Smartphones/Tablets- Part2</a:t>
            </a:r>
          </a:p>
          <a:p>
            <a:pPr marL="14078" algn="ctr">
              <a:lnSpc>
                <a:spcPct val="100000"/>
              </a:lnSpc>
              <a:spcBef>
                <a:spcPts val="111"/>
              </a:spcBef>
              <a:tabLst>
                <a:tab pos="2469272" algn="l"/>
                <a:tab pos="3343513" algn="l"/>
              </a:tabLst>
            </a:pPr>
            <a:r>
              <a:rPr lang="en-US" sz="3200" spc="-6" dirty="0" smtClean="0">
                <a:solidFill>
                  <a:srgbClr val="FF0000"/>
                </a:solidFill>
              </a:rPr>
              <a:t>By:</a:t>
            </a:r>
          </a:p>
          <a:p>
            <a:pPr marL="14078" algn="ctr">
              <a:lnSpc>
                <a:spcPct val="100000"/>
              </a:lnSpc>
              <a:spcBef>
                <a:spcPts val="111"/>
              </a:spcBef>
              <a:tabLst>
                <a:tab pos="2469272" algn="l"/>
                <a:tab pos="3343513" algn="l"/>
              </a:tabLst>
            </a:pPr>
            <a:endParaRPr lang="en-US" sz="900" spc="-6" dirty="0">
              <a:solidFill>
                <a:srgbClr val="FF0000"/>
              </a:solidFill>
            </a:endParaRPr>
          </a:p>
          <a:p>
            <a:pPr marL="14078" algn="ctr">
              <a:lnSpc>
                <a:spcPct val="100000"/>
              </a:lnSpc>
              <a:spcBef>
                <a:spcPts val="111"/>
              </a:spcBef>
              <a:tabLst>
                <a:tab pos="2469272" algn="l"/>
                <a:tab pos="3343513" algn="l"/>
              </a:tabLst>
            </a:pPr>
            <a:r>
              <a:rPr lang="en-US" sz="3200" spc="-6" dirty="0">
                <a:solidFill>
                  <a:srgbClr val="0070C0"/>
                </a:solidFill>
              </a:rPr>
              <a:t>Dr. Ali </a:t>
            </a:r>
            <a:r>
              <a:rPr lang="en-US" sz="3200" spc="-6" dirty="0" smtClean="0">
                <a:solidFill>
                  <a:srgbClr val="0070C0"/>
                </a:solidFill>
              </a:rPr>
              <a:t>Albu-Rghaif</a:t>
            </a:r>
            <a:endParaRPr lang="en-US" sz="3200" b="1" kern="0" spc="-6" dirty="0">
              <a:solidFill>
                <a:srgbClr val="006699"/>
              </a:solidFill>
              <a:latin typeface="Arial"/>
              <a:cs typeface="Arial"/>
            </a:endParaRPr>
          </a:p>
        </p:txBody>
      </p:sp>
    </p:spTree>
    <p:extLst>
      <p:ext uri="{BB962C8B-B14F-4D97-AF65-F5344CB8AC3E}">
        <p14:creationId xmlns:p14="http://schemas.microsoft.com/office/powerpoint/2010/main" val="73157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0" y="3048000"/>
            <a:ext cx="402336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1813243"/>
          </a:xfrm>
        </p:spPr>
        <p:txBody>
          <a:bodyPr>
            <a:noAutofit/>
          </a:bodyPr>
          <a:lstStyle/>
          <a:p>
            <a:pPr algn="just">
              <a:lnSpc>
                <a:spcPct val="150000"/>
              </a:lnSpc>
              <a:buFont typeface="Wingdings" panose="05000000000000000000" pitchFamily="2" charset="2"/>
              <a:buChar char="Ø"/>
            </a:pPr>
            <a:r>
              <a:rPr lang="en-US" sz="2000" b="1" dirty="0" smtClean="0">
                <a:solidFill>
                  <a:srgbClr val="FF0000"/>
                </a:solidFill>
              </a:rPr>
              <a:t>Aerial Photogrammetry &amp; Mapping</a:t>
            </a:r>
          </a:p>
          <a:p>
            <a:pPr marL="0" indent="0" algn="just">
              <a:lnSpc>
                <a:spcPct val="150000"/>
              </a:lnSpc>
              <a:buNone/>
            </a:pPr>
            <a:r>
              <a:rPr lang="en-US" sz="1800" b="1" dirty="0" smtClean="0">
                <a:solidFill>
                  <a:srgbClr val="0070C0"/>
                </a:solidFill>
                <a:sym typeface="Wingdings" panose="05000000000000000000" pitchFamily="2" charset="2"/>
              </a:rPr>
              <a:t>Aircraft </a:t>
            </a:r>
            <a:r>
              <a:rPr lang="en-US" sz="1800" b="1" dirty="0">
                <a:solidFill>
                  <a:srgbClr val="0070C0"/>
                </a:solidFill>
                <a:sym typeface="Wingdings" panose="05000000000000000000" pitchFamily="2" charset="2"/>
              </a:rPr>
              <a:t>or spacecraft are used to photograph large areas of the Earth’s surface. This </a:t>
            </a:r>
            <a:r>
              <a:rPr lang="en-US" sz="1800" b="1" dirty="0" smtClean="0">
                <a:solidFill>
                  <a:srgbClr val="0070C0"/>
                </a:solidFill>
                <a:sym typeface="Wingdings" panose="05000000000000000000" pitchFamily="2" charset="2"/>
              </a:rPr>
              <a:t>technology has </a:t>
            </a:r>
            <a:r>
              <a:rPr lang="en-US" sz="1800" b="1" dirty="0">
                <a:solidFill>
                  <a:srgbClr val="0070C0"/>
                </a:solidFill>
                <a:sym typeface="Wingdings" panose="05000000000000000000" pitchFamily="2" charset="2"/>
              </a:rPr>
              <a:t>been developed using GPS augmented </a:t>
            </a:r>
            <a:r>
              <a:rPr lang="en-US" sz="1800" b="1" dirty="0" smtClean="0">
                <a:solidFill>
                  <a:srgbClr val="0070C0"/>
                </a:solidFill>
                <a:sym typeface="Wingdings" panose="05000000000000000000" pitchFamily="2" charset="2"/>
              </a:rPr>
              <a:t>by accurate </a:t>
            </a:r>
            <a:r>
              <a:rPr lang="en-US" sz="1800" b="1" dirty="0">
                <a:solidFill>
                  <a:srgbClr val="0070C0"/>
                </a:solidFill>
                <a:sym typeface="Wingdings" panose="05000000000000000000" pitchFamily="2" charset="2"/>
              </a:rPr>
              <a:t>INS. The generation of </a:t>
            </a:r>
            <a:r>
              <a:rPr lang="en-US" sz="1800" b="1" dirty="0" smtClean="0">
                <a:solidFill>
                  <a:srgbClr val="0070C0"/>
                </a:solidFill>
                <a:sym typeface="Wingdings" panose="05000000000000000000" pitchFamily="2" charset="2"/>
              </a:rPr>
              <a:t>road maps</a:t>
            </a:r>
            <a:r>
              <a:rPr lang="en-US" sz="1800" b="1" dirty="0">
                <a:solidFill>
                  <a:srgbClr val="0070C0"/>
                </a:solidFill>
                <a:sym typeface="Wingdings" panose="05000000000000000000" pitchFamily="2" charset="2"/>
              </a:rPr>
              <a:t>, or any other kind of </a:t>
            </a:r>
            <a:r>
              <a:rPr lang="en-US" sz="1800" b="1" dirty="0" smtClean="0">
                <a:solidFill>
                  <a:srgbClr val="0070C0"/>
                </a:solidFill>
                <a:sym typeface="Wingdings" panose="05000000000000000000" pitchFamily="2" charset="2"/>
              </a:rPr>
              <a:t>feature</a:t>
            </a: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3" name="Rectangle 2"/>
          <p:cNvSpPr/>
          <p:nvPr/>
        </p:nvSpPr>
        <p:spPr>
          <a:xfrm>
            <a:off x="518160" y="2971800"/>
            <a:ext cx="4358640" cy="1754326"/>
          </a:xfrm>
          <a:prstGeom prst="rect">
            <a:avLst/>
          </a:prstGeom>
        </p:spPr>
        <p:txBody>
          <a:bodyPr wrap="square">
            <a:spAutoFit/>
          </a:bodyPr>
          <a:lstStyle/>
          <a:p>
            <a:pPr algn="just">
              <a:lnSpc>
                <a:spcPct val="150000"/>
              </a:lnSpc>
            </a:pPr>
            <a:r>
              <a:rPr lang="en-US" b="1" dirty="0">
                <a:solidFill>
                  <a:srgbClr val="0070C0"/>
                </a:solidFill>
                <a:latin typeface="Arial" pitchFamily="34" charset="0"/>
                <a:cs typeface="Arial" pitchFamily="34" charset="0"/>
                <a:sym typeface="Wingdings" panose="05000000000000000000" pitchFamily="2" charset="2"/>
              </a:rPr>
              <a:t>map, is now extremely easy, achieved </a:t>
            </a:r>
            <a:r>
              <a:rPr lang="en-US" b="1" dirty="0" smtClean="0">
                <a:solidFill>
                  <a:srgbClr val="0070C0"/>
                </a:solidFill>
                <a:latin typeface="Arial" pitchFamily="34" charset="0"/>
                <a:cs typeface="Arial" pitchFamily="34" charset="0"/>
                <a:sym typeface="Wingdings" panose="05000000000000000000" pitchFamily="2" charset="2"/>
              </a:rPr>
              <a:t> simply </a:t>
            </a:r>
            <a:r>
              <a:rPr lang="en-US" b="1" dirty="0">
                <a:solidFill>
                  <a:srgbClr val="0070C0"/>
                </a:solidFill>
                <a:latin typeface="Arial" pitchFamily="34" charset="0"/>
                <a:cs typeface="Arial" pitchFamily="34" charset="0"/>
                <a:sym typeface="Wingdings" panose="05000000000000000000" pitchFamily="2" charset="2"/>
              </a:rPr>
              <a:t>by recording a series of </a:t>
            </a:r>
            <a:r>
              <a:rPr lang="en-US" b="1" dirty="0" smtClean="0">
                <a:solidFill>
                  <a:srgbClr val="0070C0"/>
                </a:solidFill>
                <a:latin typeface="Arial" pitchFamily="34" charset="0"/>
                <a:cs typeface="Arial" pitchFamily="34" charset="0"/>
                <a:sym typeface="Wingdings" panose="05000000000000000000" pitchFamily="2" charset="2"/>
              </a:rPr>
              <a:t> positions </a:t>
            </a:r>
            <a:r>
              <a:rPr lang="en-US" b="1" dirty="0">
                <a:solidFill>
                  <a:srgbClr val="0070C0"/>
                </a:solidFill>
                <a:latin typeface="Arial" pitchFamily="34" charset="0"/>
                <a:cs typeface="Arial" pitchFamily="34" charset="0"/>
                <a:sym typeface="Wingdings" panose="05000000000000000000" pitchFamily="2" charset="2"/>
              </a:rPr>
              <a:t>as a receiver is moved over </a:t>
            </a:r>
            <a:r>
              <a:rPr lang="en-US" b="1" dirty="0" smtClean="0">
                <a:solidFill>
                  <a:srgbClr val="0070C0"/>
                </a:solidFill>
                <a:latin typeface="Arial" pitchFamily="34" charset="0"/>
                <a:cs typeface="Arial" pitchFamily="34" charset="0"/>
                <a:sym typeface="Wingdings" panose="05000000000000000000" pitchFamily="2" charset="2"/>
              </a:rPr>
              <a:t> the </a:t>
            </a:r>
            <a:r>
              <a:rPr lang="en-US" b="1" dirty="0">
                <a:solidFill>
                  <a:srgbClr val="0070C0"/>
                </a:solidFill>
                <a:latin typeface="Arial" pitchFamily="34" charset="0"/>
                <a:cs typeface="Arial" pitchFamily="34" charset="0"/>
                <a:sym typeface="Wingdings" panose="05000000000000000000" pitchFamily="2" charset="2"/>
              </a:rPr>
              <a:t>area to be mapped.</a:t>
            </a:r>
          </a:p>
        </p:txBody>
      </p:sp>
    </p:spTree>
    <p:extLst>
      <p:ext uri="{BB962C8B-B14F-4D97-AF65-F5344CB8AC3E}">
        <p14:creationId xmlns:p14="http://schemas.microsoft.com/office/powerpoint/2010/main" val="150328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r>
              <a:rPr lang="en-US" sz="2000" b="1" dirty="0" smtClean="0">
                <a:solidFill>
                  <a:srgbClr val="FF0000"/>
                </a:solidFill>
              </a:rPr>
              <a:t>Space </a:t>
            </a:r>
            <a:r>
              <a:rPr lang="en-GB" sz="2000" b="1" dirty="0" smtClean="0">
                <a:solidFill>
                  <a:srgbClr val="FF0000"/>
                </a:solidFill>
              </a:rPr>
              <a:t>Application</a:t>
            </a:r>
            <a:endParaRPr lang="en-US" sz="2000" b="1" dirty="0" smtClean="0">
              <a:solidFill>
                <a:srgbClr val="FF0000"/>
              </a:solidFill>
            </a:endParaRPr>
          </a:p>
          <a:p>
            <a:pPr marL="0" indent="0" algn="just">
              <a:lnSpc>
                <a:spcPct val="150000"/>
              </a:lnSpc>
              <a:buNone/>
            </a:pPr>
            <a:r>
              <a:rPr lang="en-US" sz="1800" b="1" dirty="0">
                <a:solidFill>
                  <a:srgbClr val="0070C0"/>
                </a:solidFill>
                <a:sym typeface="Wingdings" panose="05000000000000000000" pitchFamily="2" charset="2"/>
              </a:rPr>
              <a:t>GPS receivers have proven to be a very valuable tool </a:t>
            </a:r>
            <a:r>
              <a:rPr lang="en-US" sz="1800" b="1" dirty="0" smtClean="0">
                <a:solidFill>
                  <a:srgbClr val="0070C0"/>
                </a:solidFill>
                <a:sym typeface="Wingdings" panose="05000000000000000000" pitchFamily="2" charset="2"/>
              </a:rPr>
              <a:t>on board </a:t>
            </a:r>
            <a:r>
              <a:rPr lang="en-US" sz="1800" b="1" dirty="0">
                <a:solidFill>
                  <a:srgbClr val="0070C0"/>
                </a:solidFill>
                <a:sym typeface="Wingdings" panose="05000000000000000000" pitchFamily="2" charset="2"/>
              </a:rPr>
              <a:t>Earth-orbiting satellites. They have been principally used in low </a:t>
            </a:r>
            <a:r>
              <a:rPr lang="en-US" sz="1800" b="1" dirty="0" smtClean="0">
                <a:solidFill>
                  <a:srgbClr val="0070C0"/>
                </a:solidFill>
                <a:sym typeface="Wingdings" panose="05000000000000000000" pitchFamily="2" charset="2"/>
              </a:rPr>
              <a:t>Earth orbit </a:t>
            </a:r>
            <a:r>
              <a:rPr lang="en-US" sz="1800" b="1" dirty="0">
                <a:solidFill>
                  <a:srgbClr val="0070C0"/>
                </a:solidFill>
                <a:sym typeface="Wingdings" panose="05000000000000000000" pitchFamily="2" charset="2"/>
              </a:rPr>
              <a:t>(LEO) satellites, but their use is currently expanding into space </a:t>
            </a:r>
            <a:r>
              <a:rPr lang="en-US" sz="1800" b="1" dirty="0" smtClean="0">
                <a:solidFill>
                  <a:srgbClr val="0070C0"/>
                </a:solidFill>
                <a:sym typeface="Wingdings" panose="05000000000000000000" pitchFamily="2" charset="2"/>
              </a:rPr>
              <a:t>vehicles operating </a:t>
            </a:r>
            <a:r>
              <a:rPr lang="en-US" sz="1800" b="1" dirty="0">
                <a:solidFill>
                  <a:srgbClr val="0070C0"/>
                </a:solidFill>
                <a:sym typeface="Wingdings" panose="05000000000000000000" pitchFamily="2" charset="2"/>
              </a:rPr>
              <a:t>at higher altitudes. In space applications, GPS has the </a:t>
            </a:r>
            <a:r>
              <a:rPr lang="en-US" sz="1800" b="1" dirty="0" smtClean="0">
                <a:solidFill>
                  <a:srgbClr val="0070C0"/>
                </a:solidFill>
                <a:sym typeface="Wingdings" panose="05000000000000000000" pitchFamily="2" charset="2"/>
              </a:rPr>
              <a:t>potential to </a:t>
            </a:r>
            <a:r>
              <a:rPr lang="en-US" sz="1800" b="1" dirty="0">
                <a:solidFill>
                  <a:srgbClr val="0070C0"/>
                </a:solidFill>
                <a:sym typeface="Wingdings" panose="05000000000000000000" pitchFamily="2" charset="2"/>
              </a:rPr>
              <a:t>be used as an attitude determination sensor</a:t>
            </a:r>
            <a:r>
              <a:rPr lang="en-US" sz="1800" b="1" dirty="0" smtClean="0">
                <a:solidFill>
                  <a:srgbClr val="0070C0"/>
                </a:solidFill>
                <a:sym typeface="Wingdings" panose="05000000000000000000" pitchFamily="2" charset="2"/>
              </a:rPr>
              <a:t>.</a:t>
            </a:r>
          </a:p>
          <a:p>
            <a:pPr algn="just">
              <a:lnSpc>
                <a:spcPct val="150000"/>
              </a:lnSpc>
              <a:buFont typeface="Wingdings" panose="05000000000000000000" pitchFamily="2" charset="2"/>
              <a:buChar char="Ø"/>
            </a:pPr>
            <a:r>
              <a:rPr lang="en-GB" sz="2000" b="1" dirty="0" smtClean="0">
                <a:solidFill>
                  <a:srgbClr val="FF0000"/>
                </a:solidFill>
              </a:rPr>
              <a:t>Scientific Application</a:t>
            </a:r>
          </a:p>
          <a:p>
            <a:pPr marL="0" indent="0" algn="just">
              <a:lnSpc>
                <a:spcPct val="150000"/>
              </a:lnSpc>
              <a:buNone/>
            </a:pPr>
            <a:r>
              <a:rPr lang="en-US" sz="1800" b="1" dirty="0">
                <a:solidFill>
                  <a:srgbClr val="0070C0"/>
                </a:solidFill>
              </a:rPr>
              <a:t>In addition to geodesy and surveying there have </a:t>
            </a:r>
            <a:r>
              <a:rPr lang="en-US" sz="1800" b="1" dirty="0" smtClean="0">
                <a:solidFill>
                  <a:srgbClr val="0070C0"/>
                </a:solidFill>
              </a:rPr>
              <a:t>been attempts </a:t>
            </a:r>
            <a:r>
              <a:rPr lang="en-US" sz="1800" b="1" dirty="0">
                <a:solidFill>
                  <a:srgbClr val="0070C0"/>
                </a:solidFill>
              </a:rPr>
              <a:t>to use GPS in a number of scientific research fields. These include using GPS signals for remote sensing of the environment and space </a:t>
            </a:r>
            <a:r>
              <a:rPr lang="en-US" sz="1800" b="1" dirty="0" smtClean="0">
                <a:solidFill>
                  <a:srgbClr val="0070C0"/>
                </a:solidFill>
              </a:rPr>
              <a:t>weather studies.</a:t>
            </a:r>
            <a:endParaRPr lang="en-US" sz="1800" b="1" dirty="0">
              <a:solidFill>
                <a:srgbClr val="0070C0"/>
              </a:solidFill>
            </a:endParaRP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162503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DGNSS, A-GNSS &amp; G</a:t>
            </a:r>
            <a:r>
              <a:rPr lang="en-US" dirty="0"/>
              <a:t>NS</a:t>
            </a:r>
            <a:r>
              <a:rPr lang="en-US" dirty="0" smtClean="0"/>
              <a:t>S/INS</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786" y="2804160"/>
            <a:ext cx="4589214"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1265237"/>
            <a:ext cx="8382000" cy="1401763"/>
          </a:xfrm>
        </p:spPr>
        <p:txBody>
          <a:bodyPr>
            <a:noAutofit/>
          </a:bodyPr>
          <a:lstStyle/>
          <a:p>
            <a:pPr algn="just">
              <a:lnSpc>
                <a:spcPct val="150000"/>
              </a:lnSpc>
              <a:buFont typeface="Wingdings" panose="05000000000000000000" pitchFamily="2" charset="2"/>
              <a:buChar char="q"/>
            </a:pPr>
            <a:r>
              <a:rPr lang="en-GB" sz="2000" b="1" dirty="0">
                <a:solidFill>
                  <a:srgbClr val="FF0000"/>
                </a:solidFill>
              </a:rPr>
              <a:t>Differential </a:t>
            </a:r>
            <a:r>
              <a:rPr lang="en-GB" sz="2000" b="1" dirty="0" smtClean="0">
                <a:solidFill>
                  <a:srgbClr val="FF0000"/>
                </a:solidFill>
              </a:rPr>
              <a:t>GNSS (DGNSS)</a:t>
            </a:r>
          </a:p>
          <a:p>
            <a:pPr marL="0" indent="0" algn="just">
              <a:lnSpc>
                <a:spcPct val="150000"/>
              </a:lnSpc>
              <a:buNone/>
            </a:pPr>
            <a:r>
              <a:rPr lang="en-US" sz="1800" b="1" dirty="0">
                <a:solidFill>
                  <a:srgbClr val="0070C0"/>
                </a:solidFill>
              </a:rPr>
              <a:t>In standard DGNSS implementations, the reference receiver and antenna are in fixed locations. The location of the reference receiver antenna </a:t>
            </a:r>
            <a:r>
              <a:rPr lang="en-US" sz="1800" b="1" dirty="0" smtClean="0">
                <a:solidFill>
                  <a:srgbClr val="0070C0"/>
                </a:solidFill>
              </a:rPr>
              <a:t>is</a:t>
            </a:r>
            <a:endParaRPr lang="en-US" sz="1800" b="1" dirty="0">
              <a:solidFill>
                <a:srgbClr val="0070C0"/>
              </a:solidFill>
            </a:endParaRP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3" name="Rectangle 2"/>
          <p:cNvSpPr/>
          <p:nvPr/>
        </p:nvSpPr>
        <p:spPr>
          <a:xfrm>
            <a:off x="457200" y="2514600"/>
            <a:ext cx="4097586" cy="2585323"/>
          </a:xfrm>
          <a:prstGeom prst="rect">
            <a:avLst/>
          </a:prstGeom>
        </p:spPr>
        <p:txBody>
          <a:bodyPr wrap="square">
            <a:spAutoFit/>
          </a:bodyPr>
          <a:lstStyle/>
          <a:p>
            <a:pPr algn="just">
              <a:lnSpc>
                <a:spcPct val="150000"/>
              </a:lnSpc>
            </a:pPr>
            <a:r>
              <a:rPr lang="en-US" b="1" dirty="0">
                <a:solidFill>
                  <a:srgbClr val="0070C0"/>
                </a:solidFill>
                <a:latin typeface="Arial" pitchFamily="34" charset="0"/>
                <a:cs typeface="Arial" pitchFamily="34" charset="0"/>
              </a:rPr>
              <a:t>carefully established in advance by </a:t>
            </a:r>
            <a:r>
              <a:rPr lang="en-US" b="1" dirty="0" smtClean="0">
                <a:solidFill>
                  <a:srgbClr val="0070C0"/>
                </a:solidFill>
                <a:latin typeface="Arial" pitchFamily="34" charset="0"/>
                <a:cs typeface="Arial" pitchFamily="34" charset="0"/>
              </a:rPr>
              <a:t>GPS surveying </a:t>
            </a:r>
            <a:r>
              <a:rPr lang="en-US" b="1" dirty="0">
                <a:solidFill>
                  <a:srgbClr val="0070C0"/>
                </a:solidFill>
                <a:latin typeface="Arial" pitchFamily="34" charset="0"/>
                <a:cs typeface="Arial" pitchFamily="34" charset="0"/>
              </a:rPr>
              <a:t>techniques to within </a:t>
            </a:r>
          </a:p>
          <a:p>
            <a:pPr algn="just">
              <a:lnSpc>
                <a:spcPct val="150000"/>
              </a:lnSpc>
            </a:pPr>
            <a:r>
              <a:rPr lang="en-US" b="1" dirty="0">
                <a:solidFill>
                  <a:srgbClr val="0070C0"/>
                </a:solidFill>
                <a:latin typeface="Arial" pitchFamily="34" charset="0"/>
                <a:cs typeface="Arial" pitchFamily="34" charset="0"/>
              </a:rPr>
              <a:t>1–2 cm, so that any errors in </a:t>
            </a:r>
            <a:r>
              <a:rPr lang="en-US" b="1" dirty="0" smtClean="0">
                <a:solidFill>
                  <a:srgbClr val="0070C0"/>
                </a:solidFill>
                <a:latin typeface="Arial" pitchFamily="34" charset="0"/>
                <a:cs typeface="Arial" pitchFamily="34" charset="0"/>
              </a:rPr>
              <a:t>the estimated </a:t>
            </a:r>
            <a:r>
              <a:rPr lang="en-US" b="1" dirty="0">
                <a:solidFill>
                  <a:srgbClr val="0070C0"/>
                </a:solidFill>
                <a:latin typeface="Arial" pitchFamily="34" charset="0"/>
                <a:cs typeface="Arial" pitchFamily="34" charset="0"/>
              </a:rPr>
              <a:t>location of the antenna </a:t>
            </a:r>
            <a:r>
              <a:rPr lang="en-US" b="1" dirty="0" smtClean="0">
                <a:solidFill>
                  <a:srgbClr val="0070C0"/>
                </a:solidFill>
                <a:latin typeface="Arial" pitchFamily="34" charset="0"/>
                <a:cs typeface="Arial" pitchFamily="34" charset="0"/>
              </a:rPr>
              <a:t>are </a:t>
            </a:r>
            <a:r>
              <a:rPr lang="en-US" b="1" dirty="0">
                <a:solidFill>
                  <a:srgbClr val="0070C0"/>
                </a:solidFill>
                <a:latin typeface="Arial" pitchFamily="34" charset="0"/>
                <a:cs typeface="Arial" pitchFamily="34" charset="0"/>
              </a:rPr>
              <a:t>negligible compared to </a:t>
            </a:r>
            <a:r>
              <a:rPr lang="en-US" b="1" dirty="0" smtClean="0">
                <a:solidFill>
                  <a:srgbClr val="0070C0"/>
                </a:solidFill>
                <a:latin typeface="Arial" pitchFamily="34" charset="0"/>
                <a:cs typeface="Arial" pitchFamily="34" charset="0"/>
              </a:rPr>
              <a:t>the DGNSS </a:t>
            </a:r>
            <a:r>
              <a:rPr lang="en-US" b="1" dirty="0">
                <a:solidFill>
                  <a:srgbClr val="0070C0"/>
                </a:solidFill>
                <a:latin typeface="Arial" pitchFamily="34" charset="0"/>
                <a:cs typeface="Arial" pitchFamily="34" charset="0"/>
              </a:rPr>
              <a:t>errors. </a:t>
            </a:r>
            <a:endParaRPr lang="en-GB"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33972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DGNSS, A-GNSS &amp; G</a:t>
            </a:r>
            <a:r>
              <a:rPr lang="en-US" dirty="0"/>
              <a:t>NS</a:t>
            </a:r>
            <a:r>
              <a:rPr lang="en-US" dirty="0" smtClean="0"/>
              <a:t>S/INS</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484" y="2621280"/>
            <a:ext cx="4907516"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1265237"/>
            <a:ext cx="8382000" cy="1356043"/>
          </a:xfrm>
        </p:spPr>
        <p:txBody>
          <a:bodyPr>
            <a:noAutofit/>
          </a:bodyPr>
          <a:lstStyle/>
          <a:p>
            <a:pPr algn="just">
              <a:lnSpc>
                <a:spcPct val="150000"/>
              </a:lnSpc>
              <a:buFont typeface="Wingdings" panose="05000000000000000000" pitchFamily="2" charset="2"/>
              <a:buChar char="q"/>
            </a:pPr>
            <a:r>
              <a:rPr lang="en-GB" sz="2000" b="1" dirty="0">
                <a:solidFill>
                  <a:srgbClr val="FF0000"/>
                </a:solidFill>
              </a:rPr>
              <a:t>Assisted </a:t>
            </a:r>
            <a:r>
              <a:rPr lang="en-GB" sz="2000" b="1" dirty="0" smtClean="0">
                <a:solidFill>
                  <a:srgbClr val="FF0000"/>
                </a:solidFill>
              </a:rPr>
              <a:t>GNSS (A-GNSS)</a:t>
            </a:r>
          </a:p>
          <a:p>
            <a:pPr marL="0" indent="0" algn="just">
              <a:lnSpc>
                <a:spcPct val="150000"/>
              </a:lnSpc>
              <a:buNone/>
            </a:pPr>
            <a:r>
              <a:rPr lang="en-US" sz="1800" b="1" dirty="0" smtClean="0">
                <a:solidFill>
                  <a:srgbClr val="0070C0"/>
                </a:solidFill>
              </a:rPr>
              <a:t>A-GNSS is sending </a:t>
            </a:r>
            <a:r>
              <a:rPr lang="en-US" sz="1800" b="1" dirty="0">
                <a:solidFill>
                  <a:srgbClr val="0070C0"/>
                </a:solidFill>
              </a:rPr>
              <a:t>assistance data from a server via the radio network a device is able to perform a “</a:t>
            </a:r>
            <a:r>
              <a:rPr lang="en-US" sz="1800" b="1" dirty="0">
                <a:solidFill>
                  <a:srgbClr val="FF0000"/>
                </a:solidFill>
              </a:rPr>
              <a:t>hot start</a:t>
            </a:r>
            <a:r>
              <a:rPr lang="en-US" sz="1800" b="1" dirty="0">
                <a:solidFill>
                  <a:srgbClr val="0070C0"/>
                </a:solidFill>
              </a:rPr>
              <a:t>” and acquire a position fix </a:t>
            </a:r>
            <a:r>
              <a:rPr lang="en-US" sz="1800" b="1" dirty="0" smtClean="0">
                <a:solidFill>
                  <a:srgbClr val="0070C0"/>
                </a:solidFill>
              </a:rPr>
              <a:t>within</a:t>
            </a:r>
            <a:endParaRPr lang="en-US" sz="1800" b="1" dirty="0">
              <a:solidFill>
                <a:srgbClr val="0070C0"/>
              </a:solidFill>
            </a:endParaRPr>
          </a:p>
        </p:txBody>
      </p:sp>
      <p:sp>
        <p:nvSpPr>
          <p:cNvPr id="3" name="AutoShape 2" descr="The Basic Architecture of the System with the A-GNSS Receive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6400800" y="6321623"/>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5" name="Rectangle 4"/>
          <p:cNvSpPr/>
          <p:nvPr/>
        </p:nvSpPr>
        <p:spPr>
          <a:xfrm>
            <a:off x="533400" y="2639183"/>
            <a:ext cx="3703084" cy="3416320"/>
          </a:xfrm>
          <a:prstGeom prst="rect">
            <a:avLst/>
          </a:prstGeom>
        </p:spPr>
        <p:txBody>
          <a:bodyPr wrap="square">
            <a:spAutoFit/>
          </a:bodyPr>
          <a:lstStyle/>
          <a:p>
            <a:pPr algn="just">
              <a:lnSpc>
                <a:spcPct val="150000"/>
              </a:lnSpc>
            </a:pPr>
            <a:r>
              <a:rPr lang="en-US" b="1" dirty="0">
                <a:solidFill>
                  <a:srgbClr val="0070C0"/>
                </a:solidFill>
                <a:latin typeface="Arial" pitchFamily="34" charset="0"/>
                <a:cs typeface="Arial" pitchFamily="34" charset="0"/>
              </a:rPr>
              <a:t>seconds rather than the lengthy</a:t>
            </a:r>
          </a:p>
          <a:p>
            <a:pPr algn="just">
              <a:lnSpc>
                <a:spcPct val="150000"/>
              </a:lnSpc>
            </a:pPr>
            <a:r>
              <a:rPr lang="en-US" b="1" dirty="0">
                <a:solidFill>
                  <a:srgbClr val="0070C0"/>
                </a:solidFill>
                <a:latin typeface="Arial" pitchFamily="34" charset="0"/>
                <a:cs typeface="Arial" pitchFamily="34" charset="0"/>
              </a:rPr>
              <a:t> </a:t>
            </a:r>
            <a:r>
              <a:rPr lang="en-US" b="1" dirty="0">
                <a:solidFill>
                  <a:srgbClr val="FF0000"/>
                </a:solidFill>
                <a:latin typeface="Arial" pitchFamily="34" charset="0"/>
                <a:cs typeface="Arial" pitchFamily="34" charset="0"/>
              </a:rPr>
              <a:t>time-to-fix-first</a:t>
            </a:r>
            <a:r>
              <a:rPr lang="en-US" b="1" dirty="0">
                <a:solidFill>
                  <a:srgbClr val="0070C0"/>
                </a:solidFill>
                <a:latin typeface="Arial" pitchFamily="34" charset="0"/>
                <a:cs typeface="Arial" pitchFamily="34" charset="0"/>
              </a:rPr>
              <a:t> usually required</a:t>
            </a:r>
          </a:p>
          <a:p>
            <a:pPr algn="just">
              <a:lnSpc>
                <a:spcPct val="150000"/>
              </a:lnSpc>
            </a:pPr>
            <a:r>
              <a:rPr lang="en-US" b="1" dirty="0">
                <a:solidFill>
                  <a:srgbClr val="0070C0"/>
                </a:solidFill>
                <a:latin typeface="Arial" pitchFamily="34" charset="0"/>
                <a:cs typeface="Arial" pitchFamily="34" charset="0"/>
              </a:rPr>
              <a:t> with a </a:t>
            </a:r>
            <a:r>
              <a:rPr lang="en-US" b="1" dirty="0">
                <a:solidFill>
                  <a:srgbClr val="FF0000"/>
                </a:solidFill>
                <a:latin typeface="Arial" pitchFamily="34" charset="0"/>
                <a:cs typeface="Arial" pitchFamily="34" charset="0"/>
              </a:rPr>
              <a:t>cold start </a:t>
            </a:r>
            <a:r>
              <a:rPr lang="en-US" b="1" dirty="0">
                <a:solidFill>
                  <a:srgbClr val="0070C0"/>
                </a:solidFill>
                <a:latin typeface="Arial" pitchFamily="34" charset="0"/>
                <a:cs typeface="Arial" pitchFamily="34" charset="0"/>
              </a:rPr>
              <a:t>under </a:t>
            </a:r>
            <a:r>
              <a:rPr lang="en-US" b="1" dirty="0" smtClean="0">
                <a:solidFill>
                  <a:srgbClr val="0070C0"/>
                </a:solidFill>
                <a:latin typeface="Arial" pitchFamily="34" charset="0"/>
                <a:cs typeface="Arial" pitchFamily="34" charset="0"/>
              </a:rPr>
              <a:t>normal situations</a:t>
            </a:r>
            <a:r>
              <a:rPr lang="en-US" b="1" dirty="0">
                <a:solidFill>
                  <a:srgbClr val="0070C0"/>
                </a:solidFill>
                <a:latin typeface="Arial" pitchFamily="34" charset="0"/>
                <a:cs typeface="Arial" pitchFamily="34" charset="0"/>
              </a:rPr>
              <a:t>. Moreover, </a:t>
            </a:r>
            <a:r>
              <a:rPr lang="en-US" b="1" dirty="0" smtClean="0">
                <a:solidFill>
                  <a:srgbClr val="0070C0"/>
                </a:solidFill>
                <a:latin typeface="Arial" pitchFamily="34" charset="0"/>
                <a:cs typeface="Arial" pitchFamily="34" charset="0"/>
              </a:rPr>
              <a:t>A-GNSS </a:t>
            </a:r>
            <a:r>
              <a:rPr lang="en-US" b="1" dirty="0">
                <a:solidFill>
                  <a:srgbClr val="0070C0"/>
                </a:solidFill>
                <a:latin typeface="Arial" pitchFamily="34" charset="0"/>
                <a:cs typeface="Arial" pitchFamily="34" charset="0"/>
              </a:rPr>
              <a:t>also helps in increasing </a:t>
            </a:r>
            <a:r>
              <a:rPr lang="en-US" b="1" dirty="0" smtClean="0">
                <a:solidFill>
                  <a:srgbClr val="0070C0"/>
                </a:solidFill>
                <a:latin typeface="Arial" pitchFamily="34" charset="0"/>
                <a:cs typeface="Arial" pitchFamily="34" charset="0"/>
              </a:rPr>
              <a:t>the </a:t>
            </a:r>
            <a:r>
              <a:rPr lang="en-US" b="1" dirty="0">
                <a:solidFill>
                  <a:srgbClr val="0070C0"/>
                </a:solidFill>
                <a:latin typeface="Arial" pitchFamily="34" charset="0"/>
                <a:cs typeface="Arial" pitchFamily="34" charset="0"/>
              </a:rPr>
              <a:t>sensitivity of the receiver </a:t>
            </a:r>
            <a:r>
              <a:rPr lang="en-US" b="1" dirty="0" smtClean="0">
                <a:solidFill>
                  <a:srgbClr val="0070C0"/>
                </a:solidFill>
                <a:latin typeface="Arial" pitchFamily="34" charset="0"/>
                <a:cs typeface="Arial" pitchFamily="34" charset="0"/>
              </a:rPr>
              <a:t>and </a:t>
            </a:r>
            <a:r>
              <a:rPr lang="en-US" b="1" dirty="0">
                <a:solidFill>
                  <a:srgbClr val="0070C0"/>
                </a:solidFill>
                <a:latin typeface="Arial" pitchFamily="34" charset="0"/>
                <a:cs typeface="Arial" pitchFamily="34" charset="0"/>
              </a:rPr>
              <a:t>in acquiring signals </a:t>
            </a:r>
            <a:r>
              <a:rPr lang="en-US" b="1" dirty="0" smtClean="0">
                <a:solidFill>
                  <a:srgbClr val="0070C0"/>
                </a:solidFill>
                <a:latin typeface="Arial" pitchFamily="34" charset="0"/>
                <a:cs typeface="Arial" pitchFamily="34" charset="0"/>
              </a:rPr>
              <a:t>within buildings</a:t>
            </a:r>
            <a:r>
              <a:rPr lang="en-US" b="1" dirty="0">
                <a:solidFill>
                  <a:srgbClr val="0070C0"/>
                </a:solidFill>
                <a:latin typeface="Arial" pitchFamily="34" charset="0"/>
                <a:cs typeface="Arial" pitchFamily="34" charset="0"/>
              </a:rPr>
              <a:t>.</a:t>
            </a:r>
          </a:p>
        </p:txBody>
      </p:sp>
    </p:spTree>
    <p:extLst>
      <p:ext uri="{BB962C8B-B14F-4D97-AF65-F5344CB8AC3E}">
        <p14:creationId xmlns:p14="http://schemas.microsoft.com/office/powerpoint/2010/main" val="133683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DGNSS, A-GNSS &amp; G</a:t>
            </a:r>
            <a:r>
              <a:rPr lang="en-US" dirty="0"/>
              <a:t>NS</a:t>
            </a:r>
            <a:r>
              <a:rPr lang="en-US" dirty="0" smtClean="0"/>
              <a:t>S/INS</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GB" sz="2000" b="1" dirty="0" smtClean="0">
                <a:solidFill>
                  <a:srgbClr val="FF0000"/>
                </a:solidFill>
              </a:rPr>
              <a:t>GNSS/INS</a:t>
            </a:r>
          </a:p>
          <a:p>
            <a:pPr marL="0" indent="0" algn="just">
              <a:lnSpc>
                <a:spcPct val="150000"/>
              </a:lnSpc>
              <a:buNone/>
            </a:pPr>
            <a:r>
              <a:rPr lang="en-US" sz="1800" b="1" dirty="0">
                <a:solidFill>
                  <a:srgbClr val="0070C0"/>
                </a:solidFill>
              </a:rPr>
              <a:t>A GNSS + INS (Inertial Navigation System) provides cm-level reliable positions together with attitude angles (heading, roll and pitch) showing the object’s global 3D orientation and movement. This system is specifically designed to be robust in challenging environments and provides continuous positioning even during short GNSS outages. To enable inertial functionality a GNSS receiver is integrated together with an industry leading IMU (Inertial Measurement Unit</a:t>
            </a:r>
            <a:r>
              <a:rPr lang="en-US" sz="1800" b="1" dirty="0" smtClean="0">
                <a:solidFill>
                  <a:srgbClr val="0070C0"/>
                </a:solidFill>
              </a:rPr>
              <a:t>).</a:t>
            </a:r>
          </a:p>
          <a:p>
            <a:pPr marL="0" indent="0" algn="just">
              <a:lnSpc>
                <a:spcPct val="150000"/>
              </a:lnSpc>
              <a:buNone/>
            </a:pPr>
            <a:r>
              <a:rPr lang="en-US" sz="1800" b="1" dirty="0" smtClean="0">
                <a:solidFill>
                  <a:srgbClr val="0070C0"/>
                </a:solidFill>
              </a:rPr>
              <a:t>At </a:t>
            </a:r>
            <a:r>
              <a:rPr lang="en-US" sz="1800" b="1" dirty="0">
                <a:solidFill>
                  <a:srgbClr val="0070C0"/>
                </a:solidFill>
              </a:rPr>
              <a:t>the </a:t>
            </a:r>
            <a:r>
              <a:rPr lang="en-US" sz="1800" b="1" dirty="0">
                <a:solidFill>
                  <a:srgbClr val="FF0000"/>
                </a:solidFill>
              </a:rPr>
              <a:t>heart</a:t>
            </a:r>
            <a:r>
              <a:rPr lang="en-US" sz="1800" b="1" dirty="0">
                <a:solidFill>
                  <a:srgbClr val="0070C0"/>
                </a:solidFill>
              </a:rPr>
              <a:t> of an INS system is an </a:t>
            </a:r>
            <a:r>
              <a:rPr lang="en-US" sz="1800" b="1" dirty="0">
                <a:solidFill>
                  <a:srgbClr val="FF0000"/>
                </a:solidFill>
              </a:rPr>
              <a:t>IMU device</a:t>
            </a:r>
            <a:r>
              <a:rPr lang="en-US" sz="1800" b="1" dirty="0">
                <a:solidFill>
                  <a:srgbClr val="0070C0"/>
                </a:solidFill>
              </a:rPr>
              <a:t> which measures rotation and acceleration by using </a:t>
            </a:r>
            <a:r>
              <a:rPr lang="en-US" sz="1800" b="1" dirty="0">
                <a:solidFill>
                  <a:srgbClr val="FF0000"/>
                </a:solidFill>
              </a:rPr>
              <a:t>gyroscopes</a:t>
            </a:r>
            <a:r>
              <a:rPr lang="en-US" sz="1800" b="1" dirty="0">
                <a:solidFill>
                  <a:srgbClr val="0070C0"/>
                </a:solidFill>
              </a:rPr>
              <a:t> and </a:t>
            </a:r>
            <a:r>
              <a:rPr lang="en-US" sz="1800" b="1" dirty="0">
                <a:solidFill>
                  <a:srgbClr val="FF0000"/>
                </a:solidFill>
              </a:rPr>
              <a:t>accelerometers</a:t>
            </a:r>
            <a:r>
              <a:rPr lang="en-US" sz="1800" b="1" dirty="0">
                <a:solidFill>
                  <a:srgbClr val="0070C0"/>
                </a:solidFill>
              </a:rPr>
              <a:t>.</a:t>
            </a:r>
          </a:p>
        </p:txBody>
      </p:sp>
      <p:sp>
        <p:nvSpPr>
          <p:cNvPr id="11" name="TextBox 10"/>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1105092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DGNSS, A-GNSS &amp; G</a:t>
            </a:r>
            <a:r>
              <a:rPr lang="en-US" dirty="0"/>
              <a:t>NS</a:t>
            </a:r>
            <a:r>
              <a:rPr lang="en-US" dirty="0" smtClean="0"/>
              <a:t>S/INS</a:t>
            </a: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533525"/>
            <a:ext cx="7294563"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GB" sz="2000" b="1" dirty="0" smtClean="0">
                <a:solidFill>
                  <a:srgbClr val="FF0000"/>
                </a:solidFill>
              </a:rPr>
              <a:t>GNSS/INS</a:t>
            </a:r>
          </a:p>
        </p:txBody>
      </p:sp>
      <p:sp>
        <p:nvSpPr>
          <p:cNvPr id="11" name="TextBox 10"/>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436076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cs typeface="Arial" pitchFamily="34" charset="0"/>
              </a:rPr>
              <a:t>Qualitative Comparison of </a:t>
            </a:r>
            <a:r>
              <a:rPr lang="en-GB" dirty="0" smtClean="0">
                <a:cs typeface="Arial" pitchFamily="34" charset="0"/>
              </a:rPr>
              <a:t/>
            </a:r>
            <a:br>
              <a:rPr lang="en-GB" dirty="0" smtClean="0">
                <a:cs typeface="Arial" pitchFamily="34" charset="0"/>
              </a:rPr>
            </a:br>
            <a:r>
              <a:rPr lang="en-GB" dirty="0" smtClean="0">
                <a:cs typeface="Arial" pitchFamily="34" charset="0"/>
              </a:rPr>
              <a:t>Performance </a:t>
            </a:r>
            <a:r>
              <a:rPr lang="en-GB" dirty="0">
                <a:cs typeface="Arial" pitchFamily="34" charset="0"/>
              </a:rPr>
              <a:t>Enhancement</a:t>
            </a:r>
            <a:endParaRPr lang="en-US" dirty="0">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6220034"/>
              </p:ext>
            </p:extLst>
          </p:nvPr>
        </p:nvGraphicFramePr>
        <p:xfrm>
          <a:off x="152400" y="1524000"/>
          <a:ext cx="8839200" cy="4419600"/>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1104900">
                <a:tc>
                  <a:txBody>
                    <a:bodyPr/>
                    <a:lstStyle/>
                    <a:p>
                      <a:endParaRPr lang="en-GB" dirty="0">
                        <a:latin typeface="+mj-lt"/>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ctr"/>
                      <a:r>
                        <a:rPr lang="en-GB" sz="2000" b="1" i="0" u="none" strike="noStrike" kern="1200" baseline="0" dirty="0" smtClean="0">
                          <a:solidFill>
                            <a:srgbClr val="0070C0"/>
                          </a:solidFill>
                          <a:latin typeface="+mj-lt"/>
                          <a:ea typeface="+mn-ea"/>
                          <a:cs typeface="+mn-cs"/>
                        </a:rPr>
                        <a:t>Accuracy</a:t>
                      </a:r>
                      <a:endParaRPr lang="en-GB" sz="2000"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000" b="1" i="0" u="none" strike="noStrike" kern="1200" baseline="0" dirty="0" smtClean="0">
                          <a:solidFill>
                            <a:srgbClr val="0070C0"/>
                          </a:solidFill>
                          <a:latin typeface="+mj-lt"/>
                          <a:ea typeface="+mn-ea"/>
                          <a:cs typeface="+mn-cs"/>
                        </a:rPr>
                        <a:t>Availability</a:t>
                      </a:r>
                      <a:endParaRPr lang="en-GB" sz="2000"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000" b="1" i="0" u="none" strike="noStrike" kern="1200" baseline="0" dirty="0" smtClean="0">
                          <a:solidFill>
                            <a:srgbClr val="0070C0"/>
                          </a:solidFill>
                          <a:latin typeface="+mj-lt"/>
                          <a:ea typeface="+mn-ea"/>
                          <a:cs typeface="+mn-cs"/>
                        </a:rPr>
                        <a:t>Integrity</a:t>
                      </a:r>
                      <a:endParaRPr lang="en-GB" sz="2000"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000" b="1" i="0" u="none" strike="noStrike" kern="1200" baseline="0" dirty="0" smtClean="0">
                          <a:solidFill>
                            <a:srgbClr val="0070C0"/>
                          </a:solidFill>
                          <a:latin typeface="+mj-lt"/>
                          <a:ea typeface="+mn-ea"/>
                          <a:cs typeface="+mn-cs"/>
                        </a:rPr>
                        <a:t>Coverage</a:t>
                      </a:r>
                      <a:endParaRPr lang="en-GB" sz="2000"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04900">
                <a:tc>
                  <a:txBody>
                    <a:bodyPr/>
                    <a:lstStyle/>
                    <a:p>
                      <a:pPr algn="ctr"/>
                      <a:r>
                        <a:rPr lang="en-GB" sz="1800" b="1" i="0" u="none" strike="noStrike" kern="1200" baseline="0" dirty="0" smtClean="0">
                          <a:solidFill>
                            <a:srgbClr val="0070C0"/>
                          </a:solidFill>
                          <a:latin typeface="+mj-lt"/>
                          <a:ea typeface="+mn-ea"/>
                          <a:cs typeface="+mn-cs"/>
                        </a:rPr>
                        <a:t>DGNSS</a:t>
                      </a:r>
                      <a:endParaRPr lang="en-GB"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i="0" u="none" strike="noStrike" kern="1200" baseline="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rgbClr val="FF0000"/>
                          </a:solidFill>
                          <a:latin typeface="+mj-lt"/>
                        </a:rPr>
                        <a:t>Same</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4900">
                <a:tc>
                  <a:txBody>
                    <a:bodyPr/>
                    <a:lstStyle/>
                    <a:p>
                      <a:pPr algn="ctr"/>
                      <a:r>
                        <a:rPr lang="en-GB" sz="1800" b="1" i="0" u="none" strike="noStrike" kern="1200" baseline="0" dirty="0" smtClean="0">
                          <a:solidFill>
                            <a:srgbClr val="0070C0"/>
                          </a:solidFill>
                          <a:latin typeface="+mj-lt"/>
                          <a:ea typeface="+mn-ea"/>
                          <a:cs typeface="+mn-cs"/>
                        </a:rPr>
                        <a:t>A-GNSS</a:t>
                      </a:r>
                      <a:endParaRPr lang="en-GB"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solidFill>
                            <a:srgbClr val="FF0000"/>
                          </a:solidFill>
                          <a:latin typeface="+mj-lt"/>
                        </a:rPr>
                        <a:t>Same</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i="0" u="none" strike="noStrike" kern="1200" baseline="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rgbClr val="FF0000"/>
                          </a:solidFill>
                          <a:latin typeface="+mj-lt"/>
                        </a:rPr>
                        <a:t>N/A</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4900">
                <a:tc>
                  <a:txBody>
                    <a:bodyPr/>
                    <a:lstStyle/>
                    <a:p>
                      <a:pPr algn="ctr"/>
                      <a:r>
                        <a:rPr lang="en-GB" sz="1800" b="1" i="0" u="none" strike="noStrike" kern="1200" baseline="0" smtClean="0">
                          <a:solidFill>
                            <a:srgbClr val="0070C0"/>
                          </a:solidFill>
                          <a:latin typeface="+mj-lt"/>
                          <a:ea typeface="+mn-ea"/>
                          <a:cs typeface="+mn-cs"/>
                        </a:rPr>
                        <a:t>GNSS/INS</a:t>
                      </a:r>
                      <a:endParaRPr lang="en-GB" b="1"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solidFill>
                            <a:srgbClr val="FF0000"/>
                          </a:solidFill>
                          <a:latin typeface="+mj-lt"/>
                        </a:rPr>
                        <a:t>Same/</a:t>
                      </a:r>
                      <a:r>
                        <a:rPr lang="en-GB" sz="1600" b="1" i="0" u="none" strike="noStrike" kern="1200" baseline="0" dirty="0" smtClean="0">
                          <a:solidFill>
                            <a:srgbClr val="FF0000"/>
                          </a:solidFill>
                          <a:latin typeface="+mj-lt"/>
                          <a:ea typeface="+mn-ea"/>
                          <a:cs typeface="+mn-cs"/>
                        </a:rPr>
                        <a:t>Increased</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i="0" u="none" strike="noStrike" kern="1200" baseline="0" dirty="0" smtClean="0">
                          <a:solidFill>
                            <a:srgbClr val="FF0000"/>
                          </a:solidFill>
                          <a:latin typeface="+mj-lt"/>
                          <a:ea typeface="+mn-ea"/>
                          <a:cs typeface="+mn-cs"/>
                        </a:rPr>
                        <a:t>Increased</a:t>
                      </a:r>
                      <a:endParaRPr lang="en-GB" sz="1600" b="1" i="0" u="none" strike="noStrike" kern="1200" baseline="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rgbClr val="FF0000"/>
                          </a:solidFill>
                          <a:latin typeface="+mj-lt"/>
                        </a:rPr>
                        <a:t>Same/</a:t>
                      </a:r>
                      <a:r>
                        <a:rPr lang="en-GB" sz="1600" b="1" i="0" u="none" strike="noStrike" kern="1200" baseline="0" dirty="0" smtClean="0">
                          <a:solidFill>
                            <a:srgbClr val="FF0000"/>
                          </a:solidFill>
                          <a:latin typeface="+mj-lt"/>
                          <a:ea typeface="+mn-ea"/>
                          <a:cs typeface="+mn-cs"/>
                        </a:rPr>
                        <a:t>Increased</a:t>
                      </a:r>
                      <a:endParaRPr lang="en-GB" sz="1600" b="1"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mj-lt"/>
                        </a:rPr>
                        <a:t>Same/</a:t>
                      </a:r>
                      <a:r>
                        <a:rPr lang="en-GB" sz="1600" b="1" i="0" u="none" strike="noStrike" kern="1200" baseline="0" dirty="0" smtClean="0">
                          <a:solidFill>
                            <a:srgbClr val="FF0000"/>
                          </a:solidFill>
                          <a:latin typeface="+mj-lt"/>
                          <a:ea typeface="+mn-ea"/>
                          <a:cs typeface="+mn-cs"/>
                        </a:rPr>
                        <a:t>Increased</a:t>
                      </a:r>
                      <a:endParaRPr lang="en-GB" sz="1600" b="1" dirty="0" smtClean="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2328567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b="1" dirty="0" smtClean="0">
                <a:solidFill>
                  <a:srgbClr val="FF0000"/>
                </a:solidFill>
                <a:latin typeface="+mj-lt"/>
              </a:rPr>
              <a:t>Reference</a:t>
            </a:r>
          </a:p>
          <a:p>
            <a:r>
              <a:rPr lang="en-US" b="1" i="1" dirty="0">
                <a:solidFill>
                  <a:srgbClr val="0070C0"/>
                </a:solidFill>
                <a:latin typeface="+mj-lt"/>
              </a:rPr>
              <a:t>GNSS Applications and </a:t>
            </a:r>
            <a:r>
              <a:rPr lang="en-US" b="1" i="1" dirty="0" smtClean="0">
                <a:solidFill>
                  <a:srgbClr val="0070C0"/>
                </a:solidFill>
                <a:latin typeface="+mj-lt"/>
              </a:rPr>
              <a:t>Methods</a:t>
            </a:r>
          </a:p>
          <a:p>
            <a:endParaRPr lang="en-US" b="1" i="1" dirty="0">
              <a:solidFill>
                <a:srgbClr val="0070C0"/>
              </a:solidFill>
              <a:latin typeface="+mj-lt"/>
            </a:endParaRPr>
          </a:p>
          <a:p>
            <a:pPr marL="0" indent="0">
              <a:buNone/>
            </a:pPr>
            <a:r>
              <a:rPr lang="en-GB" dirty="0" smtClean="0"/>
              <a:t>			</a:t>
            </a:r>
            <a:r>
              <a:rPr lang="en-GB" dirty="0" smtClean="0">
                <a:solidFill>
                  <a:srgbClr val="FF0000"/>
                </a:solidFill>
              </a:rPr>
              <a:t>Scott </a:t>
            </a:r>
            <a:r>
              <a:rPr lang="en-GB" dirty="0">
                <a:solidFill>
                  <a:srgbClr val="FF0000"/>
                </a:solidFill>
              </a:rPr>
              <a:t>Gleason</a:t>
            </a:r>
          </a:p>
          <a:p>
            <a:pPr marL="0" indent="0">
              <a:buNone/>
            </a:pPr>
            <a:r>
              <a:rPr lang="en-GB" dirty="0" smtClean="0">
                <a:solidFill>
                  <a:srgbClr val="FF0000"/>
                </a:solidFill>
              </a:rPr>
              <a:t>		     Demoz </a:t>
            </a:r>
            <a:r>
              <a:rPr lang="en-GB" dirty="0">
                <a:solidFill>
                  <a:srgbClr val="FF0000"/>
                </a:solidFill>
              </a:rPr>
              <a:t>Gebre-Egziabher</a:t>
            </a:r>
            <a:endParaRPr lang="en-US" b="1" i="1" dirty="0">
              <a:solidFill>
                <a:srgbClr val="FF0000"/>
              </a:solidFill>
              <a:latin typeface="+mj-lt"/>
            </a:endParaRPr>
          </a:p>
          <a:p>
            <a:endParaRPr lang="en-US" b="1" i="1" dirty="0" smtClean="0">
              <a:solidFill>
                <a:srgbClr val="0070C0"/>
              </a:solidFill>
              <a:latin typeface="+mj-lt"/>
            </a:endParaRPr>
          </a:p>
          <a:p>
            <a:pPr marL="0" indent="0">
              <a:buNone/>
            </a:pPr>
            <a:endParaRPr lang="en-US" b="1" i="1" dirty="0" smtClean="0">
              <a:solidFill>
                <a:srgbClr val="FF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187936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265237"/>
            <a:ext cx="8382000" cy="4830763"/>
          </a:xfrm>
        </p:spPr>
        <p:txBody>
          <a:bodyPr>
            <a:noAutofit/>
          </a:bodyPr>
          <a:lstStyle/>
          <a:p>
            <a:pPr>
              <a:buFont typeface="Wingdings" pitchFamily="2" charset="2"/>
              <a:buChar char="Ø"/>
            </a:pPr>
            <a:r>
              <a:rPr lang="en-US" b="1" dirty="0"/>
              <a:t>Current GNSS </a:t>
            </a:r>
            <a:r>
              <a:rPr lang="en-US" b="1" dirty="0" smtClean="0"/>
              <a:t>Applications</a:t>
            </a:r>
          </a:p>
          <a:p>
            <a:pPr lvl="1">
              <a:buFont typeface="Wingdings" pitchFamily="2" charset="2"/>
              <a:buChar char="Ø"/>
            </a:pPr>
            <a:r>
              <a:rPr lang="en-US" b="1" dirty="0">
                <a:solidFill>
                  <a:srgbClr val="0070C0"/>
                </a:solidFill>
              </a:rPr>
              <a:t>Aviation Application</a:t>
            </a:r>
          </a:p>
          <a:p>
            <a:pPr lvl="1">
              <a:buFont typeface="Wingdings" pitchFamily="2" charset="2"/>
              <a:buChar char="Ø"/>
            </a:pPr>
            <a:r>
              <a:rPr lang="en-US" b="1" dirty="0">
                <a:solidFill>
                  <a:srgbClr val="0070C0"/>
                </a:solidFill>
              </a:rPr>
              <a:t>Automotive Application</a:t>
            </a:r>
          </a:p>
          <a:p>
            <a:pPr lvl="1">
              <a:buFont typeface="Wingdings" pitchFamily="2" charset="2"/>
              <a:buChar char="Ø"/>
            </a:pPr>
            <a:r>
              <a:rPr lang="en-US" b="1" dirty="0">
                <a:solidFill>
                  <a:srgbClr val="0070C0"/>
                </a:solidFill>
              </a:rPr>
              <a:t>Marine Application</a:t>
            </a:r>
          </a:p>
          <a:p>
            <a:pPr lvl="1">
              <a:buFont typeface="Wingdings" pitchFamily="2" charset="2"/>
              <a:buChar char="Ø"/>
            </a:pPr>
            <a:r>
              <a:rPr lang="en-US" b="1" dirty="0">
                <a:solidFill>
                  <a:srgbClr val="0070C0"/>
                </a:solidFill>
              </a:rPr>
              <a:t>Geodesy and Surveying</a:t>
            </a:r>
          </a:p>
          <a:p>
            <a:pPr lvl="1">
              <a:buFont typeface="Wingdings" pitchFamily="2" charset="2"/>
              <a:buChar char="Ø"/>
            </a:pPr>
            <a:r>
              <a:rPr lang="en-US" b="1" dirty="0">
                <a:solidFill>
                  <a:srgbClr val="0070C0"/>
                </a:solidFill>
              </a:rPr>
              <a:t>Agriculture, Forestry, and Natural Resource Exploration</a:t>
            </a:r>
          </a:p>
          <a:p>
            <a:pPr lvl="1">
              <a:buFont typeface="Wingdings" pitchFamily="2" charset="2"/>
              <a:buChar char="Ø"/>
            </a:pPr>
            <a:r>
              <a:rPr lang="en-US" b="1" dirty="0">
                <a:solidFill>
                  <a:srgbClr val="0070C0"/>
                </a:solidFill>
              </a:rPr>
              <a:t>Aerial Photogrammetry &amp; Mapping</a:t>
            </a:r>
          </a:p>
          <a:p>
            <a:pPr lvl="1">
              <a:buFont typeface="Wingdings" pitchFamily="2" charset="2"/>
              <a:buChar char="Ø"/>
            </a:pPr>
            <a:r>
              <a:rPr lang="en-US" b="1" dirty="0">
                <a:solidFill>
                  <a:srgbClr val="0070C0"/>
                </a:solidFill>
              </a:rPr>
              <a:t>Space Application</a:t>
            </a:r>
          </a:p>
          <a:p>
            <a:pPr lvl="1">
              <a:buFont typeface="Wingdings" pitchFamily="2" charset="2"/>
              <a:buChar char="Ø"/>
            </a:pPr>
            <a:r>
              <a:rPr lang="en-US" b="1" dirty="0">
                <a:solidFill>
                  <a:srgbClr val="0070C0"/>
                </a:solidFill>
              </a:rPr>
              <a:t>Scientific </a:t>
            </a:r>
            <a:r>
              <a:rPr lang="en-US" b="1" dirty="0" smtClean="0">
                <a:solidFill>
                  <a:srgbClr val="0070C0"/>
                </a:solidFill>
              </a:rPr>
              <a:t>Application</a:t>
            </a:r>
          </a:p>
          <a:p>
            <a:pPr lvl="1">
              <a:buFont typeface="Wingdings" pitchFamily="2" charset="2"/>
              <a:buChar char="Ø"/>
            </a:pPr>
            <a:endParaRPr lang="en-US" sz="800" b="1" dirty="0" smtClean="0"/>
          </a:p>
          <a:p>
            <a:pPr>
              <a:buFont typeface="Wingdings" pitchFamily="2" charset="2"/>
              <a:buChar char="Ø"/>
            </a:pPr>
            <a:r>
              <a:rPr lang="en-US" sz="2400" b="1" dirty="0" smtClean="0"/>
              <a:t>DGNSS</a:t>
            </a:r>
            <a:r>
              <a:rPr lang="en-US" sz="2400" b="1" dirty="0"/>
              <a:t>, A-GNSS &amp; </a:t>
            </a:r>
            <a:r>
              <a:rPr lang="en-US" sz="2400" b="1" dirty="0" smtClean="0"/>
              <a:t>GNSS/INS</a:t>
            </a:r>
          </a:p>
          <a:p>
            <a:pPr>
              <a:buFont typeface="Wingdings" pitchFamily="2" charset="2"/>
              <a:buChar char="Ø"/>
            </a:pPr>
            <a:endParaRPr lang="en-US" sz="800" b="1" dirty="0"/>
          </a:p>
          <a:p>
            <a:pPr>
              <a:buFont typeface="Wingdings" pitchFamily="2" charset="2"/>
              <a:buChar char="Ø"/>
            </a:pPr>
            <a:r>
              <a:rPr lang="en-GB" b="1" dirty="0"/>
              <a:t>Qualitative Comparison of Performance Enhancement</a:t>
            </a:r>
            <a:r>
              <a:rPr lang="en-US" sz="2400" b="1" dirty="0"/>
              <a:t/>
            </a:r>
            <a:br>
              <a:rPr lang="en-US" sz="2400" b="1" dirty="0"/>
            </a:br>
            <a:endParaRPr lang="en-GB"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0070C0"/>
                </a:solidFill>
              </a:rPr>
              <a:t>Currently, </a:t>
            </a:r>
            <a:r>
              <a:rPr lang="en-US" sz="1800" b="1" dirty="0">
                <a:solidFill>
                  <a:srgbClr val="0070C0"/>
                </a:solidFill>
              </a:rPr>
              <a:t>GPS is the GNSS primarily used by both military and civilian </a:t>
            </a:r>
            <a:r>
              <a:rPr lang="en-US" sz="1800" b="1" dirty="0" smtClean="0">
                <a:solidFill>
                  <a:srgbClr val="0070C0"/>
                </a:solidFill>
              </a:rPr>
              <a:t>users. However</a:t>
            </a:r>
            <a:r>
              <a:rPr lang="en-US" sz="1800" b="1" dirty="0">
                <a:solidFill>
                  <a:srgbClr val="0070C0"/>
                </a:solidFill>
              </a:rPr>
              <a:t>, future users will have several additional GNSS options at their </a:t>
            </a:r>
            <a:r>
              <a:rPr lang="en-US" sz="1800" b="1" dirty="0" smtClean="0">
                <a:solidFill>
                  <a:srgbClr val="0070C0"/>
                </a:solidFill>
              </a:rPr>
              <a:t>disposal as </a:t>
            </a:r>
            <a:r>
              <a:rPr lang="en-US" sz="1800" b="1" dirty="0">
                <a:solidFill>
                  <a:srgbClr val="0070C0"/>
                </a:solidFill>
              </a:rPr>
              <a:t>new systems come online. These GNSS signals, which, in many cases, are </a:t>
            </a:r>
            <a:r>
              <a:rPr lang="en-US" sz="1800" b="1" dirty="0" smtClean="0">
                <a:solidFill>
                  <a:srgbClr val="0070C0"/>
                </a:solidFill>
              </a:rPr>
              <a:t>free and </a:t>
            </a:r>
            <a:r>
              <a:rPr lang="en-US" sz="1800" b="1" dirty="0">
                <a:solidFill>
                  <a:srgbClr val="0070C0"/>
                </a:solidFill>
              </a:rPr>
              <a:t>globally available, will be used to advance applications that were </a:t>
            </a:r>
            <a:r>
              <a:rPr lang="en-US" sz="1800" b="1" dirty="0" smtClean="0">
                <a:solidFill>
                  <a:srgbClr val="0070C0"/>
                </a:solidFill>
              </a:rPr>
              <a:t>pioneered using </a:t>
            </a:r>
            <a:r>
              <a:rPr lang="en-US" sz="1800" b="1" dirty="0">
                <a:solidFill>
                  <a:srgbClr val="0070C0"/>
                </a:solidFill>
              </a:rPr>
              <a:t>GPS. Regardless of the GNSS used, in this </a:t>
            </a:r>
            <a:r>
              <a:rPr lang="en-US" sz="1800" b="1" dirty="0" smtClean="0">
                <a:solidFill>
                  <a:srgbClr val="0070C0"/>
                </a:solidFill>
              </a:rPr>
              <a:t>lecture are grouped </a:t>
            </a:r>
            <a:r>
              <a:rPr lang="en-US" sz="1800" b="1" dirty="0">
                <a:solidFill>
                  <a:srgbClr val="0070C0"/>
                </a:solidFill>
              </a:rPr>
              <a:t>applications </a:t>
            </a:r>
            <a:r>
              <a:rPr lang="en-US" sz="1800" b="1" dirty="0" smtClean="0">
                <a:solidFill>
                  <a:srgbClr val="0070C0"/>
                </a:solidFill>
              </a:rPr>
              <a:t>of GNSS </a:t>
            </a:r>
            <a:r>
              <a:rPr lang="en-US" sz="1800" b="1" dirty="0">
                <a:solidFill>
                  <a:srgbClr val="0070C0"/>
                </a:solidFill>
              </a:rPr>
              <a:t>into the following categories:</a:t>
            </a:r>
            <a:endParaRPr lang="en-US" sz="1800" b="1" dirty="0" smtClean="0">
              <a:solidFill>
                <a:srgbClr val="0070C0"/>
              </a:solidFill>
              <a:sym typeface="Wingdings" panose="05000000000000000000" pitchFamily="2" charset="2"/>
            </a:endParaRPr>
          </a:p>
        </p:txBody>
      </p:sp>
      <p:sp>
        <p:nvSpPr>
          <p:cNvPr id="11" name="TextBox 10"/>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3275787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r>
              <a:rPr lang="en-US" sz="2000" b="1" dirty="0">
                <a:solidFill>
                  <a:srgbClr val="FF0000"/>
                </a:solidFill>
              </a:rPr>
              <a:t>Aviation </a:t>
            </a:r>
            <a:r>
              <a:rPr lang="en-US" sz="2000" b="1" dirty="0" smtClean="0">
                <a:solidFill>
                  <a:srgbClr val="FF0000"/>
                </a:solidFill>
              </a:rPr>
              <a:t>Application</a:t>
            </a:r>
            <a:endParaRPr lang="en-US" sz="2000" b="1" dirty="0" smtClean="0">
              <a:solidFill>
                <a:srgbClr val="FF0000"/>
              </a:solidFill>
              <a:sym typeface="Wingdings" panose="05000000000000000000" pitchFamily="2" charset="2"/>
            </a:endParaRPr>
          </a:p>
          <a:p>
            <a:pPr marL="0" indent="0" algn="just">
              <a:lnSpc>
                <a:spcPct val="150000"/>
              </a:lnSpc>
              <a:buNone/>
            </a:pPr>
            <a:r>
              <a:rPr lang="en-US" sz="1800" b="1" dirty="0" smtClean="0">
                <a:solidFill>
                  <a:srgbClr val="0070C0"/>
                </a:solidFill>
                <a:sym typeface="Wingdings" panose="05000000000000000000" pitchFamily="2" charset="2"/>
              </a:rPr>
              <a:t>This includes </a:t>
            </a:r>
            <a:r>
              <a:rPr lang="en-US" sz="1800" b="1" dirty="0" err="1" smtClean="0">
                <a:solidFill>
                  <a:srgbClr val="0070C0"/>
                </a:solidFill>
                <a:sym typeface="Wingdings" panose="05000000000000000000" pitchFamily="2" charset="2"/>
              </a:rPr>
              <a:t>en</a:t>
            </a:r>
            <a:r>
              <a:rPr lang="en-US" sz="1800" b="1" dirty="0">
                <a:solidFill>
                  <a:srgbClr val="0070C0"/>
                </a:solidFill>
                <a:sym typeface="Wingdings" panose="05000000000000000000" pitchFamily="2" charset="2"/>
              </a:rPr>
              <a:t>-</a:t>
            </a:r>
            <a:r>
              <a:rPr lang="en-US" sz="1800" b="1" dirty="0" smtClean="0">
                <a:solidFill>
                  <a:srgbClr val="0070C0"/>
                </a:solidFill>
                <a:sym typeface="Wingdings" panose="05000000000000000000" pitchFamily="2" charset="2"/>
              </a:rPr>
              <a:t>route navigation as well as the precision approach and landing applications, which demand a very high level of performance in terms of accuracy and robustness.</a:t>
            </a:r>
          </a:p>
          <a:p>
            <a:pPr marL="0" indent="0" algn="just">
              <a:lnSpc>
                <a:spcPct val="150000"/>
              </a:lnSpc>
              <a:buNone/>
            </a:pPr>
            <a:endParaRPr lang="en-US" sz="1800" b="1" dirty="0" smtClean="0">
              <a:solidFill>
                <a:srgbClr val="0070C0"/>
              </a:solidFill>
              <a:sym typeface="Wingdings" panose="05000000000000000000" pitchFamily="2" charset="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873" y="3352800"/>
            <a:ext cx="465512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166669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5839" y="2971800"/>
            <a:ext cx="4988161"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1265237"/>
            <a:ext cx="8382000" cy="1858963"/>
          </a:xfrm>
        </p:spPr>
        <p:txBody>
          <a:bodyPr>
            <a:noAutofit/>
          </a:bodyPr>
          <a:lstStyle/>
          <a:p>
            <a:pPr algn="just">
              <a:lnSpc>
                <a:spcPct val="150000"/>
              </a:lnSpc>
              <a:buFont typeface="Wingdings" panose="05000000000000000000" pitchFamily="2" charset="2"/>
              <a:buChar char="Ø"/>
            </a:pPr>
            <a:r>
              <a:rPr lang="en-GB" sz="2000" b="1" dirty="0" smtClean="0">
                <a:solidFill>
                  <a:srgbClr val="FF0000"/>
                </a:solidFill>
              </a:rPr>
              <a:t>Automotive Application</a:t>
            </a:r>
          </a:p>
          <a:p>
            <a:pPr marL="0" indent="0" algn="just">
              <a:lnSpc>
                <a:spcPct val="150000"/>
              </a:lnSpc>
              <a:buNone/>
            </a:pPr>
            <a:r>
              <a:rPr lang="en-US" sz="1800" b="1" dirty="0">
                <a:solidFill>
                  <a:srgbClr val="0070C0"/>
                </a:solidFill>
              </a:rPr>
              <a:t>GNSS-based systems have enabled the development of many automotive applications that enhance ease of operation. The simplest and most widely used systems provide drivers with instructions to get from departure </a:t>
            </a:r>
            <a:r>
              <a:rPr lang="en-US" sz="1800" b="1" dirty="0" smtClean="0">
                <a:solidFill>
                  <a:srgbClr val="0070C0"/>
                </a:solidFill>
              </a:rPr>
              <a:t>point</a:t>
            </a:r>
            <a:endParaRPr lang="en-US" sz="1800" b="1" dirty="0">
              <a:solidFill>
                <a:srgbClr val="0070C0"/>
              </a:solidFill>
            </a:endParaRP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3" name="Rectangle 2"/>
          <p:cNvSpPr/>
          <p:nvPr/>
        </p:nvSpPr>
        <p:spPr>
          <a:xfrm>
            <a:off x="533400" y="3124200"/>
            <a:ext cx="3622439" cy="2585323"/>
          </a:xfrm>
          <a:prstGeom prst="rect">
            <a:avLst/>
          </a:prstGeom>
        </p:spPr>
        <p:txBody>
          <a:bodyPr wrap="square">
            <a:spAutoFit/>
          </a:bodyPr>
          <a:lstStyle/>
          <a:p>
            <a:pPr algn="just">
              <a:lnSpc>
                <a:spcPct val="150000"/>
              </a:lnSpc>
            </a:pPr>
            <a:r>
              <a:rPr lang="en-US" b="1" dirty="0">
                <a:solidFill>
                  <a:srgbClr val="0070C0"/>
                </a:solidFill>
                <a:latin typeface="Arial" pitchFamily="34" charset="0"/>
                <a:cs typeface="Arial" pitchFamily="34" charset="0"/>
              </a:rPr>
              <a:t>to destination with a minimum of detours. There are, however, more sophisticated </a:t>
            </a:r>
            <a:r>
              <a:rPr lang="en-US" b="1" dirty="0" smtClean="0">
                <a:solidFill>
                  <a:srgbClr val="0070C0"/>
                </a:solidFill>
                <a:latin typeface="Arial" pitchFamily="34" charset="0"/>
                <a:cs typeface="Arial" pitchFamily="34" charset="0"/>
              </a:rPr>
              <a:t>GNSS based </a:t>
            </a:r>
            <a:r>
              <a:rPr lang="en-US" b="1" dirty="0">
                <a:solidFill>
                  <a:srgbClr val="0070C0"/>
                </a:solidFill>
                <a:latin typeface="Arial" pitchFamily="34" charset="0"/>
                <a:cs typeface="Arial" pitchFamily="34" charset="0"/>
              </a:rPr>
              <a:t>applications that can enhance the safety of  automotive operations. </a:t>
            </a:r>
          </a:p>
        </p:txBody>
      </p:sp>
    </p:spTree>
    <p:extLst>
      <p:ext uri="{BB962C8B-B14F-4D97-AF65-F5344CB8AC3E}">
        <p14:creationId xmlns:p14="http://schemas.microsoft.com/office/powerpoint/2010/main" val="358991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1706563"/>
          </a:xfrm>
        </p:spPr>
        <p:txBody>
          <a:bodyPr>
            <a:noAutofit/>
          </a:bodyPr>
          <a:lstStyle/>
          <a:p>
            <a:pPr algn="just">
              <a:lnSpc>
                <a:spcPct val="150000"/>
              </a:lnSpc>
              <a:buFont typeface="Wingdings" panose="05000000000000000000" pitchFamily="2" charset="2"/>
              <a:buChar char="Ø"/>
            </a:pPr>
            <a:r>
              <a:rPr lang="en-GB" sz="2000" b="1" dirty="0" smtClean="0">
                <a:solidFill>
                  <a:srgbClr val="FF0000"/>
                </a:solidFill>
              </a:rPr>
              <a:t>Marine Application</a:t>
            </a:r>
          </a:p>
          <a:p>
            <a:pPr marL="0" indent="0" algn="just">
              <a:lnSpc>
                <a:spcPct val="150000"/>
              </a:lnSpc>
              <a:buNone/>
            </a:pPr>
            <a:r>
              <a:rPr lang="en-US" sz="1800" b="1" dirty="0">
                <a:solidFill>
                  <a:srgbClr val="0070C0"/>
                </a:solidFill>
              </a:rPr>
              <a:t>This is one of the original civil applications for </a:t>
            </a:r>
            <a:r>
              <a:rPr lang="en-US" sz="1800" b="1" dirty="0" smtClean="0">
                <a:solidFill>
                  <a:srgbClr val="0070C0"/>
                </a:solidFill>
              </a:rPr>
              <a:t>GPS, and </a:t>
            </a:r>
            <a:r>
              <a:rPr lang="en-US" sz="1800" b="1" dirty="0">
                <a:solidFill>
                  <a:srgbClr val="0070C0"/>
                </a:solidFill>
              </a:rPr>
              <a:t>GPS is well-suited to this use. This is because of the clear views of </a:t>
            </a:r>
            <a:r>
              <a:rPr lang="en-US" sz="1800" b="1" dirty="0" smtClean="0">
                <a:solidFill>
                  <a:srgbClr val="0070C0"/>
                </a:solidFill>
              </a:rPr>
              <a:t>the sky </a:t>
            </a:r>
            <a:r>
              <a:rPr lang="en-US" sz="1800" b="1" dirty="0">
                <a:solidFill>
                  <a:srgbClr val="0070C0"/>
                </a:solidFill>
              </a:rPr>
              <a:t>and modest accuracy requirements of most maritime applications</a:t>
            </a:r>
            <a:r>
              <a:rPr lang="en-US" sz="1800" b="1" dirty="0" smtClean="0">
                <a:solidFill>
                  <a:srgbClr val="0070C0"/>
                </a:solidFill>
              </a:rPr>
              <a:t>. </a:t>
            </a:r>
            <a:r>
              <a:rPr lang="en-US" sz="1800" b="1" dirty="0">
                <a:solidFill>
                  <a:srgbClr val="0070C0"/>
                </a:solidFill>
              </a:rPr>
              <a:t>GPS receivers </a:t>
            </a:r>
            <a:r>
              <a:rPr lang="en-US" sz="1800" b="1" dirty="0" smtClean="0">
                <a:solidFill>
                  <a:srgbClr val="0070C0"/>
                </a:solidFill>
              </a:rPr>
              <a:t>have</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493" y="2971800"/>
            <a:ext cx="4749507"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1000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3" name="Rectangle 2"/>
          <p:cNvSpPr/>
          <p:nvPr/>
        </p:nvSpPr>
        <p:spPr>
          <a:xfrm>
            <a:off x="457200" y="3004866"/>
            <a:ext cx="3581400" cy="872034"/>
          </a:xfrm>
          <a:prstGeom prst="rect">
            <a:avLst/>
          </a:prstGeom>
        </p:spPr>
        <p:txBody>
          <a:bodyPr wrap="square">
            <a:spAutoFit/>
          </a:bodyPr>
          <a:lstStyle/>
          <a:p>
            <a:pPr algn="just">
              <a:lnSpc>
                <a:spcPct val="150000"/>
              </a:lnSpc>
            </a:pPr>
            <a:r>
              <a:rPr lang="en-US" b="1" dirty="0">
                <a:solidFill>
                  <a:srgbClr val="0070C0"/>
                </a:solidFill>
                <a:latin typeface="Arial" pitchFamily="34" charset="0"/>
                <a:cs typeface="Arial" pitchFamily="34" charset="0"/>
              </a:rPr>
              <a:t>become standard equipment </a:t>
            </a:r>
            <a:r>
              <a:rPr lang="en-US" b="1" dirty="0" smtClean="0">
                <a:solidFill>
                  <a:srgbClr val="0070C0"/>
                </a:solidFill>
                <a:latin typeface="Arial" pitchFamily="34" charset="0"/>
                <a:cs typeface="Arial" pitchFamily="34" charset="0"/>
              </a:rPr>
              <a:t> on </a:t>
            </a:r>
            <a:r>
              <a:rPr lang="en-US" b="1" dirty="0">
                <a:solidFill>
                  <a:srgbClr val="0070C0"/>
                </a:solidFill>
                <a:latin typeface="Arial" pitchFamily="34" charset="0"/>
                <a:cs typeface="Arial" pitchFamily="34" charset="0"/>
              </a:rPr>
              <a:t>boats of all sizes today.</a:t>
            </a:r>
          </a:p>
        </p:txBody>
      </p:sp>
    </p:spTree>
    <p:extLst>
      <p:ext uri="{BB962C8B-B14F-4D97-AF65-F5344CB8AC3E}">
        <p14:creationId xmlns:p14="http://schemas.microsoft.com/office/powerpoint/2010/main" val="359787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r>
              <a:rPr lang="en-US" sz="2000" b="1" dirty="0">
                <a:solidFill>
                  <a:srgbClr val="FF0000"/>
                </a:solidFill>
              </a:rPr>
              <a:t>Geodesy and </a:t>
            </a:r>
            <a:r>
              <a:rPr lang="en-US" sz="2000" b="1" dirty="0" smtClean="0">
                <a:solidFill>
                  <a:srgbClr val="FF0000"/>
                </a:solidFill>
              </a:rPr>
              <a:t>Surveying</a:t>
            </a:r>
          </a:p>
          <a:p>
            <a:pPr marL="0" indent="0" algn="just">
              <a:lnSpc>
                <a:spcPct val="150000"/>
              </a:lnSpc>
              <a:buNone/>
            </a:pPr>
            <a:r>
              <a:rPr lang="en-US" sz="1800" b="1" dirty="0" smtClean="0">
                <a:solidFill>
                  <a:srgbClr val="0070C0"/>
                </a:solidFill>
                <a:sym typeface="Wingdings" panose="05000000000000000000" pitchFamily="2" charset="2"/>
              </a:rPr>
              <a:t>his </a:t>
            </a:r>
            <a:r>
              <a:rPr lang="en-US" sz="1800" b="1" dirty="0">
                <a:solidFill>
                  <a:srgbClr val="0070C0"/>
                </a:solidFill>
                <a:sym typeface="Wingdings" panose="05000000000000000000" pitchFamily="2" charset="2"/>
              </a:rPr>
              <a:t>application is perhaps the best example of </a:t>
            </a:r>
            <a:r>
              <a:rPr lang="en-US" sz="1800" b="1" dirty="0" smtClean="0">
                <a:solidFill>
                  <a:srgbClr val="0070C0"/>
                </a:solidFill>
                <a:sym typeface="Wingdings" panose="05000000000000000000" pitchFamily="2" charset="2"/>
              </a:rPr>
              <a:t>the direct </a:t>
            </a:r>
            <a:r>
              <a:rPr lang="en-US" sz="1800" b="1" dirty="0">
                <a:solidFill>
                  <a:srgbClr val="0070C0"/>
                </a:solidFill>
                <a:sym typeface="Wingdings" panose="05000000000000000000" pitchFamily="2" charset="2"/>
              </a:rPr>
              <a:t>benefits that have resulted from the public availability of GPS signals.</a:t>
            </a:r>
          </a:p>
          <a:p>
            <a:pPr algn="just">
              <a:lnSpc>
                <a:spcPct val="150000"/>
              </a:lnSpc>
              <a:buFont typeface="Wingdings" panose="05000000000000000000" pitchFamily="2" charset="2"/>
              <a:buChar char="q"/>
            </a:pPr>
            <a:r>
              <a:rPr lang="en-US" sz="1800" b="1" dirty="0">
                <a:solidFill>
                  <a:srgbClr val="0070C0"/>
                </a:solidFill>
                <a:sym typeface="Wingdings" panose="05000000000000000000" pitchFamily="2" charset="2"/>
              </a:rPr>
              <a:t>Geodesy applications require precision positioning information at the </a:t>
            </a:r>
            <a:r>
              <a:rPr lang="en-US" sz="1800" b="1" dirty="0" smtClean="0">
                <a:solidFill>
                  <a:srgbClr val="0070C0"/>
                </a:solidFill>
                <a:sym typeface="Wingdings" panose="05000000000000000000" pitchFamily="2" charset="2"/>
              </a:rPr>
              <a:t>centimeter or </a:t>
            </a:r>
            <a:r>
              <a:rPr lang="en-US" sz="1800" b="1" dirty="0">
                <a:solidFill>
                  <a:srgbClr val="0070C0"/>
                </a:solidFill>
                <a:sym typeface="Wingdings" panose="05000000000000000000" pitchFamily="2" charset="2"/>
              </a:rPr>
              <a:t>millimeter level and include applications such as the </a:t>
            </a:r>
            <a:r>
              <a:rPr lang="en-US" sz="1800" b="1" dirty="0" smtClean="0">
                <a:solidFill>
                  <a:srgbClr val="0070C0"/>
                </a:solidFill>
                <a:sym typeface="Wingdings" panose="05000000000000000000" pitchFamily="2" charset="2"/>
              </a:rPr>
              <a:t>monitoring of </a:t>
            </a:r>
            <a:r>
              <a:rPr lang="en-US" sz="1800" b="1" dirty="0">
                <a:solidFill>
                  <a:srgbClr val="0070C0"/>
                </a:solidFill>
                <a:sym typeface="Wingdings" panose="05000000000000000000" pitchFamily="2" charset="2"/>
              </a:rPr>
              <a:t>the movements of the Earth’s crustal plates or ice shelves, often </a:t>
            </a:r>
            <a:r>
              <a:rPr lang="en-US" sz="1800" b="1" dirty="0" smtClean="0">
                <a:solidFill>
                  <a:srgbClr val="0070C0"/>
                </a:solidFill>
                <a:sym typeface="Wingdings" panose="05000000000000000000" pitchFamily="2" charset="2"/>
              </a:rPr>
              <a:t>involving extensive post-processing</a:t>
            </a:r>
            <a:r>
              <a:rPr lang="en-US" sz="1800" b="1" dirty="0">
                <a:solidFill>
                  <a:srgbClr val="0070C0"/>
                </a:solidFill>
                <a:sym typeface="Wingdings" panose="05000000000000000000" pitchFamily="2" charset="2"/>
              </a:rPr>
              <a:t>. </a:t>
            </a:r>
            <a:endParaRPr lang="en-US" sz="1800" b="1" dirty="0" smtClean="0">
              <a:solidFill>
                <a:srgbClr val="0070C0"/>
              </a:solidFill>
              <a:sym typeface="Wingdings" panose="05000000000000000000" pitchFamily="2" charset="2"/>
            </a:endParaRPr>
          </a:p>
          <a:p>
            <a:pPr algn="just">
              <a:lnSpc>
                <a:spcPct val="150000"/>
              </a:lnSpc>
              <a:buFont typeface="Wingdings" panose="05000000000000000000" pitchFamily="2" charset="2"/>
              <a:buChar char="q"/>
            </a:pPr>
            <a:r>
              <a:rPr lang="en-US" sz="1800" b="1" dirty="0" smtClean="0">
                <a:solidFill>
                  <a:srgbClr val="0070C0"/>
                </a:solidFill>
                <a:sym typeface="Wingdings" panose="05000000000000000000" pitchFamily="2" charset="2"/>
              </a:rPr>
              <a:t>Similarly</a:t>
            </a:r>
            <a:r>
              <a:rPr lang="en-US" sz="1800" b="1" dirty="0">
                <a:solidFill>
                  <a:srgbClr val="0070C0"/>
                </a:solidFill>
                <a:sym typeface="Wingdings" panose="05000000000000000000" pitchFamily="2" charset="2"/>
              </a:rPr>
              <a:t>, GNSS surveying has become </a:t>
            </a:r>
            <a:r>
              <a:rPr lang="en-US" sz="1800" b="1" dirty="0" smtClean="0">
                <a:solidFill>
                  <a:srgbClr val="0070C0"/>
                </a:solidFill>
                <a:sym typeface="Wingdings" panose="05000000000000000000" pitchFamily="2" charset="2"/>
              </a:rPr>
              <a:t>widespread and </a:t>
            </a:r>
            <a:r>
              <a:rPr lang="en-US" sz="1800" b="1" dirty="0">
                <a:solidFill>
                  <a:srgbClr val="0070C0"/>
                </a:solidFill>
                <a:sym typeface="Wingdings" panose="05000000000000000000" pitchFamily="2" charset="2"/>
              </a:rPr>
              <a:t>generally has more relaxed accuracy requirements.</a:t>
            </a:r>
            <a:endParaRPr lang="en-US" sz="1800" b="1" dirty="0" smtClean="0">
              <a:solidFill>
                <a:srgbClr val="0070C0"/>
              </a:solidFill>
              <a:sym typeface="Wingdings" panose="05000000000000000000" pitchFamily="2" charset="2"/>
            </a:endParaRP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Tree>
    <p:extLst>
      <p:ext uri="{BB962C8B-B14F-4D97-AF65-F5344CB8AC3E}">
        <p14:creationId xmlns:p14="http://schemas.microsoft.com/office/powerpoint/2010/main" val="206898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Ø"/>
            </a:pPr>
            <a:r>
              <a:rPr lang="en-US" sz="2000" b="1" dirty="0">
                <a:solidFill>
                  <a:srgbClr val="FF0000"/>
                </a:solidFill>
              </a:rPr>
              <a:t>Geodesy and </a:t>
            </a:r>
            <a:r>
              <a:rPr lang="en-US" sz="2000" b="1" dirty="0" smtClean="0">
                <a:solidFill>
                  <a:srgbClr val="FF0000"/>
                </a:solidFill>
              </a:rPr>
              <a:t>Surveying</a:t>
            </a: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4404956"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262" y="2712720"/>
            <a:ext cx="4757738"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125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Current GNSS Applications</a:t>
            </a:r>
            <a:r>
              <a:rPr lang="en-US" dirty="0">
                <a:solidFill>
                  <a:srgbClr val="000000"/>
                </a:solidFill>
              </a:rPr>
              <a:t/>
            </a:r>
            <a:br>
              <a:rPr lang="en-US" dirty="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326" y="2621280"/>
            <a:ext cx="5317674"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1265237"/>
            <a:ext cx="8534400" cy="1356043"/>
          </a:xfrm>
        </p:spPr>
        <p:txBody>
          <a:bodyPr>
            <a:noAutofit/>
          </a:bodyPr>
          <a:lstStyle/>
          <a:p>
            <a:pPr algn="just">
              <a:lnSpc>
                <a:spcPct val="150000"/>
              </a:lnSpc>
              <a:buFont typeface="Wingdings" panose="05000000000000000000" pitchFamily="2" charset="2"/>
              <a:buChar char="Ø"/>
            </a:pPr>
            <a:r>
              <a:rPr lang="en-US" sz="2000" b="1" dirty="0">
                <a:solidFill>
                  <a:srgbClr val="FF0000"/>
                </a:solidFill>
              </a:rPr>
              <a:t>Agriculture, </a:t>
            </a:r>
            <a:r>
              <a:rPr lang="en-US" sz="2000" b="1" dirty="0" smtClean="0">
                <a:solidFill>
                  <a:srgbClr val="FF0000"/>
                </a:solidFill>
              </a:rPr>
              <a:t>Forestry</a:t>
            </a:r>
            <a:r>
              <a:rPr lang="en-US" sz="2000" b="1" dirty="0">
                <a:solidFill>
                  <a:srgbClr val="FF0000"/>
                </a:solidFill>
              </a:rPr>
              <a:t>, and </a:t>
            </a:r>
            <a:r>
              <a:rPr lang="en-US" sz="2000" b="1" dirty="0" smtClean="0">
                <a:solidFill>
                  <a:srgbClr val="FF0000"/>
                </a:solidFill>
              </a:rPr>
              <a:t>Natural Resource Exploration</a:t>
            </a:r>
          </a:p>
          <a:p>
            <a:pPr marL="0" indent="0" algn="just">
              <a:lnSpc>
                <a:spcPct val="150000"/>
              </a:lnSpc>
              <a:buNone/>
            </a:pPr>
            <a:r>
              <a:rPr lang="en-US" sz="1800" b="1" dirty="0">
                <a:solidFill>
                  <a:srgbClr val="0070C0"/>
                </a:solidFill>
                <a:sym typeface="Wingdings" panose="05000000000000000000" pitchFamily="2" charset="2"/>
              </a:rPr>
              <a:t>These diverse </a:t>
            </a:r>
            <a:r>
              <a:rPr lang="en-US" sz="1800" b="1" dirty="0" smtClean="0">
                <a:solidFill>
                  <a:srgbClr val="0070C0"/>
                </a:solidFill>
                <a:sym typeface="Wingdings" panose="05000000000000000000" pitchFamily="2" charset="2"/>
              </a:rPr>
              <a:t>applications include </a:t>
            </a:r>
            <a:r>
              <a:rPr lang="en-US" sz="1800" b="1" dirty="0">
                <a:solidFill>
                  <a:srgbClr val="0070C0"/>
                </a:solidFill>
                <a:sym typeface="Wingdings" panose="05000000000000000000" pitchFamily="2" charset="2"/>
              </a:rPr>
              <a:t>geological monitoring, forest management, mining, and </a:t>
            </a:r>
            <a:r>
              <a:rPr lang="en-US" sz="1800" b="1" dirty="0" smtClean="0">
                <a:solidFill>
                  <a:srgbClr val="0070C0"/>
                </a:solidFill>
                <a:sym typeface="Wingdings" panose="05000000000000000000" pitchFamily="2" charset="2"/>
              </a:rPr>
              <a:t>oil exploration</a:t>
            </a:r>
            <a:r>
              <a:rPr lang="en-US" sz="1800" b="1" dirty="0">
                <a:solidFill>
                  <a:srgbClr val="0070C0"/>
                </a:solidFill>
                <a:sym typeface="Wingdings" panose="05000000000000000000" pitchFamily="2" charset="2"/>
              </a:rPr>
              <a:t>. </a:t>
            </a:r>
            <a:r>
              <a:rPr lang="en-US" sz="1800" b="1" dirty="0" smtClean="0">
                <a:solidFill>
                  <a:srgbClr val="0070C0"/>
                </a:solidFill>
                <a:sym typeface="Wingdings" panose="05000000000000000000" pitchFamily="2" charset="2"/>
              </a:rPr>
              <a:t>These </a:t>
            </a:r>
            <a:r>
              <a:rPr lang="en-US" sz="1800" b="1" dirty="0">
                <a:solidFill>
                  <a:srgbClr val="0070C0"/>
                </a:solidFill>
                <a:sym typeface="Wingdings" panose="05000000000000000000" pitchFamily="2" charset="2"/>
              </a:rPr>
              <a:t>applications </a:t>
            </a:r>
            <a:r>
              <a:rPr lang="en-US" sz="1800" b="1" dirty="0" smtClean="0">
                <a:solidFill>
                  <a:srgbClr val="0070C0"/>
                </a:solidFill>
                <a:sym typeface="Wingdings" panose="05000000000000000000" pitchFamily="2" charset="2"/>
              </a:rPr>
              <a:t>often </a:t>
            </a:r>
            <a:r>
              <a:rPr lang="en-US" sz="1800" b="1" dirty="0">
                <a:solidFill>
                  <a:srgbClr val="0070C0"/>
                </a:solidFill>
                <a:sym typeface="Wingdings" panose="05000000000000000000" pitchFamily="2" charset="2"/>
              </a:rPr>
              <a:t>combine</a:t>
            </a:r>
            <a:endParaRPr lang="en-US" sz="1800" b="1" dirty="0" smtClean="0">
              <a:solidFill>
                <a:srgbClr val="0070C0"/>
              </a:solidFill>
              <a:sym typeface="Wingdings" panose="05000000000000000000" pitchFamily="2" charset="2"/>
            </a:endParaRPr>
          </a:p>
        </p:txBody>
      </p:sp>
      <p:sp>
        <p:nvSpPr>
          <p:cNvPr id="10" name="TextBox 9"/>
          <p:cNvSpPr txBox="1"/>
          <p:nvPr/>
        </p:nvSpPr>
        <p:spPr>
          <a:xfrm>
            <a:off x="6400800" y="6324600"/>
            <a:ext cx="2743200" cy="307777"/>
          </a:xfrm>
          <a:prstGeom prst="rect">
            <a:avLst/>
          </a:prstGeom>
          <a:noFill/>
        </p:spPr>
        <p:txBody>
          <a:bodyPr wrap="square" rtlCol="0">
            <a:spAutoFit/>
          </a:bodyPr>
          <a:lstStyle/>
          <a:p>
            <a:r>
              <a:rPr lang="en-US" sz="1400" i="1" dirty="0">
                <a:solidFill>
                  <a:srgbClr val="0070C0"/>
                </a:solidFill>
              </a:rPr>
              <a:t>GNSS Applications and Methods</a:t>
            </a:r>
          </a:p>
        </p:txBody>
      </p:sp>
      <p:sp>
        <p:nvSpPr>
          <p:cNvPr id="3" name="Rectangle 2"/>
          <p:cNvSpPr/>
          <p:nvPr/>
        </p:nvSpPr>
        <p:spPr>
          <a:xfrm>
            <a:off x="457200" y="2629241"/>
            <a:ext cx="3369126" cy="2534027"/>
          </a:xfrm>
          <a:prstGeom prst="rect">
            <a:avLst/>
          </a:prstGeom>
        </p:spPr>
        <p:txBody>
          <a:bodyPr wrap="square">
            <a:spAutoFit/>
          </a:bodyPr>
          <a:lstStyle/>
          <a:p>
            <a:pPr algn="just">
              <a:lnSpc>
                <a:spcPct val="150000"/>
              </a:lnSpc>
            </a:pPr>
            <a:r>
              <a:rPr lang="en-US" b="1" dirty="0" smtClean="0">
                <a:solidFill>
                  <a:srgbClr val="0070C0"/>
                </a:solidFill>
                <a:latin typeface="Arial" pitchFamily="34" charset="0"/>
                <a:cs typeface="Arial" pitchFamily="34" charset="0"/>
                <a:sym typeface="Wingdings" panose="05000000000000000000" pitchFamily="2" charset="2"/>
              </a:rPr>
              <a:t>GNSS </a:t>
            </a:r>
            <a:r>
              <a:rPr lang="en-US" b="1" dirty="0">
                <a:solidFill>
                  <a:srgbClr val="0070C0"/>
                </a:solidFill>
                <a:latin typeface="Arial" pitchFamily="34" charset="0"/>
                <a:cs typeface="Arial" pitchFamily="34" charset="0"/>
                <a:sym typeface="Wingdings" panose="05000000000000000000" pitchFamily="2" charset="2"/>
              </a:rPr>
              <a:t>field </a:t>
            </a:r>
            <a:r>
              <a:rPr lang="en-US" b="1" dirty="0" smtClean="0">
                <a:solidFill>
                  <a:srgbClr val="0070C0"/>
                </a:solidFill>
                <a:latin typeface="Arial" pitchFamily="34" charset="0"/>
                <a:cs typeface="Arial" pitchFamily="34" charset="0"/>
                <a:sym typeface="Wingdings" panose="05000000000000000000" pitchFamily="2" charset="2"/>
              </a:rPr>
              <a:t>measurements with </a:t>
            </a:r>
            <a:r>
              <a:rPr lang="en-US" b="1" dirty="0">
                <a:solidFill>
                  <a:srgbClr val="0070C0"/>
                </a:solidFill>
                <a:latin typeface="Arial" pitchFamily="34" charset="0"/>
                <a:cs typeface="Arial" pitchFamily="34" charset="0"/>
                <a:sym typeface="Wingdings" panose="05000000000000000000" pitchFamily="2" charset="2"/>
              </a:rPr>
              <a:t>geographic information </a:t>
            </a:r>
            <a:r>
              <a:rPr lang="en-US" b="1" dirty="0" smtClean="0">
                <a:solidFill>
                  <a:srgbClr val="0070C0"/>
                </a:solidFill>
                <a:latin typeface="Arial" pitchFamily="34" charset="0"/>
                <a:cs typeface="Arial" pitchFamily="34" charset="0"/>
                <a:sym typeface="Wingdings" panose="05000000000000000000" pitchFamily="2" charset="2"/>
              </a:rPr>
              <a:t> system </a:t>
            </a:r>
            <a:r>
              <a:rPr lang="en-US" b="1" dirty="0">
                <a:solidFill>
                  <a:srgbClr val="0070C0"/>
                </a:solidFill>
                <a:latin typeface="Arial" pitchFamily="34" charset="0"/>
                <a:cs typeface="Arial" pitchFamily="34" charset="0"/>
                <a:sym typeface="Wingdings" panose="05000000000000000000" pitchFamily="2" charset="2"/>
              </a:rPr>
              <a:t>tools to </a:t>
            </a:r>
            <a:r>
              <a:rPr lang="en-US" b="1" dirty="0" smtClean="0">
                <a:solidFill>
                  <a:srgbClr val="0070C0"/>
                </a:solidFill>
                <a:latin typeface="Arial" pitchFamily="34" charset="0"/>
                <a:cs typeface="Arial" pitchFamily="34" charset="0"/>
                <a:sym typeface="Wingdings" panose="05000000000000000000" pitchFamily="2" charset="2"/>
              </a:rPr>
              <a:t>produce </a:t>
            </a:r>
            <a:r>
              <a:rPr lang="en-US" b="1" dirty="0">
                <a:solidFill>
                  <a:srgbClr val="0070C0"/>
                </a:solidFill>
                <a:latin typeface="Arial" pitchFamily="34" charset="0"/>
                <a:cs typeface="Arial" pitchFamily="34" charset="0"/>
                <a:sym typeface="Wingdings" panose="05000000000000000000" pitchFamily="2" charset="2"/>
              </a:rPr>
              <a:t>accurate regional </a:t>
            </a:r>
            <a:r>
              <a:rPr lang="en-US" b="1" dirty="0" smtClean="0">
                <a:solidFill>
                  <a:srgbClr val="0070C0"/>
                </a:solidFill>
                <a:latin typeface="Arial" pitchFamily="34" charset="0"/>
                <a:cs typeface="Arial" pitchFamily="34" charset="0"/>
                <a:sym typeface="Wingdings" panose="05000000000000000000" pitchFamily="2" charset="2"/>
              </a:rPr>
              <a:t>maps </a:t>
            </a:r>
            <a:r>
              <a:rPr lang="en-US" b="1" dirty="0">
                <a:solidFill>
                  <a:srgbClr val="0070C0"/>
                </a:solidFill>
                <a:latin typeface="Arial" pitchFamily="34" charset="0"/>
                <a:cs typeface="Arial" pitchFamily="34" charset="0"/>
                <a:sym typeface="Wingdings" panose="05000000000000000000" pitchFamily="2" charset="2"/>
              </a:rPr>
              <a:t>for resource </a:t>
            </a:r>
            <a:r>
              <a:rPr lang="en-US" b="1" dirty="0" smtClean="0">
                <a:solidFill>
                  <a:srgbClr val="0070C0"/>
                </a:solidFill>
                <a:latin typeface="Arial" pitchFamily="34" charset="0"/>
                <a:cs typeface="Arial" pitchFamily="34" charset="0"/>
                <a:sym typeface="Wingdings" panose="05000000000000000000" pitchFamily="2" charset="2"/>
              </a:rPr>
              <a:t>monitoring </a:t>
            </a:r>
            <a:r>
              <a:rPr lang="en-US" b="1" dirty="0">
                <a:solidFill>
                  <a:srgbClr val="0070C0"/>
                </a:solidFill>
                <a:latin typeface="Arial" pitchFamily="34" charset="0"/>
                <a:cs typeface="Arial" pitchFamily="34" charset="0"/>
                <a:sym typeface="Wingdings" panose="05000000000000000000" pitchFamily="2" charset="2"/>
              </a:rPr>
              <a:t>and management. </a:t>
            </a:r>
          </a:p>
        </p:txBody>
      </p:sp>
    </p:spTree>
    <p:extLst>
      <p:ext uri="{BB962C8B-B14F-4D97-AF65-F5344CB8AC3E}">
        <p14:creationId xmlns:p14="http://schemas.microsoft.com/office/powerpoint/2010/main" val="279677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26619</TotalTime>
  <Words>946</Words>
  <Application>Microsoft Office PowerPoint</Application>
  <PresentationFormat>On-screen Show (4:3)</PresentationFormat>
  <Paragraphs>112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Outline </vt:lpstr>
      <vt:lpstr>Current GNSS Applications </vt:lpstr>
      <vt:lpstr>Current GNSS Applications </vt:lpstr>
      <vt:lpstr>Current GNSS Applications </vt:lpstr>
      <vt:lpstr>Current GNSS Applications </vt:lpstr>
      <vt:lpstr>Current GNSS Applications </vt:lpstr>
      <vt:lpstr>Current GNSS Applications </vt:lpstr>
      <vt:lpstr>Current GNSS Applications </vt:lpstr>
      <vt:lpstr>Current GNSS Applications </vt:lpstr>
      <vt:lpstr>Current GNSS Applications </vt:lpstr>
      <vt:lpstr>DGNSS, A-GNSS &amp; GNSS/INS</vt:lpstr>
      <vt:lpstr>DGNSS, A-GNSS &amp; GNSS/INS</vt:lpstr>
      <vt:lpstr>DGNSS, A-GNSS &amp; GNSS/INS</vt:lpstr>
      <vt:lpstr>DGNSS, A-GNSS &amp; GNSS/INS</vt:lpstr>
      <vt:lpstr>Qualitative Comparison of  Performance Enhancement</vt:lpstr>
      <vt:lpstr>PowerPoint Presentation</vt:lpstr>
    </vt:vector>
  </TitlesOfParts>
  <Company>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ALI ALBU-RGHAIF</cp:lastModifiedBy>
  <cp:revision>961</cp:revision>
  <dcterms:created xsi:type="dcterms:W3CDTF">2012-09-26T17:15:36Z</dcterms:created>
  <dcterms:modified xsi:type="dcterms:W3CDTF">2020-06-16T12:21:42Z</dcterms:modified>
</cp:coreProperties>
</file>