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41" r:id="rId2"/>
    <p:sldId id="257" r:id="rId3"/>
    <p:sldId id="365" r:id="rId4"/>
    <p:sldId id="366" r:id="rId5"/>
    <p:sldId id="368" r:id="rId6"/>
    <p:sldId id="367" r:id="rId7"/>
    <p:sldId id="369"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san.lami" initials="i"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3" autoAdjust="0"/>
    <p:restoredTop sz="99827"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2298"/>
    </p:cViewPr>
  </p:outlin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4A3CC6-2111-420E-9FCE-27FE4C7D7B5F}" type="datetimeFigureOut">
              <a:rPr lang="en-GB" smtClean="0"/>
              <a:pPr/>
              <a:t>22/06/2020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DE559D-9A5C-46B1-81C7-B93C18875F90}" type="slidenum">
              <a:rPr lang="en-GB" smtClean="0"/>
              <a:pPr/>
              <a:t>‹#›</a:t>
            </a:fld>
            <a:endParaRPr lang="en-GB"/>
          </a:p>
        </p:txBody>
      </p:sp>
    </p:spTree>
    <p:extLst>
      <p:ext uri="{BB962C8B-B14F-4D97-AF65-F5344CB8AC3E}">
        <p14:creationId xmlns:p14="http://schemas.microsoft.com/office/powerpoint/2010/main" val="317128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C7F61-F2BE-4AFA-B09E-E3134580593E}" type="datetimeFigureOut">
              <a:rPr lang="en-US" smtClean="0"/>
              <a:pPr/>
              <a:t>6/22/2020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1708C-24F6-43E2-9A26-9A90F8C52DC3}" type="slidenum">
              <a:rPr lang="en-US" smtClean="0"/>
              <a:pPr/>
              <a:t>‹#›</a:t>
            </a:fld>
            <a:endParaRPr lang="en-US"/>
          </a:p>
        </p:txBody>
      </p:sp>
    </p:spTree>
    <p:extLst>
      <p:ext uri="{BB962C8B-B14F-4D97-AF65-F5344CB8AC3E}">
        <p14:creationId xmlns:p14="http://schemas.microsoft.com/office/powerpoint/2010/main" val="4035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C1708C-24F6-43E2-9A26-9A90F8C52DC3}" type="slidenum">
              <a:rPr lang="en-US" smtClean="0"/>
              <a:pPr/>
              <a:t>1</a:t>
            </a:fld>
            <a:endParaRPr lang="en-US"/>
          </a:p>
        </p:txBody>
      </p:sp>
    </p:spTree>
    <p:extLst>
      <p:ext uri="{BB962C8B-B14F-4D97-AF65-F5344CB8AC3E}">
        <p14:creationId xmlns:p14="http://schemas.microsoft.com/office/powerpoint/2010/main" val="5578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l">
              <a:defRPr/>
            </a:lvl1pPr>
          </a:lstStyle>
          <a:p>
            <a:fld id="{03129603-D231-412A-8801-770F432E7024}" type="slidenum">
              <a:rPr lang="en-US" smtClean="0"/>
              <a:pPr/>
              <a:t>‹#›</a:t>
            </a:fld>
            <a:r>
              <a:rPr lang="en-US" dirty="0" smtClean="0"/>
              <a:t> of 16</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D38AAFC5-F077-40B3-9732-1087828DA3C0}" type="datetime1">
              <a:rPr lang="en-US" smtClean="0"/>
              <a:pPr/>
              <a:t>6/22/2020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8A4EDE01-683B-400E-A9CB-9AE20C637126}" type="datetime1">
              <a:rPr lang="en-US" smtClean="0"/>
              <a:pPr/>
              <a:t>6/22/2020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24600"/>
            <a:ext cx="2209800" cy="365125"/>
          </a:xfrm>
        </p:spPr>
        <p:txBody>
          <a:bodyPr/>
          <a:lstStyle>
            <a:lvl1pPr algn="l">
              <a:defRPr/>
            </a:lvl1pPr>
          </a:lstStyle>
          <a:p>
            <a:fld id="{03129603-D231-412A-8801-770F432E7024}" type="slidenum">
              <a:rPr lang="en-US" smtClean="0"/>
              <a:pPr/>
              <a:t>‹#›</a:t>
            </a:fld>
            <a:r>
              <a:rPr lang="en-US" dirty="0" smtClean="0"/>
              <a:t>  of  16</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58000" y="6324600"/>
            <a:ext cx="2133600" cy="365125"/>
          </a:xfrm>
          <a:prstGeom prst="rect">
            <a:avLst/>
          </a:prstGeom>
        </p:spPr>
        <p:txBody>
          <a:bodyPr/>
          <a:lstStyle/>
          <a:p>
            <a:fld id="{9B00875F-EAF5-4CA4-9107-B0468D2D3ABD}" type="datetime1">
              <a:rPr lang="en-US" smtClean="0"/>
              <a:pPr/>
              <a:t>6/22/2020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6" name="Slide Number Placeholder 5"/>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52F3610A-AA83-4EE7-A540-8C874283B368}" type="datetime1">
              <a:rPr lang="en-US" smtClean="0"/>
              <a:pPr/>
              <a:t>6/22/2020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0" y="6324600"/>
            <a:ext cx="2133600" cy="365125"/>
          </a:xfrm>
          <a:prstGeom prst="rect">
            <a:avLst/>
          </a:prstGeom>
        </p:spPr>
        <p:txBody>
          <a:bodyPr/>
          <a:lstStyle/>
          <a:p>
            <a:fld id="{7B0F49DD-6197-4A04-9BA1-3027B854A57C}" type="datetime1">
              <a:rPr lang="en-US" smtClean="0"/>
              <a:pPr/>
              <a:t>6/22/2020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9" name="Slide Number Placeholder 8"/>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0" y="6324600"/>
            <a:ext cx="2133600" cy="365125"/>
          </a:xfrm>
          <a:prstGeom prst="rect">
            <a:avLst/>
          </a:prstGeom>
        </p:spPr>
        <p:txBody>
          <a:bodyPr/>
          <a:lstStyle/>
          <a:p>
            <a:fld id="{54C6F3E3-AF2D-41BC-A76D-23489CE9435B}" type="datetime1">
              <a:rPr lang="en-US" smtClean="0"/>
              <a:pPr/>
              <a:t>6/22/2020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5" name="Slide Number Placeholder 4"/>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0" y="6324600"/>
            <a:ext cx="2133600" cy="365125"/>
          </a:xfrm>
          <a:prstGeom prst="rect">
            <a:avLst/>
          </a:prstGeom>
        </p:spPr>
        <p:txBody>
          <a:bodyPr/>
          <a:lstStyle/>
          <a:p>
            <a:fld id="{370BB7E7-A519-4BE3-B843-C7FD5FEB092E}" type="datetime1">
              <a:rPr lang="en-US" smtClean="0"/>
              <a:pPr/>
              <a:t>6/22/2020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4" name="Slide Number Placeholder 3"/>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AD333B42-C8C3-4ECA-80EA-2D0AC1F89A58}" type="datetime1">
              <a:rPr lang="en-US" smtClean="0"/>
              <a:pPr/>
              <a:t>6/22/2020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324600"/>
            <a:ext cx="2133600" cy="365125"/>
          </a:xfrm>
          <a:prstGeom prst="rect">
            <a:avLst/>
          </a:prstGeom>
        </p:spPr>
        <p:txBody>
          <a:bodyPr/>
          <a:lstStyle/>
          <a:p>
            <a:fld id="{5188E48C-C231-410F-81CC-C4931CEFD851}" type="datetime1">
              <a:rPr lang="en-US" smtClean="0"/>
              <a:pPr/>
              <a:t>6/22/2020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of X</a:t>
            </a:r>
            <a:endParaRPr lang="en-US"/>
          </a:p>
        </p:txBody>
      </p:sp>
      <p:sp>
        <p:nvSpPr>
          <p:cNvPr id="7" name="Slide Number Placeholder 6"/>
          <p:cNvSpPr>
            <a:spLocks noGrp="1"/>
          </p:cNvSpPr>
          <p:nvPr>
            <p:ph type="sldNum" sz="quarter" idx="12"/>
          </p:nvPr>
        </p:nvSpPr>
        <p:spPr/>
        <p:txBody>
          <a:bodyPr/>
          <a:lstStyle/>
          <a:p>
            <a:fld id="{03129603-D231-412A-8801-770F432E70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03129603-D231-412A-8801-770F432E7024}" type="slidenum">
              <a:rPr lang="en-US" smtClean="0"/>
              <a:pPr algn="l"/>
              <a:t>‹#›</a:t>
            </a:fld>
            <a:r>
              <a:rPr lang="en-US" dirty="0" smtClean="0"/>
              <a:t> of 16</a:t>
            </a:r>
            <a:endParaRPr lang="en-US" dirty="0"/>
          </a:p>
        </p:txBody>
      </p:sp>
      <p:cxnSp>
        <p:nvCxnSpPr>
          <p:cNvPr id="10" name="Straight Connector 9"/>
          <p:cNvCxnSpPr/>
          <p:nvPr userDrawn="1"/>
        </p:nvCxnSpPr>
        <p:spPr>
          <a:xfrm>
            <a:off x="459929" y="6143644"/>
            <a:ext cx="8244000" cy="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3"/>
          <a:stretch>
            <a:fillRect/>
          </a:stretch>
        </p:blipFill>
        <p:spPr>
          <a:xfrm>
            <a:off x="44322367" y="862171"/>
            <a:ext cx="4726321" cy="4726321"/>
          </a:xfrm>
          <a:prstGeom prst="rect">
            <a:avLst/>
          </a:prstGeom>
        </p:spPr>
      </p:pic>
      <p:pic>
        <p:nvPicPr>
          <p:cNvPr id="8" name="Picture 7"/>
          <p:cNvPicPr>
            <a:picLocks noChangeAspect="1"/>
          </p:cNvPicPr>
          <p:nvPr userDrawn="1"/>
        </p:nvPicPr>
        <p:blipFill>
          <a:blip r:embed="rId13"/>
          <a:stretch>
            <a:fillRect/>
          </a:stretch>
        </p:blipFill>
        <p:spPr>
          <a:xfrm>
            <a:off x="44474767" y="1014571"/>
            <a:ext cx="4726321" cy="47263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4322367" y="862171"/>
            <a:ext cx="4726321" cy="4726321"/>
          </a:xfrm>
          <a:prstGeom prst="rect">
            <a:avLst/>
          </a:prstGeom>
        </p:spPr>
      </p:pic>
      <p:pic>
        <p:nvPicPr>
          <p:cNvPr id="14" name="Picture 13"/>
          <p:cNvPicPr>
            <a:picLocks noChangeAspect="1"/>
          </p:cNvPicPr>
          <p:nvPr/>
        </p:nvPicPr>
        <p:blipFill>
          <a:blip r:embed="rId3"/>
          <a:stretch>
            <a:fillRect/>
          </a:stretch>
        </p:blipFill>
        <p:spPr>
          <a:xfrm>
            <a:off x="44474773" y="1014577"/>
            <a:ext cx="3635987" cy="3635987"/>
          </a:xfrm>
          <a:prstGeom prst="rect">
            <a:avLst/>
          </a:prstGeom>
        </p:spPr>
      </p:pic>
      <p:sp>
        <p:nvSpPr>
          <p:cNvPr id="20" name="Subtitle 11"/>
          <p:cNvSpPr>
            <a:spLocks noGrp="1"/>
          </p:cNvSpPr>
          <p:nvPr>
            <p:ph type="subTitle" idx="1"/>
          </p:nvPr>
        </p:nvSpPr>
        <p:spPr>
          <a:xfrm>
            <a:off x="76200" y="4747939"/>
            <a:ext cx="8915400" cy="1348061"/>
          </a:xfrm>
          <a:prstGeom prst="rect">
            <a:avLst/>
          </a:prstGeom>
        </p:spPr>
        <p:txBody>
          <a:bodyPr wrap="square">
            <a:spAutoFit/>
          </a:bodyPr>
          <a:lstStyle/>
          <a:p>
            <a:r>
              <a:rPr lang="en-US" altLang="en-US" b="1" dirty="0" smtClean="0">
                <a:solidFill>
                  <a:schemeClr val="tx1"/>
                </a:solidFill>
                <a:latin typeface="+mj-lt"/>
              </a:rPr>
              <a:t>Department of Computer Engineering</a:t>
            </a:r>
          </a:p>
          <a:p>
            <a:r>
              <a:rPr lang="en-US" b="1" dirty="0" smtClean="0">
                <a:solidFill>
                  <a:schemeClr val="tx1"/>
                </a:solidFill>
                <a:latin typeface="+mj-lt"/>
              </a:rPr>
              <a:t>College </a:t>
            </a:r>
            <a:r>
              <a:rPr lang="en-US" b="1" dirty="0">
                <a:solidFill>
                  <a:schemeClr val="tx1"/>
                </a:solidFill>
                <a:latin typeface="+mj-lt"/>
              </a:rPr>
              <a:t>of </a:t>
            </a:r>
            <a:r>
              <a:rPr lang="en-US" b="1" dirty="0" smtClean="0">
                <a:solidFill>
                  <a:schemeClr val="tx1"/>
                </a:solidFill>
                <a:latin typeface="+mj-lt"/>
              </a:rPr>
              <a:t>Engineering</a:t>
            </a:r>
          </a:p>
          <a:p>
            <a:r>
              <a:rPr lang="en-US" altLang="en-US" b="1" dirty="0">
                <a:solidFill>
                  <a:schemeClr val="tx1"/>
                </a:solidFill>
              </a:rPr>
              <a:t>University of  </a:t>
            </a:r>
            <a:r>
              <a:rPr lang="en-US" altLang="en-US" b="1" dirty="0" smtClean="0">
                <a:solidFill>
                  <a:schemeClr val="tx1"/>
                </a:solidFill>
              </a:rPr>
              <a:t>Diyala</a:t>
            </a:r>
            <a:endParaRPr lang="en-US" altLang="en-US" b="1" dirty="0">
              <a:solidFill>
                <a:schemeClr val="tx1"/>
              </a:solidFill>
              <a:latin typeface="+mj-lt"/>
            </a:endParaRPr>
          </a:p>
        </p:txBody>
      </p:sp>
      <p:sp>
        <p:nvSpPr>
          <p:cNvPr id="9" name="TextBox 8"/>
          <p:cNvSpPr txBox="1"/>
          <p:nvPr/>
        </p:nvSpPr>
        <p:spPr>
          <a:xfrm>
            <a:off x="-795409" y="2911884"/>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149" y="0"/>
            <a:ext cx="2292851" cy="1995981"/>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15578"/>
          <a:stretch/>
        </p:blipFill>
        <p:spPr>
          <a:xfrm>
            <a:off x="1" y="0"/>
            <a:ext cx="2144110" cy="2247685"/>
          </a:xfrm>
          <a:prstGeom prst="rect">
            <a:avLst/>
          </a:prstGeom>
        </p:spPr>
      </p:pic>
      <p:sp>
        <p:nvSpPr>
          <p:cNvPr id="12" name="object 11"/>
          <p:cNvSpPr txBox="1">
            <a:spLocks/>
          </p:cNvSpPr>
          <p:nvPr/>
        </p:nvSpPr>
        <p:spPr>
          <a:xfrm>
            <a:off x="861571" y="1431699"/>
            <a:ext cx="7332355" cy="2679048"/>
          </a:xfrm>
          <a:prstGeom prst="rect">
            <a:avLst/>
          </a:prstGeom>
        </p:spPr>
        <p:txBody>
          <a:bodyPr vert="horz" wrap="square" lIns="0" tIns="14078"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078" algn="ctr">
              <a:lnSpc>
                <a:spcPct val="100000"/>
              </a:lnSpc>
              <a:spcBef>
                <a:spcPts val="111"/>
              </a:spcBef>
              <a:tabLst>
                <a:tab pos="2469272" algn="l"/>
                <a:tab pos="3343513" algn="l"/>
              </a:tabLst>
            </a:pPr>
            <a:r>
              <a:rPr lang="en-US" sz="3200" b="1" kern="0" spc="-6" dirty="0" smtClean="0">
                <a:solidFill>
                  <a:srgbClr val="006699"/>
                </a:solidFill>
                <a:latin typeface="Arial"/>
                <a:cs typeface="Arial"/>
              </a:rPr>
              <a:t>GNSS Application</a:t>
            </a:r>
          </a:p>
          <a:p>
            <a:pPr marL="14078" algn="ctr">
              <a:lnSpc>
                <a:spcPct val="100000"/>
              </a:lnSpc>
              <a:spcBef>
                <a:spcPts val="111"/>
              </a:spcBef>
              <a:tabLst>
                <a:tab pos="2469272" algn="l"/>
                <a:tab pos="3343513" algn="l"/>
              </a:tabLst>
            </a:pPr>
            <a:r>
              <a:rPr lang="en-US" sz="3200" b="1" kern="0" spc="-6" dirty="0" smtClean="0">
                <a:solidFill>
                  <a:schemeClr val="accent1">
                    <a:lumMod val="75000"/>
                  </a:schemeClr>
                </a:solidFill>
                <a:latin typeface="Arial" panose="020B0604020202020204" pitchFamily="34" charset="0"/>
                <a:cs typeface="Arial" panose="020B0604020202020204" pitchFamily="34" charset="0"/>
              </a:rPr>
              <a:t>6</a:t>
            </a:r>
            <a:r>
              <a:rPr lang="en-US" sz="3200" b="1" kern="0" spc="-6" baseline="30000" dirty="0" smtClean="0">
                <a:solidFill>
                  <a:schemeClr val="accent1">
                    <a:lumMod val="75000"/>
                  </a:schemeClr>
                </a:solidFill>
                <a:latin typeface="Arial" panose="020B0604020202020204" pitchFamily="34" charset="0"/>
                <a:cs typeface="Arial" panose="020B0604020202020204" pitchFamily="34" charset="0"/>
              </a:rPr>
              <a:t>th</a:t>
            </a:r>
            <a:r>
              <a:rPr lang="en-US" sz="3200" b="1" kern="0" spc="-6" dirty="0" smtClean="0">
                <a:solidFill>
                  <a:schemeClr val="accent1">
                    <a:lumMod val="75000"/>
                  </a:schemeClr>
                </a:solidFill>
                <a:latin typeface="Arial" panose="020B0604020202020204" pitchFamily="34" charset="0"/>
                <a:cs typeface="Arial" panose="020B0604020202020204" pitchFamily="34" charset="0"/>
              </a:rPr>
              <a:t> </a:t>
            </a:r>
            <a:r>
              <a:rPr lang="en-US" sz="3200" b="1" kern="0" spc="-6" dirty="0">
                <a:solidFill>
                  <a:schemeClr val="accent1">
                    <a:lumMod val="75000"/>
                  </a:schemeClr>
                </a:solidFill>
                <a:latin typeface="Arial" panose="020B0604020202020204" pitchFamily="34" charset="0"/>
                <a:cs typeface="Arial" panose="020B0604020202020204" pitchFamily="34" charset="0"/>
              </a:rPr>
              <a:t>Lecture</a:t>
            </a:r>
            <a:endParaRPr lang="en-US" sz="3200" b="1" kern="0" dirty="0">
              <a:solidFill>
                <a:schemeClr val="accent1">
                  <a:lumMod val="75000"/>
                </a:schemeClr>
              </a:solidFill>
              <a:latin typeface="Arial" panose="020B0604020202020204" pitchFamily="34" charset="0"/>
              <a:cs typeface="Arial" panose="020B0604020202020204" pitchFamily="34" charset="0"/>
            </a:endParaRPr>
          </a:p>
          <a:p>
            <a:pPr marL="14078" algn="ctr">
              <a:lnSpc>
                <a:spcPct val="100000"/>
              </a:lnSpc>
              <a:spcBef>
                <a:spcPts val="111"/>
              </a:spcBef>
              <a:tabLst>
                <a:tab pos="2469272" algn="l"/>
                <a:tab pos="3343513" algn="l"/>
              </a:tabLst>
            </a:pPr>
            <a:r>
              <a:rPr lang="en-US" sz="3200" b="1" u="sng" spc="-6" dirty="0">
                <a:solidFill>
                  <a:srgbClr val="0070C0"/>
                </a:solidFill>
              </a:rPr>
              <a:t>Pedestrian Navigation</a:t>
            </a:r>
            <a:endParaRPr lang="en-US" sz="3200" b="1" u="sng" spc="-6" dirty="0" smtClean="0">
              <a:solidFill>
                <a:srgbClr val="0070C0"/>
              </a:solidFill>
            </a:endParaRPr>
          </a:p>
          <a:p>
            <a:pPr marL="14078" algn="ctr">
              <a:lnSpc>
                <a:spcPct val="100000"/>
              </a:lnSpc>
              <a:spcBef>
                <a:spcPts val="111"/>
              </a:spcBef>
              <a:tabLst>
                <a:tab pos="2469272" algn="l"/>
                <a:tab pos="3343513" algn="l"/>
              </a:tabLst>
            </a:pPr>
            <a:r>
              <a:rPr lang="en-US" sz="3200" spc="-6" dirty="0" smtClean="0">
                <a:solidFill>
                  <a:srgbClr val="FF0000"/>
                </a:solidFill>
              </a:rPr>
              <a:t>By:</a:t>
            </a:r>
          </a:p>
          <a:p>
            <a:pPr marL="14078" algn="ctr">
              <a:lnSpc>
                <a:spcPct val="100000"/>
              </a:lnSpc>
              <a:spcBef>
                <a:spcPts val="111"/>
              </a:spcBef>
              <a:tabLst>
                <a:tab pos="2469272" algn="l"/>
                <a:tab pos="3343513" algn="l"/>
              </a:tabLst>
            </a:pPr>
            <a:endParaRPr lang="en-US" sz="900" spc="-6" dirty="0">
              <a:solidFill>
                <a:srgbClr val="FF0000"/>
              </a:solidFill>
            </a:endParaRPr>
          </a:p>
          <a:p>
            <a:pPr marL="14078" algn="ctr">
              <a:lnSpc>
                <a:spcPct val="100000"/>
              </a:lnSpc>
              <a:spcBef>
                <a:spcPts val="111"/>
              </a:spcBef>
              <a:tabLst>
                <a:tab pos="2469272" algn="l"/>
                <a:tab pos="3343513" algn="l"/>
              </a:tabLst>
            </a:pPr>
            <a:r>
              <a:rPr lang="en-US" sz="3200" spc="-6" dirty="0">
                <a:solidFill>
                  <a:srgbClr val="0070C0"/>
                </a:solidFill>
              </a:rPr>
              <a:t>Dr. Ali </a:t>
            </a:r>
            <a:r>
              <a:rPr lang="en-US" sz="3200" spc="-6" dirty="0" smtClean="0">
                <a:solidFill>
                  <a:srgbClr val="0070C0"/>
                </a:solidFill>
              </a:rPr>
              <a:t>Albu-Rghaif</a:t>
            </a:r>
            <a:endParaRPr lang="en-US" sz="3200" b="1" kern="0" spc="-6" dirty="0">
              <a:solidFill>
                <a:srgbClr val="006699"/>
              </a:solidFill>
              <a:latin typeface="Arial"/>
              <a:cs typeface="Arial"/>
            </a:endParaRPr>
          </a:p>
        </p:txBody>
      </p:sp>
    </p:spTree>
    <p:extLst>
      <p:ext uri="{BB962C8B-B14F-4D97-AF65-F5344CB8AC3E}">
        <p14:creationId xmlns:p14="http://schemas.microsoft.com/office/powerpoint/2010/main" val="731574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Context</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19200"/>
            <a:ext cx="8382000" cy="4830763"/>
          </a:xfrm>
        </p:spPr>
        <p:txBody>
          <a:bodyPr>
            <a:noAutofit/>
          </a:bodyPr>
          <a:lstStyle/>
          <a:p>
            <a:pPr marL="0" indent="0" algn="just">
              <a:lnSpc>
                <a:spcPct val="200000"/>
              </a:lnSpc>
              <a:buNone/>
            </a:pPr>
            <a:r>
              <a:rPr lang="en-US" sz="1800" b="1" dirty="0" smtClean="0">
                <a:solidFill>
                  <a:srgbClr val="FF0000"/>
                </a:solidFill>
              </a:rPr>
              <a:t>Advantages of </a:t>
            </a:r>
            <a:r>
              <a:rPr lang="en-US" sz="2000" b="1" dirty="0" smtClean="0">
                <a:solidFill>
                  <a:srgbClr val="FF0000"/>
                </a:solidFill>
              </a:rPr>
              <a:t>Context</a:t>
            </a:r>
            <a:endParaRPr lang="en-US" sz="1600" b="1" dirty="0">
              <a:solidFill>
                <a:srgbClr val="FF0000"/>
              </a:solidFill>
            </a:endParaRPr>
          </a:p>
          <a:p>
            <a:pPr algn="just">
              <a:lnSpc>
                <a:spcPct val="150000"/>
              </a:lnSpc>
              <a:buFont typeface="Wingdings" panose="05000000000000000000" pitchFamily="2" charset="2"/>
              <a:buChar char="q"/>
            </a:pPr>
            <a:r>
              <a:rPr lang="en-US" sz="1800" b="1" dirty="0">
                <a:solidFill>
                  <a:srgbClr val="0070C0"/>
                </a:solidFill>
              </a:rPr>
              <a:t>First, if a piece of information can </a:t>
            </a:r>
            <a:r>
              <a:rPr lang="en-US" sz="1800" b="1" dirty="0" smtClean="0">
                <a:solidFill>
                  <a:srgbClr val="0070C0"/>
                </a:solidFill>
              </a:rPr>
              <a:t>be used </a:t>
            </a:r>
            <a:r>
              <a:rPr lang="en-US" sz="1800" b="1" dirty="0">
                <a:solidFill>
                  <a:srgbClr val="0070C0"/>
                </a:solidFill>
              </a:rPr>
              <a:t>to characterize the situation of the user or task, then this information is </a:t>
            </a:r>
            <a:r>
              <a:rPr lang="en-US" sz="1800" b="1" dirty="0" smtClean="0">
                <a:solidFill>
                  <a:srgbClr val="0070C0"/>
                </a:solidFill>
              </a:rPr>
              <a:t>context. Location </a:t>
            </a:r>
            <a:r>
              <a:rPr lang="en-US" sz="1800" b="1" dirty="0">
                <a:solidFill>
                  <a:srgbClr val="0070C0"/>
                </a:solidFill>
              </a:rPr>
              <a:t>and time are examples </a:t>
            </a:r>
            <a:r>
              <a:rPr lang="en-US" sz="1800" b="1" dirty="0" smtClean="0">
                <a:solidFill>
                  <a:srgbClr val="0070C0"/>
                </a:solidFill>
              </a:rPr>
              <a:t>of useful </a:t>
            </a:r>
            <a:r>
              <a:rPr lang="en-US" sz="1800" b="1" dirty="0">
                <a:solidFill>
                  <a:srgbClr val="0070C0"/>
                </a:solidFill>
              </a:rPr>
              <a:t>information within the model</a:t>
            </a:r>
            <a:r>
              <a:rPr lang="en-US" sz="1800" b="1" dirty="0" smtClean="0">
                <a:solidFill>
                  <a:srgbClr val="0070C0"/>
                </a:solidFill>
              </a:rPr>
              <a:t>.</a:t>
            </a:r>
          </a:p>
          <a:p>
            <a:pPr algn="just">
              <a:lnSpc>
                <a:spcPct val="150000"/>
              </a:lnSpc>
              <a:buFont typeface="Wingdings" panose="05000000000000000000" pitchFamily="2" charset="2"/>
              <a:buChar char="q"/>
            </a:pPr>
            <a:r>
              <a:rPr lang="en-US" sz="1800" b="1" dirty="0" smtClean="0">
                <a:solidFill>
                  <a:srgbClr val="0070C0"/>
                </a:solidFill>
              </a:rPr>
              <a:t>Second, the definition </a:t>
            </a:r>
            <a:r>
              <a:rPr lang="en-US" sz="1800" b="1" dirty="0">
                <a:solidFill>
                  <a:srgbClr val="0070C0"/>
                </a:solidFill>
              </a:rPr>
              <a:t>allows for context to be either explicitly or implicitly indicated by </a:t>
            </a:r>
            <a:r>
              <a:rPr lang="en-US" sz="1800" b="1" dirty="0" smtClean="0">
                <a:solidFill>
                  <a:srgbClr val="0070C0"/>
                </a:solidFill>
              </a:rPr>
              <a:t>the user</a:t>
            </a:r>
            <a:r>
              <a:rPr lang="en-US" sz="1800" b="1" dirty="0">
                <a:solidFill>
                  <a:srgbClr val="0070C0"/>
                </a:solidFill>
              </a:rPr>
              <a:t>. For example, the location of nearby objects can be </a:t>
            </a:r>
            <a:r>
              <a:rPr lang="en-US" sz="1800" b="1" dirty="0" smtClean="0">
                <a:solidFill>
                  <a:srgbClr val="0070C0"/>
                </a:solidFill>
              </a:rPr>
              <a:t>detected </a:t>
            </a:r>
            <a:r>
              <a:rPr lang="en-US" sz="1800" b="1" dirty="0">
                <a:solidFill>
                  <a:srgbClr val="0070C0"/>
                </a:solidFill>
              </a:rPr>
              <a:t>implicitly by </a:t>
            </a:r>
            <a:r>
              <a:rPr lang="en-US" sz="1800" b="1" dirty="0" smtClean="0">
                <a:solidFill>
                  <a:srgbClr val="0070C0"/>
                </a:solidFill>
              </a:rPr>
              <a:t>the service </a:t>
            </a:r>
            <a:r>
              <a:rPr lang="en-US" sz="1800" b="1" dirty="0">
                <a:solidFill>
                  <a:srgbClr val="0070C0"/>
                </a:solidFill>
              </a:rPr>
              <a:t>or explicitly through user input</a:t>
            </a:r>
            <a:r>
              <a:rPr lang="en-US" sz="1800" b="1" dirty="0" smtClean="0">
                <a:solidFill>
                  <a:srgbClr val="0070C0"/>
                </a:solidFill>
              </a:rPr>
              <a:t>.</a:t>
            </a:r>
            <a:endParaRPr lang="en-US" sz="1800" b="1" dirty="0">
              <a:solidFill>
                <a:srgbClr val="0070C0"/>
              </a:solidFill>
            </a:endParaRPr>
          </a:p>
          <a:p>
            <a:pPr marL="0" indent="0" algn="just">
              <a:lnSpc>
                <a:spcPct val="150000"/>
              </a:lnSpc>
              <a:buNone/>
            </a:pPr>
            <a:r>
              <a:rPr lang="en-US" sz="1800" b="1" dirty="0">
                <a:solidFill>
                  <a:srgbClr val="0070C0"/>
                </a:solidFill>
              </a:rPr>
              <a:t>These aspects build the basis for </a:t>
            </a:r>
            <a:r>
              <a:rPr lang="en-US" sz="1800" b="1" dirty="0" smtClean="0">
                <a:solidFill>
                  <a:srgbClr val="FF0000"/>
                </a:solidFill>
              </a:rPr>
              <a:t>context-aware computing </a:t>
            </a:r>
            <a:r>
              <a:rPr lang="en-US" sz="1800" b="1" dirty="0">
                <a:solidFill>
                  <a:srgbClr val="0070C0"/>
                </a:solidFill>
              </a:rPr>
              <a:t>– ‘</a:t>
            </a:r>
            <a:r>
              <a:rPr lang="en-US" sz="1800" b="1" dirty="0">
                <a:solidFill>
                  <a:srgbClr val="FF0000"/>
                </a:solidFill>
              </a:rPr>
              <a:t>the ability of a mobile user’s applications to discover and react </a:t>
            </a:r>
            <a:r>
              <a:rPr lang="en-US" sz="1800" b="1" dirty="0" smtClean="0">
                <a:solidFill>
                  <a:srgbClr val="FF0000"/>
                </a:solidFill>
              </a:rPr>
              <a:t>to changes </a:t>
            </a:r>
            <a:r>
              <a:rPr lang="en-US" sz="1800" b="1" dirty="0">
                <a:solidFill>
                  <a:srgbClr val="FF0000"/>
                </a:solidFill>
              </a:rPr>
              <a:t>in the environment they are situated in.</a:t>
            </a:r>
            <a:r>
              <a:rPr lang="en-US" sz="1800" b="1" dirty="0">
                <a:solidFill>
                  <a:srgbClr val="0070C0"/>
                </a:solidFill>
              </a:rPr>
              <a:t>’</a:t>
            </a: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1622330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Context &amp; Adaptation</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smtClean="0">
                <a:solidFill>
                  <a:srgbClr val="FF0000"/>
                </a:solidFill>
              </a:rPr>
              <a:t>► </a:t>
            </a:r>
            <a:r>
              <a:rPr lang="en-US" sz="2000" b="1" dirty="0" smtClean="0">
                <a:solidFill>
                  <a:srgbClr val="FF0000"/>
                </a:solidFill>
              </a:rPr>
              <a:t>Adaptation</a:t>
            </a:r>
            <a:endParaRPr lang="en-US" sz="1600" b="1" dirty="0">
              <a:solidFill>
                <a:srgbClr val="FF0000"/>
              </a:solidFill>
            </a:endParaRPr>
          </a:p>
          <a:p>
            <a:pPr marL="0" indent="0" algn="just">
              <a:lnSpc>
                <a:spcPct val="150000"/>
              </a:lnSpc>
              <a:buNone/>
            </a:pPr>
            <a:r>
              <a:rPr lang="en-US" sz="1900" dirty="0">
                <a:solidFill>
                  <a:srgbClr val="0070C0"/>
                </a:solidFill>
              </a:rPr>
              <a:t>One of the goals of LBS should be to take up as little of the user’s attention </a:t>
            </a:r>
            <a:r>
              <a:rPr lang="en-US" sz="1900" dirty="0" smtClean="0">
                <a:solidFill>
                  <a:srgbClr val="0070C0"/>
                </a:solidFill>
              </a:rPr>
              <a:t>as possible</a:t>
            </a:r>
            <a:r>
              <a:rPr lang="en-US" sz="1900" dirty="0">
                <a:solidFill>
                  <a:srgbClr val="0070C0"/>
                </a:solidFill>
              </a:rPr>
              <a:t>. There are mechanisms available to </a:t>
            </a:r>
            <a:r>
              <a:rPr lang="en-US" sz="1900" dirty="0" smtClean="0">
                <a:solidFill>
                  <a:srgbClr val="0070C0"/>
                </a:solidFill>
              </a:rPr>
              <a:t>fit </a:t>
            </a:r>
            <a:r>
              <a:rPr lang="en-US" sz="1900" dirty="0">
                <a:solidFill>
                  <a:srgbClr val="0070C0"/>
                </a:solidFill>
              </a:rPr>
              <a:t>the services to the current </a:t>
            </a:r>
            <a:r>
              <a:rPr lang="en-US" sz="1900" dirty="0" smtClean="0">
                <a:solidFill>
                  <a:srgbClr val="0070C0"/>
                </a:solidFill>
              </a:rPr>
              <a:t>situation and </a:t>
            </a:r>
            <a:r>
              <a:rPr lang="en-US" sz="1900" dirty="0">
                <a:solidFill>
                  <a:srgbClr val="0070C0"/>
                </a:solidFill>
              </a:rPr>
              <a:t>make them </a:t>
            </a:r>
            <a:r>
              <a:rPr lang="en-US" sz="1900" dirty="0" smtClean="0">
                <a:solidFill>
                  <a:srgbClr val="0070C0"/>
                </a:solidFill>
              </a:rPr>
              <a:t>flexible</a:t>
            </a:r>
            <a:r>
              <a:rPr lang="en-US" sz="1900" dirty="0">
                <a:solidFill>
                  <a:srgbClr val="0070C0"/>
                </a:solidFill>
              </a:rPr>
              <a:t>, </a:t>
            </a:r>
            <a:r>
              <a:rPr lang="en-US" sz="1900" dirty="0">
                <a:solidFill>
                  <a:srgbClr val="FF0000"/>
                </a:solidFill>
              </a:rPr>
              <a:t>called adaptation</a:t>
            </a:r>
            <a:r>
              <a:rPr lang="en-US" sz="1900" dirty="0">
                <a:solidFill>
                  <a:srgbClr val="0070C0"/>
                </a:solidFill>
              </a:rPr>
              <a:t>. Adaptation is therefore the answer to </a:t>
            </a:r>
            <a:r>
              <a:rPr lang="en-US" sz="1900" dirty="0" smtClean="0">
                <a:solidFill>
                  <a:srgbClr val="0070C0"/>
                </a:solidFill>
              </a:rPr>
              <a:t>a changing context. </a:t>
            </a:r>
            <a:r>
              <a:rPr lang="en-US" sz="1900" dirty="0">
                <a:solidFill>
                  <a:srgbClr val="0070C0"/>
                </a:solidFill>
              </a:rPr>
              <a:t>There are two ways of achieving </a:t>
            </a:r>
            <a:r>
              <a:rPr lang="en-US" sz="1900" dirty="0" smtClean="0">
                <a:solidFill>
                  <a:srgbClr val="0070C0"/>
                </a:solidFill>
              </a:rPr>
              <a:t>knowledge sharing </a:t>
            </a:r>
            <a:r>
              <a:rPr lang="en-US" sz="1900" dirty="0">
                <a:solidFill>
                  <a:srgbClr val="0070C0"/>
                </a:solidFill>
              </a:rPr>
              <a:t>between a service and its user – making the service adaptive or </a:t>
            </a:r>
            <a:r>
              <a:rPr lang="en-US" sz="1900" dirty="0" smtClean="0">
                <a:solidFill>
                  <a:srgbClr val="0070C0"/>
                </a:solidFill>
              </a:rPr>
              <a:t>adaptable</a:t>
            </a:r>
            <a:endParaRPr lang="en-US" sz="1900" dirty="0">
              <a:solidFill>
                <a:srgbClr val="0070C0"/>
              </a:solidFill>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4065597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Adaptation</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smtClean="0">
                <a:solidFill>
                  <a:srgbClr val="FF0000"/>
                </a:solidFill>
              </a:rPr>
              <a:t>Difference between </a:t>
            </a:r>
            <a:r>
              <a:rPr lang="en-US" sz="2000" b="1" dirty="0" smtClean="0">
                <a:solidFill>
                  <a:srgbClr val="FF0000"/>
                </a:solidFill>
              </a:rPr>
              <a:t>Adaptive and Adaptable</a:t>
            </a:r>
          </a:p>
          <a:p>
            <a:pPr marL="0" indent="0" algn="ctr">
              <a:lnSpc>
                <a:spcPct val="200000"/>
              </a:lnSpc>
              <a:buNone/>
            </a:pPr>
            <a:endParaRPr lang="en-US" sz="1600" b="1" dirty="0">
              <a:solidFill>
                <a:srgbClr val="FF0000"/>
              </a:solidFill>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graphicFrame>
        <p:nvGraphicFramePr>
          <p:cNvPr id="4" name="Table 3"/>
          <p:cNvGraphicFramePr>
            <a:graphicFrameLocks noGrp="1"/>
          </p:cNvGraphicFramePr>
          <p:nvPr>
            <p:extLst>
              <p:ext uri="{D42A27DB-BD31-4B8C-83A1-F6EECF244321}">
                <p14:modId xmlns:p14="http://schemas.microsoft.com/office/powerpoint/2010/main" val="2592362770"/>
              </p:ext>
            </p:extLst>
          </p:nvPr>
        </p:nvGraphicFramePr>
        <p:xfrm>
          <a:off x="457200" y="2418080"/>
          <a:ext cx="8382000" cy="2731830"/>
        </p:xfrm>
        <a:graphic>
          <a:graphicData uri="http://schemas.openxmlformats.org/drawingml/2006/table">
            <a:tbl>
              <a:tblPr firstRow="1" bandRow="1">
                <a:tableStyleId>{5A111915-BE36-4E01-A7E5-04B1672EAD32}</a:tableStyleId>
              </a:tblPr>
              <a:tblGrid>
                <a:gridCol w="2057400"/>
                <a:gridCol w="2971800"/>
                <a:gridCol w="3352800"/>
              </a:tblGrid>
              <a:tr h="547430">
                <a:tc>
                  <a:txBody>
                    <a:bodyPr/>
                    <a:lstStyle/>
                    <a:p>
                      <a:endParaRPr lang="en-GB" dirty="0"/>
                    </a:p>
                  </a:txBody>
                  <a:tcP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u="none" strike="noStrike" kern="1200" baseline="0" dirty="0" smtClean="0"/>
                        <a:t>Adaptive</a:t>
                      </a: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u="none" strike="noStrike" kern="1200" baseline="0" dirty="0" smtClean="0"/>
                        <a:t>Adaptable</a:t>
                      </a: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6890">
                <a:tc>
                  <a:txBody>
                    <a:bodyPr/>
                    <a:lstStyle/>
                    <a:p>
                      <a:pPr algn="ctr"/>
                      <a:r>
                        <a:rPr lang="en-GB" sz="2000" b="1" u="none" strike="noStrike" kern="1200" baseline="0" dirty="0" smtClean="0">
                          <a:solidFill>
                            <a:srgbClr val="0070C0"/>
                          </a:solidFill>
                        </a:rPr>
                        <a:t>Definition</a:t>
                      </a:r>
                      <a:endParaRPr lang="en-GB" sz="2000"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u="none" strike="noStrike" kern="1200" baseline="0" dirty="0" smtClean="0">
                          <a:solidFill>
                            <a:srgbClr val="0070C0"/>
                          </a:solidFill>
                        </a:rPr>
                        <a:t>Dynamic adaptation by the service to current task and user</a:t>
                      </a:r>
                      <a:endParaRPr lang="en-GB"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u="none" strike="noStrike" kern="1200" baseline="0" dirty="0" smtClean="0">
                          <a:solidFill>
                            <a:srgbClr val="0070C0"/>
                          </a:solidFill>
                        </a:rPr>
                        <a:t>User changes functionality of the service</a:t>
                      </a:r>
                      <a:endParaRPr lang="en-GB" dirty="0">
                        <a:solidFill>
                          <a:srgbClr val="0070C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547430">
                <a:tc>
                  <a:txBody>
                    <a:bodyPr/>
                    <a:lstStyle/>
                    <a:p>
                      <a:pPr algn="ctr"/>
                      <a:r>
                        <a:rPr lang="en-GB" sz="2000" b="1" u="none" strike="noStrike" kern="1200" baseline="0" dirty="0" smtClean="0">
                          <a:solidFill>
                            <a:srgbClr val="0070C0"/>
                          </a:solidFill>
                        </a:rPr>
                        <a:t>Strengths</a:t>
                      </a:r>
                      <a:endParaRPr lang="en-GB" sz="2000"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u="none" strike="noStrike" kern="1200" baseline="0" dirty="0" smtClean="0">
                          <a:solidFill>
                            <a:srgbClr val="0070C0"/>
                          </a:solidFill>
                        </a:rPr>
                        <a:t>Little (or no) effort by the user</a:t>
                      </a:r>
                      <a:endParaRPr lang="en-GB"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800" u="none" strike="noStrike" kern="1200" baseline="0" dirty="0" smtClean="0">
                          <a:solidFill>
                            <a:srgbClr val="0070C0"/>
                          </a:solidFill>
                        </a:rPr>
                        <a:t>User is in control</a:t>
                      </a:r>
                      <a:endParaRPr lang="en-GB" dirty="0">
                        <a:solidFill>
                          <a:srgbClr val="0070C0"/>
                        </a:solidFill>
                      </a:endParaRPr>
                    </a:p>
                  </a:txBody>
                  <a:tcPr anchor="ctr">
                    <a:lnL w="12700" cap="flat" cmpd="sng" algn="ctr">
                      <a:solidFill>
                        <a:schemeClr val="tx1"/>
                      </a:solidFill>
                      <a:prstDash val="solid"/>
                      <a:round/>
                      <a:headEnd type="none" w="med" len="med"/>
                      <a:tailEnd type="none" w="med" len="med"/>
                    </a:lnL>
                  </a:tcPr>
                </a:tc>
              </a:tr>
              <a:tr h="547430">
                <a:tc>
                  <a:txBody>
                    <a:bodyPr/>
                    <a:lstStyle/>
                    <a:p>
                      <a:pPr algn="ctr"/>
                      <a:r>
                        <a:rPr lang="en-GB" sz="2000" b="1" u="none" strike="noStrike" kern="1200" baseline="0" dirty="0" smtClean="0">
                          <a:solidFill>
                            <a:srgbClr val="0070C0"/>
                          </a:solidFill>
                        </a:rPr>
                        <a:t>Weaknesses</a:t>
                      </a:r>
                      <a:endParaRPr lang="en-GB" sz="2000"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800" u="none" strike="noStrike" kern="1200" baseline="0" dirty="0" smtClean="0">
                          <a:solidFill>
                            <a:srgbClr val="0070C0"/>
                          </a:solidFill>
                        </a:rPr>
                        <a:t>Loss of control</a:t>
                      </a:r>
                      <a:endParaRPr lang="en-GB"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u="none" strike="noStrike" kern="1200" baseline="0" dirty="0" smtClean="0">
                          <a:solidFill>
                            <a:srgbClr val="0070C0"/>
                          </a:solidFill>
                        </a:rPr>
                        <a:t>User must do substantial work</a:t>
                      </a:r>
                      <a:endParaRPr lang="en-GB" dirty="0">
                        <a:solidFill>
                          <a:srgbClr val="0070C0"/>
                        </a:solidFill>
                      </a:endParaRPr>
                    </a:p>
                  </a:txBody>
                  <a:tcPr anchor="ct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605980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r>
              <a:rPr lang="en-GB" dirty="0"/>
              <a:t>A Conceptual Model for Mobile Map Adaptation</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a:solidFill>
                  <a:srgbClr val="FF0000"/>
                </a:solidFill>
              </a:rPr>
              <a:t>► </a:t>
            </a:r>
            <a:r>
              <a:rPr lang="en-US" sz="1800" b="1" dirty="0" smtClean="0">
                <a:solidFill>
                  <a:srgbClr val="FF0000"/>
                </a:solidFill>
              </a:rPr>
              <a:t>Design Considerations</a:t>
            </a:r>
          </a:p>
          <a:p>
            <a:pPr marL="0" indent="0">
              <a:lnSpc>
                <a:spcPct val="150000"/>
              </a:lnSpc>
              <a:buNone/>
            </a:pPr>
            <a:r>
              <a:rPr lang="en-US" sz="1800" b="1" dirty="0" smtClean="0">
                <a:solidFill>
                  <a:srgbClr val="0070C0"/>
                </a:solidFill>
              </a:rPr>
              <a:t>The </a:t>
            </a:r>
            <a:r>
              <a:rPr lang="en-US" sz="1800" b="1" dirty="0">
                <a:solidFill>
                  <a:srgbClr val="0070C0"/>
                </a:solidFill>
              </a:rPr>
              <a:t>main hypothesis </a:t>
            </a:r>
            <a:r>
              <a:rPr lang="en-US" sz="1800" b="1" dirty="0" smtClean="0">
                <a:solidFill>
                  <a:srgbClr val="0070C0"/>
                </a:solidFill>
              </a:rPr>
              <a:t>is </a:t>
            </a:r>
            <a:r>
              <a:rPr lang="en-US" sz="1800" b="1" dirty="0">
                <a:solidFill>
                  <a:srgbClr val="0070C0"/>
                </a:solidFill>
              </a:rPr>
              <a:t>that a formal model for mobile map adaptation predicts a reduction of user interaction and cognitive load during location-based </a:t>
            </a:r>
            <a:r>
              <a:rPr lang="en-GB" sz="1800" b="1" dirty="0" smtClean="0">
                <a:solidFill>
                  <a:srgbClr val="0070C0"/>
                </a:solidFill>
              </a:rPr>
              <a:t>tasks.</a:t>
            </a:r>
          </a:p>
          <a:p>
            <a:pPr algn="just">
              <a:lnSpc>
                <a:spcPct val="150000"/>
              </a:lnSpc>
              <a:buFont typeface="+mj-lt"/>
              <a:buAutoNum type="arabicParenR"/>
            </a:pPr>
            <a:r>
              <a:rPr lang="en-US" sz="1800" b="1" dirty="0" smtClean="0">
                <a:solidFill>
                  <a:srgbClr val="0070C0"/>
                </a:solidFill>
              </a:rPr>
              <a:t>What </a:t>
            </a:r>
            <a:r>
              <a:rPr lang="en-US" sz="1800" b="1" dirty="0">
                <a:solidFill>
                  <a:srgbClr val="0070C0"/>
                </a:solidFill>
              </a:rPr>
              <a:t>is the user’s </a:t>
            </a:r>
            <a:r>
              <a:rPr lang="en-US" sz="1800" b="1" dirty="0" smtClean="0">
                <a:solidFill>
                  <a:srgbClr val="0070C0"/>
                </a:solidFill>
              </a:rPr>
              <a:t>task?</a:t>
            </a:r>
          </a:p>
          <a:p>
            <a:pPr algn="just">
              <a:lnSpc>
                <a:spcPct val="150000"/>
              </a:lnSpc>
              <a:buFont typeface="+mj-lt"/>
              <a:buAutoNum type="arabicParenR"/>
            </a:pPr>
            <a:r>
              <a:rPr lang="en-US" sz="1800" b="1" dirty="0" smtClean="0">
                <a:solidFill>
                  <a:srgbClr val="0070C0"/>
                </a:solidFill>
              </a:rPr>
              <a:t>What </a:t>
            </a:r>
            <a:r>
              <a:rPr lang="en-US" sz="1800" b="1" dirty="0">
                <a:solidFill>
                  <a:srgbClr val="0070C0"/>
                </a:solidFill>
              </a:rPr>
              <a:t>are the user’s requirements, needs, and preferences?</a:t>
            </a:r>
          </a:p>
          <a:p>
            <a:pPr algn="just">
              <a:lnSpc>
                <a:spcPct val="150000"/>
              </a:lnSpc>
              <a:buFont typeface="+mj-lt"/>
              <a:buAutoNum type="arabicParenR"/>
            </a:pPr>
            <a:r>
              <a:rPr lang="en-US" sz="1800" b="1" dirty="0" smtClean="0">
                <a:solidFill>
                  <a:srgbClr val="0070C0"/>
                </a:solidFill>
              </a:rPr>
              <a:t>Which </a:t>
            </a:r>
            <a:r>
              <a:rPr lang="en-US" sz="1800" b="1" dirty="0">
                <a:solidFill>
                  <a:srgbClr val="0070C0"/>
                </a:solidFill>
              </a:rPr>
              <a:t>context features are needed for the task and satisfy the </a:t>
            </a:r>
            <a:r>
              <a:rPr lang="en-US" sz="1800" b="1" dirty="0" smtClean="0">
                <a:solidFill>
                  <a:srgbClr val="0070C0"/>
                </a:solidFill>
              </a:rPr>
              <a:t>user’s </a:t>
            </a:r>
            <a:r>
              <a:rPr lang="en-GB" sz="1800" b="1" dirty="0" smtClean="0">
                <a:solidFill>
                  <a:srgbClr val="0070C0"/>
                </a:solidFill>
              </a:rPr>
              <a:t>preferences</a:t>
            </a:r>
            <a:r>
              <a:rPr lang="en-GB" sz="1800" b="1" dirty="0">
                <a:solidFill>
                  <a:srgbClr val="0070C0"/>
                </a:solidFill>
              </a:rPr>
              <a:t>?</a:t>
            </a:r>
          </a:p>
          <a:p>
            <a:pPr algn="just">
              <a:lnSpc>
                <a:spcPct val="150000"/>
              </a:lnSpc>
              <a:buFont typeface="+mj-lt"/>
              <a:buAutoNum type="arabicParenR"/>
            </a:pPr>
            <a:r>
              <a:rPr lang="en-US" sz="1800" b="1" dirty="0" smtClean="0">
                <a:solidFill>
                  <a:srgbClr val="0070C0"/>
                </a:solidFill>
              </a:rPr>
              <a:t>Which </a:t>
            </a:r>
            <a:r>
              <a:rPr lang="en-US" sz="1800" b="1" dirty="0">
                <a:solidFill>
                  <a:srgbClr val="0070C0"/>
                </a:solidFill>
              </a:rPr>
              <a:t>kinds of operations are needed, so that the user can successfully </a:t>
            </a:r>
            <a:r>
              <a:rPr lang="en-US" sz="1800" b="1" dirty="0" smtClean="0">
                <a:solidFill>
                  <a:srgbClr val="0070C0"/>
                </a:solidFill>
              </a:rPr>
              <a:t>accomplish </a:t>
            </a:r>
            <a:r>
              <a:rPr lang="en-GB" sz="1800" b="1" dirty="0" smtClean="0">
                <a:solidFill>
                  <a:srgbClr val="0070C0"/>
                </a:solidFill>
              </a:rPr>
              <a:t>the </a:t>
            </a:r>
            <a:r>
              <a:rPr lang="en-GB" sz="1800" b="1" dirty="0">
                <a:solidFill>
                  <a:srgbClr val="0070C0"/>
                </a:solidFill>
              </a:rPr>
              <a:t>task?</a:t>
            </a:r>
            <a:endParaRPr lang="en-GB" sz="1800" b="1" dirty="0" smtClean="0">
              <a:solidFill>
                <a:srgbClr val="0070C0"/>
              </a:solidFill>
            </a:endParaRPr>
          </a:p>
          <a:p>
            <a:pPr marL="0" indent="0">
              <a:buNone/>
            </a:pPr>
            <a:endParaRPr lang="en-US" sz="1600" b="1" dirty="0">
              <a:solidFill>
                <a:srgbClr val="0070C0"/>
              </a:solidFill>
            </a:endParaRPr>
          </a:p>
          <a:p>
            <a:pPr marL="0" indent="0">
              <a:buNone/>
            </a:pPr>
            <a:endParaRPr lang="en-US" sz="1600" b="1" dirty="0">
              <a:solidFill>
                <a:srgbClr val="0070C0"/>
              </a:solidFill>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4124663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r>
              <a:rPr lang="en-GB" dirty="0"/>
              <a:t>A Conceptual Model for Mobile Map Adaptation</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a:solidFill>
                  <a:srgbClr val="FF0000"/>
                </a:solidFill>
              </a:rPr>
              <a:t>► Reduction of Cognitive Load</a:t>
            </a:r>
            <a:endParaRPr lang="en-US" sz="1800" b="1" dirty="0" smtClean="0">
              <a:solidFill>
                <a:srgbClr val="FF0000"/>
              </a:solidFill>
            </a:endParaRPr>
          </a:p>
          <a:p>
            <a:pPr marL="0" indent="0">
              <a:lnSpc>
                <a:spcPct val="150000"/>
              </a:lnSpc>
              <a:buNone/>
            </a:pPr>
            <a:r>
              <a:rPr lang="en-US" sz="1900" dirty="0">
                <a:solidFill>
                  <a:srgbClr val="0070C0"/>
                </a:solidFill>
              </a:rPr>
              <a:t>Cognitive load can be understood as the amount of work needed to acquire and </a:t>
            </a:r>
            <a:r>
              <a:rPr lang="en-US" sz="1900" dirty="0" smtClean="0">
                <a:solidFill>
                  <a:srgbClr val="0070C0"/>
                </a:solidFill>
              </a:rPr>
              <a:t>use information</a:t>
            </a:r>
            <a:r>
              <a:rPr lang="en-US" sz="1900" dirty="0">
                <a:solidFill>
                  <a:srgbClr val="0070C0"/>
                </a:solidFill>
              </a:rPr>
              <a:t>. In the case of mobile pedestrian navigation services this </a:t>
            </a:r>
            <a:r>
              <a:rPr lang="en-US" sz="1900" dirty="0" smtClean="0">
                <a:solidFill>
                  <a:srgbClr val="0070C0"/>
                </a:solidFill>
              </a:rPr>
              <a:t>corresponds to the </a:t>
            </a:r>
            <a:r>
              <a:rPr lang="en-US" sz="1900" dirty="0">
                <a:solidFill>
                  <a:srgbClr val="0070C0"/>
                </a:solidFill>
              </a:rPr>
              <a:t>visualized information and navigation instructions displayed on the </a:t>
            </a:r>
            <a:r>
              <a:rPr lang="en-US" sz="1900" dirty="0" smtClean="0">
                <a:solidFill>
                  <a:srgbClr val="0070C0"/>
                </a:solidFill>
              </a:rPr>
              <a:t>screen. The cognitive </a:t>
            </a:r>
            <a:r>
              <a:rPr lang="en-US" sz="1900" dirty="0">
                <a:solidFill>
                  <a:srgbClr val="0070C0"/>
                </a:solidFill>
              </a:rPr>
              <a:t>load theory (</a:t>
            </a:r>
            <a:r>
              <a:rPr lang="en-US" sz="1900" dirty="0">
                <a:solidFill>
                  <a:srgbClr val="FF0000"/>
                </a:solidFill>
              </a:rPr>
              <a:t>CLT</a:t>
            </a:r>
            <a:r>
              <a:rPr lang="en-US" sz="1900" dirty="0">
                <a:solidFill>
                  <a:srgbClr val="0070C0"/>
                </a:solidFill>
              </a:rPr>
              <a:t>) offers designers of different services a way of </a:t>
            </a:r>
            <a:r>
              <a:rPr lang="en-US" sz="1900" dirty="0" smtClean="0">
                <a:solidFill>
                  <a:srgbClr val="0070C0"/>
                </a:solidFill>
              </a:rPr>
              <a:t>assessing and </a:t>
            </a:r>
            <a:r>
              <a:rPr lang="en-US" sz="1900" dirty="0">
                <a:solidFill>
                  <a:srgbClr val="0070C0"/>
                </a:solidFill>
              </a:rPr>
              <a:t>affecting some critical components during the design process of digital </a:t>
            </a:r>
            <a:r>
              <a:rPr lang="en-US" sz="1900" dirty="0" smtClean="0">
                <a:solidFill>
                  <a:srgbClr val="0070C0"/>
                </a:solidFill>
              </a:rPr>
              <a:t>maps.</a:t>
            </a:r>
            <a:endParaRPr lang="en-GB" sz="1900" dirty="0" smtClean="0">
              <a:solidFill>
                <a:srgbClr val="0070C0"/>
              </a:solidFill>
            </a:endParaRPr>
          </a:p>
          <a:p>
            <a:pPr marL="0" indent="0">
              <a:buNone/>
            </a:pPr>
            <a:endParaRPr lang="en-US" sz="1600" b="1" dirty="0">
              <a:solidFill>
                <a:srgbClr val="0070C0"/>
              </a:solidFill>
            </a:endParaRPr>
          </a:p>
          <a:p>
            <a:pPr marL="0" indent="0">
              <a:buNone/>
            </a:pPr>
            <a:endParaRPr lang="en-US" sz="1600" b="1" dirty="0">
              <a:solidFill>
                <a:srgbClr val="0070C0"/>
              </a:solidFill>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2579584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Adaptation Model</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r>
              <a:rPr lang="en-US" sz="1600" b="1" dirty="0">
                <a:solidFill>
                  <a:srgbClr val="0070C0"/>
                </a:solidFill>
              </a:rPr>
              <a:t>The AdaptationModel (A) is composed of three </a:t>
            </a:r>
            <a:r>
              <a:rPr lang="en-US" sz="1600" b="1" dirty="0" smtClean="0">
                <a:solidFill>
                  <a:srgbClr val="0070C0"/>
                </a:solidFill>
              </a:rPr>
              <a:t>submodels–the ContextModel (C</a:t>
            </a:r>
            <a:r>
              <a:rPr lang="en-US" sz="1600" b="1" dirty="0">
                <a:solidFill>
                  <a:srgbClr val="0070C0"/>
                </a:solidFill>
              </a:rPr>
              <a:t>), the UserModel (U), and the TaskModel (T). These models are </a:t>
            </a:r>
            <a:r>
              <a:rPr lang="en-US" sz="1600" b="1" dirty="0" smtClean="0">
                <a:solidFill>
                  <a:srgbClr val="0070C0"/>
                </a:solidFill>
              </a:rPr>
              <a:t>classified into dynamic </a:t>
            </a:r>
            <a:r>
              <a:rPr lang="en-US" sz="1600" b="1" dirty="0">
                <a:solidFill>
                  <a:srgbClr val="0070C0"/>
                </a:solidFill>
              </a:rPr>
              <a:t>and static </a:t>
            </a:r>
            <a:r>
              <a:rPr lang="en-US" sz="1600" b="1" dirty="0" smtClean="0">
                <a:solidFill>
                  <a:srgbClr val="0070C0"/>
                </a:solidFill>
              </a:rPr>
              <a:t>elements. </a:t>
            </a:r>
            <a:r>
              <a:rPr lang="en-US" sz="1600" b="1" dirty="0">
                <a:solidFill>
                  <a:srgbClr val="0070C0"/>
                </a:solidFill>
              </a:rPr>
              <a:t>The ContextModel represents the </a:t>
            </a:r>
            <a:r>
              <a:rPr lang="en-US" sz="1600" b="1" dirty="0" smtClean="0">
                <a:solidFill>
                  <a:srgbClr val="0070C0"/>
                </a:solidFill>
              </a:rPr>
              <a:t>dynamic elements </a:t>
            </a:r>
            <a:r>
              <a:rPr lang="en-US" sz="1600" b="1" dirty="0">
                <a:solidFill>
                  <a:srgbClr val="0070C0"/>
                </a:solidFill>
              </a:rPr>
              <a:t>of the model, because in most cases the Situation (S) of using a </a:t>
            </a:r>
            <a:r>
              <a:rPr lang="en-US" sz="1600" b="1" dirty="0" smtClean="0">
                <a:solidFill>
                  <a:srgbClr val="0070C0"/>
                </a:solidFill>
              </a:rPr>
              <a:t>mobile device </a:t>
            </a:r>
            <a:r>
              <a:rPr lang="en-US" sz="1600" b="1" dirty="0">
                <a:solidFill>
                  <a:srgbClr val="0070C0"/>
                </a:solidFill>
              </a:rPr>
              <a:t>implies that the surrounding context changes (e.g., the user’s position</a:t>
            </a:r>
            <a:r>
              <a:rPr lang="en-US" sz="1600" b="1" dirty="0" smtClean="0">
                <a:solidFill>
                  <a:srgbClr val="0070C0"/>
                </a:solidFill>
              </a:rPr>
              <a:t>), whereas </a:t>
            </a:r>
            <a:r>
              <a:rPr lang="en-US" sz="1600" b="1" dirty="0">
                <a:solidFill>
                  <a:srgbClr val="0070C0"/>
                </a:solidFill>
              </a:rPr>
              <a:t>the user and the task remain the </a:t>
            </a:r>
            <a:r>
              <a:rPr lang="en-US" sz="1600" b="1" dirty="0" smtClean="0">
                <a:solidFill>
                  <a:srgbClr val="0070C0"/>
                </a:solidFill>
              </a:rPr>
              <a:t>same.</a:t>
            </a:r>
          </a:p>
          <a:p>
            <a:pPr marL="0" indent="0" algn="just">
              <a:lnSpc>
                <a:spcPct val="150000"/>
              </a:lnSpc>
              <a:buNone/>
            </a:pPr>
            <a:r>
              <a:rPr lang="en-US" sz="1600" b="1" dirty="0">
                <a:solidFill>
                  <a:srgbClr val="0070C0"/>
                </a:solidFill>
              </a:rPr>
              <a:t>The ContextFeatures (cf) underlie dynamic actions and are always available </a:t>
            </a:r>
            <a:r>
              <a:rPr lang="en-US" sz="1600" b="1" dirty="0" smtClean="0">
                <a:solidFill>
                  <a:srgbClr val="0070C0"/>
                </a:solidFill>
              </a:rPr>
              <a:t>in an </a:t>
            </a:r>
            <a:r>
              <a:rPr lang="en-US" sz="1600" b="1" dirty="0">
                <a:solidFill>
                  <a:srgbClr val="0070C0"/>
                </a:solidFill>
              </a:rPr>
              <a:t>explicit form, because they can be sensed by the device (e.g., position </a:t>
            </a:r>
            <a:r>
              <a:rPr lang="en-US" sz="1600" b="1" dirty="0" smtClean="0">
                <a:solidFill>
                  <a:srgbClr val="0070C0"/>
                </a:solidFill>
              </a:rPr>
              <a:t>through GPS</a:t>
            </a:r>
            <a:r>
              <a:rPr lang="en-US" sz="1600" b="1" dirty="0">
                <a:solidFill>
                  <a:srgbClr val="0070C0"/>
                </a:solidFill>
              </a:rPr>
              <a:t>) or derived through other ContextFeatures. Their values change each time </a:t>
            </a:r>
            <a:r>
              <a:rPr lang="en-US" sz="1600" b="1" dirty="0" smtClean="0">
                <a:solidFill>
                  <a:srgbClr val="0070C0"/>
                </a:solidFill>
              </a:rPr>
              <a:t>a Situation </a:t>
            </a:r>
            <a:r>
              <a:rPr lang="en-US" sz="1600" b="1" dirty="0">
                <a:solidFill>
                  <a:srgbClr val="0070C0"/>
                </a:solidFill>
              </a:rPr>
              <a:t>changes. In contrast to the TaskModel, both the ContextModel and </a:t>
            </a:r>
            <a:r>
              <a:rPr lang="en-US" sz="1600" b="1" dirty="0" smtClean="0">
                <a:solidFill>
                  <a:srgbClr val="0070C0"/>
                </a:solidFill>
              </a:rPr>
              <a:t>the UserModel </a:t>
            </a:r>
            <a:r>
              <a:rPr lang="en-US" sz="1600" b="1" dirty="0">
                <a:solidFill>
                  <a:srgbClr val="0070C0"/>
                </a:solidFill>
              </a:rPr>
              <a:t>consist of different categories, and each category consists of an </a:t>
            </a:r>
            <a:r>
              <a:rPr lang="en-US" sz="1600" b="1" dirty="0" smtClean="0">
                <a:solidFill>
                  <a:srgbClr val="0070C0"/>
                </a:solidFill>
              </a:rPr>
              <a:t>arbitrary number </a:t>
            </a:r>
            <a:r>
              <a:rPr lang="en-US" sz="1600" b="1" dirty="0">
                <a:solidFill>
                  <a:srgbClr val="0070C0"/>
                </a:solidFill>
              </a:rPr>
              <a:t>of features (e.g., the ContextModel consists of a context-category </a:t>
            </a:r>
            <a:r>
              <a:rPr lang="en-US" sz="1600" b="1" dirty="0" smtClean="0">
                <a:solidFill>
                  <a:srgbClr val="0070C0"/>
                </a:solidFill>
              </a:rPr>
              <a:t>cc1 with </a:t>
            </a:r>
            <a:r>
              <a:rPr lang="en-US" sz="1600" b="1" dirty="0">
                <a:solidFill>
                  <a:srgbClr val="0070C0"/>
                </a:solidFill>
              </a:rPr>
              <a:t>features cf1,...,cfn)</a:t>
            </a: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1300732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Adaptation Model</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79" r="15328"/>
          <a:stretch/>
        </p:blipFill>
        <p:spPr bwMode="auto">
          <a:xfrm>
            <a:off x="1981200" y="761999"/>
            <a:ext cx="5207561"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1843981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Adaptation Model</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algn="just">
              <a:lnSpc>
                <a:spcPct val="150000"/>
              </a:lnSpc>
              <a:buFont typeface="Wingdings" panose="05000000000000000000" pitchFamily="2" charset="2"/>
              <a:buChar char="q"/>
            </a:pPr>
            <a:r>
              <a:rPr lang="en-US" sz="1700" b="1" dirty="0">
                <a:solidFill>
                  <a:srgbClr val="0070C0"/>
                </a:solidFill>
              </a:rPr>
              <a:t>The </a:t>
            </a:r>
            <a:r>
              <a:rPr lang="en-US" sz="1700" b="1" dirty="0">
                <a:solidFill>
                  <a:srgbClr val="FF0000"/>
                </a:solidFill>
              </a:rPr>
              <a:t>ContextFeatures</a:t>
            </a:r>
            <a:r>
              <a:rPr lang="en-US" sz="1700" b="1" dirty="0">
                <a:solidFill>
                  <a:srgbClr val="0070C0"/>
                </a:solidFill>
              </a:rPr>
              <a:t> in the </a:t>
            </a:r>
            <a:r>
              <a:rPr lang="en-US" sz="1700" b="1" dirty="0">
                <a:solidFill>
                  <a:srgbClr val="FF0000"/>
                </a:solidFill>
              </a:rPr>
              <a:t>ContextModel</a:t>
            </a:r>
            <a:r>
              <a:rPr lang="en-US" sz="1700" b="1" dirty="0">
                <a:solidFill>
                  <a:srgbClr val="0070C0"/>
                </a:solidFill>
              </a:rPr>
              <a:t> describe the user’s current situation </a:t>
            </a:r>
            <a:r>
              <a:rPr lang="en-US" sz="1700" b="1" dirty="0" smtClean="0">
                <a:solidFill>
                  <a:srgbClr val="0070C0"/>
                </a:solidFill>
              </a:rPr>
              <a:t>with its </a:t>
            </a:r>
            <a:r>
              <a:rPr lang="en-US" sz="1700" b="1" dirty="0">
                <a:solidFill>
                  <a:srgbClr val="0070C0"/>
                </a:solidFill>
              </a:rPr>
              <a:t>various characteristics corresponding to the real world</a:t>
            </a:r>
            <a:r>
              <a:rPr lang="en-US" sz="1700" b="1" dirty="0" smtClean="0">
                <a:solidFill>
                  <a:srgbClr val="0070C0"/>
                </a:solidFill>
              </a:rPr>
              <a:t>.</a:t>
            </a:r>
          </a:p>
          <a:p>
            <a:pPr algn="just">
              <a:lnSpc>
                <a:spcPct val="150000"/>
              </a:lnSpc>
              <a:buFont typeface="Wingdings" panose="05000000000000000000" pitchFamily="2" charset="2"/>
              <a:buChar char="q"/>
            </a:pPr>
            <a:r>
              <a:rPr lang="en-US" sz="1700" b="1" dirty="0">
                <a:solidFill>
                  <a:srgbClr val="0070C0"/>
                </a:solidFill>
              </a:rPr>
              <a:t>The service’s representation of the user is incorporated through a </a:t>
            </a:r>
            <a:r>
              <a:rPr lang="en-US" sz="1700" b="1" dirty="0">
                <a:solidFill>
                  <a:srgbClr val="FF0000"/>
                </a:solidFill>
              </a:rPr>
              <a:t>UserModel</a:t>
            </a:r>
            <a:r>
              <a:rPr lang="en-US" sz="1700" b="1" dirty="0">
                <a:solidFill>
                  <a:srgbClr val="0070C0"/>
                </a:solidFill>
              </a:rPr>
              <a:t> </a:t>
            </a:r>
            <a:r>
              <a:rPr lang="en-US" sz="1700" b="1" dirty="0" smtClean="0">
                <a:solidFill>
                  <a:srgbClr val="0070C0"/>
                </a:solidFill>
              </a:rPr>
              <a:t>that describes </a:t>
            </a:r>
            <a:r>
              <a:rPr lang="en-US" sz="1700" b="1" dirty="0">
                <a:solidFill>
                  <a:srgbClr val="0070C0"/>
                </a:solidFill>
              </a:rPr>
              <a:t>the user with </a:t>
            </a:r>
            <a:r>
              <a:rPr lang="en-US" sz="1700" b="1" dirty="0" smtClean="0">
                <a:solidFill>
                  <a:srgbClr val="0070C0"/>
                </a:solidFill>
              </a:rPr>
              <a:t>predefined </a:t>
            </a:r>
            <a:r>
              <a:rPr lang="en-US" sz="1700" b="1" dirty="0">
                <a:solidFill>
                  <a:srgbClr val="0070C0"/>
                </a:solidFill>
              </a:rPr>
              <a:t>information about </a:t>
            </a:r>
            <a:r>
              <a:rPr lang="en-US" sz="1700" b="1" dirty="0" smtClean="0">
                <a:solidFill>
                  <a:srgbClr val="0070C0"/>
                </a:solidFill>
              </a:rPr>
              <a:t>the preferences</a:t>
            </a:r>
            <a:r>
              <a:rPr lang="en-US" sz="1700" b="1" dirty="0">
                <a:solidFill>
                  <a:srgbClr val="0070C0"/>
                </a:solidFill>
              </a:rPr>
              <a:t>. This </a:t>
            </a:r>
            <a:r>
              <a:rPr lang="en-US" sz="1700" b="1" dirty="0" smtClean="0">
                <a:solidFill>
                  <a:srgbClr val="0070C0"/>
                </a:solidFill>
              </a:rPr>
              <a:t>information is </a:t>
            </a:r>
            <a:r>
              <a:rPr lang="en-US" sz="1700" b="1" dirty="0">
                <a:solidFill>
                  <a:srgbClr val="0070C0"/>
                </a:solidFill>
              </a:rPr>
              <a:t>represented by the </a:t>
            </a:r>
            <a:r>
              <a:rPr lang="en-US" sz="1700" b="1" dirty="0">
                <a:solidFill>
                  <a:srgbClr val="FF0000"/>
                </a:solidFill>
              </a:rPr>
              <a:t>UserFeatures</a:t>
            </a:r>
            <a:r>
              <a:rPr lang="en-US" sz="1700" b="1" dirty="0">
                <a:solidFill>
                  <a:srgbClr val="0070C0"/>
                </a:solidFill>
              </a:rPr>
              <a:t> (uf1, ..., ufn). These features </a:t>
            </a:r>
            <a:r>
              <a:rPr lang="en-US" sz="1700" b="1" dirty="0" smtClean="0">
                <a:solidFill>
                  <a:srgbClr val="0070C0"/>
                </a:solidFill>
              </a:rPr>
              <a:t>represent all </a:t>
            </a:r>
            <a:r>
              <a:rPr lang="en-US" sz="1700" b="1" dirty="0">
                <a:solidFill>
                  <a:srgbClr val="0070C0"/>
                </a:solidFill>
              </a:rPr>
              <a:t>characteristics</a:t>
            </a:r>
            <a:r>
              <a:rPr lang="en-US" sz="1700" b="1" dirty="0" smtClean="0">
                <a:solidFill>
                  <a:srgbClr val="0070C0"/>
                </a:solidFill>
              </a:rPr>
              <a:t>, </a:t>
            </a:r>
            <a:r>
              <a:rPr lang="en-US" sz="1700" b="1" dirty="0">
                <a:solidFill>
                  <a:srgbClr val="0070C0"/>
                </a:solidFill>
              </a:rPr>
              <a:t>which fall under the identity–category of the context </a:t>
            </a:r>
            <a:r>
              <a:rPr lang="en-US" sz="1700" b="1" dirty="0" smtClean="0">
                <a:solidFill>
                  <a:srgbClr val="0070C0"/>
                </a:solidFill>
              </a:rPr>
              <a:t>definition.</a:t>
            </a:r>
          </a:p>
          <a:p>
            <a:pPr algn="just">
              <a:lnSpc>
                <a:spcPct val="150000"/>
              </a:lnSpc>
              <a:buFont typeface="Wingdings" panose="05000000000000000000" pitchFamily="2" charset="2"/>
              <a:buChar char="q"/>
            </a:pPr>
            <a:r>
              <a:rPr lang="en-US" sz="1700" b="1" dirty="0">
                <a:solidFill>
                  <a:srgbClr val="0070C0"/>
                </a:solidFill>
              </a:rPr>
              <a:t>One of the most challenging parts of the </a:t>
            </a:r>
            <a:r>
              <a:rPr lang="en-US" sz="1700" b="1" dirty="0">
                <a:solidFill>
                  <a:srgbClr val="FF0000"/>
                </a:solidFill>
              </a:rPr>
              <a:t>AdaptationModel</a:t>
            </a:r>
            <a:r>
              <a:rPr lang="en-US" sz="1700" b="1" dirty="0">
                <a:solidFill>
                  <a:srgbClr val="0070C0"/>
                </a:solidFill>
              </a:rPr>
              <a:t> is accounting for the </a:t>
            </a:r>
            <a:r>
              <a:rPr lang="en-US" sz="1700" b="1" dirty="0" smtClean="0">
                <a:solidFill>
                  <a:srgbClr val="0070C0"/>
                </a:solidFill>
              </a:rPr>
              <a:t>user’s purpose </a:t>
            </a:r>
            <a:r>
              <a:rPr lang="en-US" sz="1700" b="1" dirty="0">
                <a:solidFill>
                  <a:srgbClr val="0070C0"/>
                </a:solidFill>
              </a:rPr>
              <a:t>of using the map. The task mainly affects the determination of adaptive </a:t>
            </a:r>
            <a:r>
              <a:rPr lang="en-US" sz="1700" b="1" dirty="0" smtClean="0">
                <a:solidFill>
                  <a:srgbClr val="0070C0"/>
                </a:solidFill>
              </a:rPr>
              <a:t>and adaptable </a:t>
            </a:r>
            <a:r>
              <a:rPr lang="en-US" sz="1700" b="1" dirty="0">
                <a:solidFill>
                  <a:srgbClr val="0070C0"/>
                </a:solidFill>
              </a:rPr>
              <a:t>operations based on the </a:t>
            </a:r>
            <a:r>
              <a:rPr lang="en-US" sz="1700" b="1" dirty="0">
                <a:solidFill>
                  <a:srgbClr val="FF0000"/>
                </a:solidFill>
              </a:rPr>
              <a:t>ContextFeatures</a:t>
            </a:r>
            <a:r>
              <a:rPr lang="en-US" sz="1700" b="1" dirty="0">
                <a:solidFill>
                  <a:srgbClr val="0070C0"/>
                </a:solidFill>
              </a:rPr>
              <a:t> and </a:t>
            </a:r>
            <a:r>
              <a:rPr lang="en-US" sz="1700" b="1" dirty="0">
                <a:solidFill>
                  <a:srgbClr val="FF0000"/>
                </a:solidFill>
              </a:rPr>
              <a:t>UserFeatures</a:t>
            </a:r>
            <a:r>
              <a:rPr lang="en-US" sz="1700" b="1" dirty="0">
                <a:solidFill>
                  <a:srgbClr val="0070C0"/>
                </a:solidFill>
              </a:rPr>
              <a:t>.</a:t>
            </a: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2143344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Adaptation Model</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148840"/>
            <a:ext cx="8107431"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09800" y="5029200"/>
            <a:ext cx="4830874" cy="400110"/>
          </a:xfrm>
          <a:prstGeom prst="rect">
            <a:avLst/>
          </a:prstGeom>
        </p:spPr>
        <p:txBody>
          <a:bodyPr wrap="none">
            <a:spAutoFit/>
          </a:bodyPr>
          <a:lstStyle/>
          <a:p>
            <a:r>
              <a:rPr lang="en-US" sz="2000" b="1" dirty="0">
                <a:solidFill>
                  <a:srgbClr val="0070C0"/>
                </a:solidFill>
              </a:rPr>
              <a:t>Task-dependent activities to reach the goal</a:t>
            </a:r>
            <a:endParaRPr lang="en-GB" sz="2000" b="1" dirty="0">
              <a:solidFill>
                <a:srgbClr val="0070C0"/>
              </a:solidFill>
            </a:endParaRPr>
          </a:p>
        </p:txBody>
      </p:sp>
    </p:spTree>
    <p:extLst>
      <p:ext uri="{BB962C8B-B14F-4D97-AF65-F5344CB8AC3E}">
        <p14:creationId xmlns:p14="http://schemas.microsoft.com/office/powerpoint/2010/main" val="2447833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Adaptation Operations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143000"/>
            <a:ext cx="8382000" cy="4830763"/>
          </a:xfrm>
        </p:spPr>
        <p:txBody>
          <a:bodyPr>
            <a:noAutofit/>
          </a:bodyPr>
          <a:lstStyle/>
          <a:p>
            <a:pPr marL="0" indent="0" algn="just">
              <a:lnSpc>
                <a:spcPct val="150000"/>
              </a:lnSpc>
              <a:buNone/>
            </a:pPr>
            <a:r>
              <a:rPr lang="en-US" sz="1700" b="1" dirty="0">
                <a:solidFill>
                  <a:srgbClr val="0070C0"/>
                </a:solidFill>
              </a:rPr>
              <a:t>The system designer is responsible for deciding which operations are </a:t>
            </a:r>
            <a:r>
              <a:rPr lang="en-US" sz="1700" b="1" dirty="0" smtClean="0">
                <a:solidFill>
                  <a:srgbClr val="0070C0"/>
                </a:solidFill>
              </a:rPr>
              <a:t>required (task–dependent</a:t>
            </a:r>
            <a:r>
              <a:rPr lang="en-US" sz="1700" b="1" dirty="0">
                <a:solidFill>
                  <a:srgbClr val="0070C0"/>
                </a:solidFill>
              </a:rPr>
              <a:t>) and how they should behave (</a:t>
            </a:r>
            <a:r>
              <a:rPr lang="en-US" sz="1700" b="1" dirty="0">
                <a:solidFill>
                  <a:srgbClr val="FF0000"/>
                </a:solidFill>
              </a:rPr>
              <a:t>adaptive or adaptable</a:t>
            </a:r>
            <a:r>
              <a:rPr lang="en-US" sz="1700" b="1" dirty="0">
                <a:solidFill>
                  <a:srgbClr val="0070C0"/>
                </a:solidFill>
              </a:rPr>
              <a:t>). The </a:t>
            </a:r>
            <a:r>
              <a:rPr lang="en-US" sz="1700" b="1" dirty="0" smtClean="0">
                <a:solidFill>
                  <a:srgbClr val="0070C0"/>
                </a:solidFill>
              </a:rPr>
              <a:t>determination of </a:t>
            </a:r>
            <a:r>
              <a:rPr lang="en-US" sz="1700" b="1" dirty="0">
                <a:solidFill>
                  <a:srgbClr val="0070C0"/>
                </a:solidFill>
              </a:rPr>
              <a:t>the </a:t>
            </a:r>
            <a:r>
              <a:rPr lang="en-US" sz="1700" b="1" dirty="0">
                <a:solidFill>
                  <a:srgbClr val="FF0000"/>
                </a:solidFill>
              </a:rPr>
              <a:t>ContextFeatures</a:t>
            </a:r>
            <a:r>
              <a:rPr lang="en-US" sz="1700" b="1" dirty="0">
                <a:solidFill>
                  <a:srgbClr val="0070C0"/>
                </a:solidFill>
              </a:rPr>
              <a:t> and </a:t>
            </a:r>
            <a:r>
              <a:rPr lang="en-US" sz="1700" b="1" dirty="0">
                <a:solidFill>
                  <a:srgbClr val="FF0000"/>
                </a:solidFill>
              </a:rPr>
              <a:t>UserFeatures</a:t>
            </a:r>
            <a:r>
              <a:rPr lang="en-US" sz="1700" b="1" dirty="0">
                <a:solidFill>
                  <a:srgbClr val="0070C0"/>
                </a:solidFill>
              </a:rPr>
              <a:t> for each operation is shown </a:t>
            </a:r>
            <a:r>
              <a:rPr lang="en-US" sz="1700" b="1" dirty="0" smtClean="0">
                <a:solidFill>
                  <a:srgbClr val="0070C0"/>
                </a:solidFill>
              </a:rPr>
              <a:t>in </a:t>
            </a:r>
            <a:r>
              <a:rPr lang="en-US" sz="1700" b="1" dirty="0">
                <a:solidFill>
                  <a:srgbClr val="0070C0"/>
                </a:solidFill>
              </a:rPr>
              <a:t>t</a:t>
            </a:r>
            <a:r>
              <a:rPr lang="en-US" sz="1700" b="1" dirty="0" smtClean="0">
                <a:solidFill>
                  <a:srgbClr val="0070C0"/>
                </a:solidFill>
              </a:rPr>
              <a:t>able below. </a:t>
            </a:r>
            <a:r>
              <a:rPr lang="en-US" sz="1700" b="1" dirty="0">
                <a:solidFill>
                  <a:srgbClr val="0070C0"/>
                </a:solidFill>
              </a:rPr>
              <a:t>The TaskFeatures are not listed as input parameters for the </a:t>
            </a:r>
            <a:r>
              <a:rPr lang="en-US" sz="1700" b="1" dirty="0" smtClean="0">
                <a:solidFill>
                  <a:srgbClr val="0070C0"/>
                </a:solidFill>
              </a:rPr>
              <a:t>operations; although </a:t>
            </a:r>
            <a:r>
              <a:rPr lang="en-US" sz="1700" b="1" dirty="0">
                <a:solidFill>
                  <a:srgbClr val="0070C0"/>
                </a:solidFill>
              </a:rPr>
              <a:t>they affect the kinds of operations, they do not deliver explicit features </a:t>
            </a:r>
            <a:r>
              <a:rPr lang="en-US" sz="1700" b="1" dirty="0" smtClean="0">
                <a:solidFill>
                  <a:srgbClr val="0070C0"/>
                </a:solidFill>
              </a:rPr>
              <a:t>as input </a:t>
            </a:r>
            <a:r>
              <a:rPr lang="en-US" sz="1700" b="1" dirty="0">
                <a:solidFill>
                  <a:srgbClr val="0070C0"/>
                </a:solidFill>
              </a:rPr>
              <a:t>parameters for </a:t>
            </a:r>
            <a:r>
              <a:rPr lang="en-US" sz="1700" b="1" dirty="0" smtClean="0">
                <a:solidFill>
                  <a:srgbClr val="0070C0"/>
                </a:solidFill>
              </a:rPr>
              <a:t>them.</a:t>
            </a:r>
            <a:endParaRPr lang="en-US" sz="1700" b="1" dirty="0">
              <a:solidFill>
                <a:srgbClr val="0070C0"/>
              </a:solidFill>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graphicFrame>
        <p:nvGraphicFramePr>
          <p:cNvPr id="3" name="Table 2"/>
          <p:cNvGraphicFramePr>
            <a:graphicFrameLocks noGrp="1"/>
          </p:cNvGraphicFramePr>
          <p:nvPr>
            <p:extLst>
              <p:ext uri="{D42A27DB-BD31-4B8C-83A1-F6EECF244321}">
                <p14:modId xmlns:p14="http://schemas.microsoft.com/office/powerpoint/2010/main" val="3195555382"/>
              </p:ext>
            </p:extLst>
          </p:nvPr>
        </p:nvGraphicFramePr>
        <p:xfrm>
          <a:off x="152399" y="3535680"/>
          <a:ext cx="8839200" cy="2560320"/>
        </p:xfrm>
        <a:graphic>
          <a:graphicData uri="http://schemas.openxmlformats.org/drawingml/2006/table">
            <a:tbl>
              <a:tblPr firstRow="1" bandRow="1">
                <a:tableStyleId>{5C22544A-7EE6-4342-B048-85BDC9FD1C3A}</a:tableStyleId>
              </a:tblPr>
              <a:tblGrid>
                <a:gridCol w="2362201"/>
                <a:gridCol w="1219200"/>
                <a:gridCol w="1219200"/>
                <a:gridCol w="1295400"/>
                <a:gridCol w="1143000"/>
                <a:gridCol w="1600199"/>
              </a:tblGrid>
              <a:tr h="261257">
                <a:tc>
                  <a:txBody>
                    <a:bodyPr/>
                    <a:lstStyle/>
                    <a:p>
                      <a:pPr algn="ctr"/>
                      <a:endParaRPr lang="en-GB" sz="18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4">
                  <a:txBody>
                    <a:bodyPr/>
                    <a:lstStyle/>
                    <a:p>
                      <a:pPr algn="ctr"/>
                      <a:r>
                        <a:rPr lang="en-GB" sz="1800" b="1" i="0" u="none" strike="noStrike" kern="1200" baseline="0" dirty="0" smtClean="0">
                          <a:solidFill>
                            <a:schemeClr val="tx1"/>
                          </a:solidFill>
                          <a:latin typeface="+mn-lt"/>
                          <a:ea typeface="+mn-ea"/>
                          <a:cs typeface="+mn-cs"/>
                        </a:rPr>
                        <a:t>ContextFeature</a:t>
                      </a: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lang="en-GB" sz="1800" dirty="0"/>
                    </a:p>
                  </a:txBody>
                  <a:tcPr anchor="ctr"/>
                </a:tc>
                <a:tc hMerge="1">
                  <a:txBody>
                    <a:bodyPr/>
                    <a:lstStyle/>
                    <a:p>
                      <a:pPr algn="ctr"/>
                      <a:endParaRPr lang="en-GB" sz="1800" dirty="0"/>
                    </a:p>
                  </a:txBody>
                  <a:tcPr anchor="ctr"/>
                </a:tc>
                <a:tc hMerge="1">
                  <a:txBody>
                    <a:bodyPr/>
                    <a:lstStyle/>
                    <a:p>
                      <a:pPr algn="ctr"/>
                      <a:endParaRPr lang="en-GB" sz="1800" dirty="0"/>
                    </a:p>
                  </a:txBody>
                  <a:tcPr anchor="ctr"/>
                </a:tc>
                <a:tc>
                  <a:txBody>
                    <a:bodyPr/>
                    <a:lstStyle/>
                    <a:p>
                      <a:pPr algn="ctr"/>
                      <a:r>
                        <a:rPr lang="en-GB" sz="1800" b="1" i="0" u="none" strike="noStrike" kern="1200" baseline="0" dirty="0" smtClean="0">
                          <a:solidFill>
                            <a:schemeClr val="tx1"/>
                          </a:solidFill>
                          <a:latin typeface="+mn-lt"/>
                          <a:ea typeface="+mn-ea"/>
                          <a:cs typeface="+mn-cs"/>
                        </a:rPr>
                        <a:t>UserFeature</a:t>
                      </a:r>
                      <a:endParaRPr lang="en-GB"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1257">
                <a:tc>
                  <a:txBody>
                    <a:bodyPr/>
                    <a:lstStyle/>
                    <a:p>
                      <a:pPr algn="ctr"/>
                      <a:r>
                        <a:rPr lang="en-US" sz="1800" b="1" dirty="0" smtClean="0"/>
                        <a:t>Operation</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b="1" dirty="0" smtClean="0"/>
                        <a:t>Position</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smtClean="0"/>
                        <a:t>Time</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smtClean="0"/>
                        <a:t>Velocity</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smtClean="0"/>
                        <a:t>Direction</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smtClean="0"/>
                        <a:t>Time-Range</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1257">
                <a:tc>
                  <a:txBody>
                    <a:bodyPr/>
                    <a:lstStyle/>
                    <a:p>
                      <a:pPr algn="ctr"/>
                      <a:r>
                        <a:rPr lang="en-GB" sz="1800" b="1" i="0" u="none" strike="noStrike" kern="1200" baseline="0" dirty="0" smtClean="0">
                          <a:solidFill>
                            <a:schemeClr val="dk1"/>
                          </a:solidFill>
                          <a:latin typeface="+mn-lt"/>
                          <a:ea typeface="+mn-ea"/>
                          <a:cs typeface="+mn-cs"/>
                        </a:rPr>
                        <a:t>Zooming</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smtClean="0"/>
                        <a:t>☺</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smtClean="0"/>
                        <a:t>☺</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257">
                <a:tc>
                  <a:txBody>
                    <a:bodyPr/>
                    <a:lstStyle/>
                    <a:p>
                      <a:pPr algn="ctr"/>
                      <a:r>
                        <a:rPr lang="en-GB" sz="1800" b="1" i="0" u="none" strike="noStrike" kern="1200" baseline="0" dirty="0" smtClean="0">
                          <a:solidFill>
                            <a:schemeClr val="dk1"/>
                          </a:solidFill>
                          <a:latin typeface="+mn-lt"/>
                          <a:ea typeface="+mn-ea"/>
                          <a:cs typeface="+mn-cs"/>
                        </a:rPr>
                        <a:t>MapExtent</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smtClean="0"/>
                        <a:t>☺</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smtClean="0"/>
                        <a:t>☺</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257">
                <a:tc>
                  <a:txBody>
                    <a:bodyPr/>
                    <a:lstStyle/>
                    <a:p>
                      <a:pPr algn="ctr"/>
                      <a:r>
                        <a:rPr lang="en-GB" sz="1800" b="1" i="0" u="none" strike="noStrike" kern="1200" baseline="0" dirty="0" smtClean="0">
                          <a:solidFill>
                            <a:schemeClr val="dk1"/>
                          </a:solidFill>
                          <a:latin typeface="+mn-lt"/>
                          <a:ea typeface="+mn-ea"/>
                          <a:cs typeface="+mn-cs"/>
                        </a:rPr>
                        <a:t>POIVis</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smtClean="0"/>
                        <a:t>☺</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257">
                <a:tc>
                  <a:txBody>
                    <a:bodyPr/>
                    <a:lstStyle/>
                    <a:p>
                      <a:pPr algn="ctr"/>
                      <a:r>
                        <a:rPr lang="en-GB" sz="1800" b="1" i="0" u="none" strike="noStrike" kern="1200" baseline="0" dirty="0" smtClean="0">
                          <a:solidFill>
                            <a:schemeClr val="dk1"/>
                          </a:solidFill>
                          <a:latin typeface="+mn-lt"/>
                          <a:ea typeface="+mn-ea"/>
                          <a:cs typeface="+mn-cs"/>
                        </a:rPr>
                        <a:t>TrackUp</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smtClean="0"/>
                        <a:t>☺</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257">
                <a:tc>
                  <a:txBody>
                    <a:bodyPr/>
                    <a:lstStyle/>
                    <a:p>
                      <a:pPr algn="ctr"/>
                      <a:r>
                        <a:rPr lang="en-GB" sz="1800" b="1" i="0" u="none" strike="noStrike" kern="1200" baseline="0" dirty="0" smtClean="0">
                          <a:solidFill>
                            <a:schemeClr val="dk1"/>
                          </a:solidFill>
                          <a:latin typeface="+mn-lt"/>
                          <a:ea typeface="+mn-ea"/>
                          <a:cs typeface="+mn-cs"/>
                        </a:rPr>
                        <a:t>LandmarkSwitching</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smtClean="0"/>
                        <a:t>☺</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3788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a:xfrm>
            <a:off x="457200" y="1265237"/>
            <a:ext cx="8382000" cy="4830763"/>
          </a:xfrm>
        </p:spPr>
        <p:txBody>
          <a:bodyPr>
            <a:noAutofit/>
          </a:bodyPr>
          <a:lstStyle/>
          <a:p>
            <a:pPr>
              <a:buFont typeface="Wingdings" pitchFamily="2" charset="2"/>
              <a:buChar char="Ø"/>
            </a:pPr>
            <a:r>
              <a:rPr lang="en-US" b="1" dirty="0"/>
              <a:t>Pedestrian </a:t>
            </a:r>
            <a:r>
              <a:rPr lang="en-US" b="1" dirty="0" smtClean="0"/>
              <a:t>Navigation</a:t>
            </a:r>
            <a:endParaRPr lang="en-US" sz="800" b="1" dirty="0" smtClean="0"/>
          </a:p>
          <a:p>
            <a:pPr>
              <a:buFont typeface="Wingdings" pitchFamily="2" charset="2"/>
              <a:buChar char="Ø"/>
            </a:pPr>
            <a:r>
              <a:rPr lang="en-US" b="1" dirty="0" smtClean="0"/>
              <a:t>Problem Statement</a:t>
            </a:r>
          </a:p>
          <a:p>
            <a:pPr lvl="1">
              <a:buFont typeface="Wingdings" pitchFamily="2" charset="2"/>
              <a:buChar char="Ø"/>
            </a:pPr>
            <a:r>
              <a:rPr lang="en-US" b="1" dirty="0"/>
              <a:t> </a:t>
            </a:r>
            <a:r>
              <a:rPr lang="en-US" dirty="0">
                <a:solidFill>
                  <a:srgbClr val="0070C0"/>
                </a:solidFill>
              </a:rPr>
              <a:t>Map Alignment with North </a:t>
            </a:r>
            <a:r>
              <a:rPr lang="en-US" dirty="0" smtClean="0">
                <a:solidFill>
                  <a:srgbClr val="0070C0"/>
                </a:solidFill>
              </a:rPr>
              <a:t>Direction</a:t>
            </a:r>
          </a:p>
          <a:p>
            <a:pPr lvl="1">
              <a:buFont typeface="Wingdings" pitchFamily="2" charset="2"/>
              <a:buChar char="Ø"/>
            </a:pPr>
            <a:r>
              <a:rPr lang="en-US" dirty="0">
                <a:solidFill>
                  <a:srgbClr val="0070C0"/>
                </a:solidFill>
              </a:rPr>
              <a:t> Manual Zooming and Static Map </a:t>
            </a:r>
            <a:r>
              <a:rPr lang="en-US" dirty="0" smtClean="0">
                <a:solidFill>
                  <a:srgbClr val="0070C0"/>
                </a:solidFill>
              </a:rPr>
              <a:t>Extent</a:t>
            </a:r>
          </a:p>
          <a:p>
            <a:pPr lvl="1">
              <a:buFont typeface="Wingdings" pitchFamily="2" charset="2"/>
              <a:buChar char="Ø"/>
            </a:pPr>
            <a:r>
              <a:rPr lang="en-US" dirty="0">
                <a:solidFill>
                  <a:srgbClr val="0070C0"/>
                </a:solidFill>
              </a:rPr>
              <a:t> Visualization of Personalized </a:t>
            </a:r>
            <a:r>
              <a:rPr lang="en-US" dirty="0" smtClean="0">
                <a:solidFill>
                  <a:srgbClr val="0070C0"/>
                </a:solidFill>
              </a:rPr>
              <a:t>Information</a:t>
            </a:r>
          </a:p>
          <a:p>
            <a:pPr lvl="1">
              <a:buFont typeface="Wingdings" pitchFamily="2" charset="2"/>
              <a:buChar char="Ø"/>
            </a:pPr>
            <a:r>
              <a:rPr lang="en-US" dirty="0">
                <a:solidFill>
                  <a:srgbClr val="0070C0"/>
                </a:solidFill>
              </a:rPr>
              <a:t> Daytime-Independent Landmark Visualization</a:t>
            </a:r>
            <a:endParaRPr lang="en-US" dirty="0" smtClean="0">
              <a:solidFill>
                <a:srgbClr val="0070C0"/>
              </a:solidFill>
            </a:endParaRPr>
          </a:p>
          <a:p>
            <a:pPr>
              <a:buFont typeface="Wingdings" pitchFamily="2" charset="2"/>
              <a:buChar char="Ø"/>
            </a:pPr>
            <a:endParaRPr lang="en-US" sz="800" b="1" dirty="0"/>
          </a:p>
          <a:p>
            <a:pPr>
              <a:buFont typeface="Wingdings" pitchFamily="2" charset="2"/>
              <a:buChar char="Ø"/>
            </a:pPr>
            <a:r>
              <a:rPr lang="en-GB" b="1" dirty="0" smtClean="0"/>
              <a:t>Context &amp; Adaptation</a:t>
            </a:r>
            <a:endParaRPr lang="en-GB" sz="800" b="1" dirty="0" smtClean="0"/>
          </a:p>
          <a:p>
            <a:pPr>
              <a:buFont typeface="Wingdings" pitchFamily="2" charset="2"/>
              <a:buChar char="Ø"/>
            </a:pPr>
            <a:r>
              <a:rPr lang="en-GB" b="1" dirty="0"/>
              <a:t>A Conceptual Model for Mobile Map Adaptation</a:t>
            </a:r>
            <a:endParaRPr lang="en-GB" b="1" dirty="0" smtClean="0"/>
          </a:p>
          <a:p>
            <a:pPr>
              <a:buFont typeface="Wingdings" pitchFamily="2" charset="2"/>
              <a:buChar char="Ø"/>
            </a:pPr>
            <a:r>
              <a:rPr lang="en-GB" b="1" dirty="0"/>
              <a:t>Adaptation Model</a:t>
            </a:r>
            <a:endParaRPr lang="en-GB" sz="2400" b="1" dirty="0"/>
          </a:p>
          <a:p>
            <a:pPr>
              <a:buFont typeface="Wingdings" pitchFamily="2" charset="2"/>
              <a:buChar char="Ø"/>
            </a:pPr>
            <a:r>
              <a:rPr lang="en-US" b="1" dirty="0"/>
              <a:t>Adaptation Operations</a:t>
            </a:r>
            <a:br>
              <a:rPr lang="en-US" b="1" dirty="0"/>
            </a:br>
            <a:r>
              <a:rPr lang="en-US" sz="2400" b="1" dirty="0"/>
              <a:t/>
            </a:r>
            <a:br>
              <a:rPr lang="en-US" sz="2400" b="1" dirty="0"/>
            </a:br>
            <a:endParaRPr lang="en-GB" sz="24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GB" dirty="0"/>
              <a:t>Adaptation Operations</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27" t="1743" r="2397"/>
          <a:stretch/>
        </p:blipFill>
        <p:spPr bwMode="auto">
          <a:xfrm>
            <a:off x="1164783" y="846161"/>
            <a:ext cx="6683817"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
        <p:nvSpPr>
          <p:cNvPr id="4" name="Rectangle 3"/>
          <p:cNvSpPr/>
          <p:nvPr/>
        </p:nvSpPr>
        <p:spPr>
          <a:xfrm>
            <a:off x="152400" y="1447800"/>
            <a:ext cx="4038600" cy="1338828"/>
          </a:xfrm>
          <a:prstGeom prst="rect">
            <a:avLst/>
          </a:prstGeom>
        </p:spPr>
        <p:txBody>
          <a:bodyPr wrap="square">
            <a:spAutoFit/>
          </a:bodyPr>
          <a:lstStyle/>
          <a:p>
            <a:pPr algn="just">
              <a:lnSpc>
                <a:spcPct val="150000"/>
              </a:lnSpc>
            </a:pPr>
            <a:r>
              <a:rPr lang="en-GB" b="1" dirty="0">
                <a:solidFill>
                  <a:srgbClr val="0070C0"/>
                </a:solidFill>
              </a:rPr>
              <a:t>Operations for mobile map adaptation in pedestrian navigation services. </a:t>
            </a:r>
            <a:r>
              <a:rPr lang="en-GB" b="1" dirty="0" smtClean="0">
                <a:solidFill>
                  <a:srgbClr val="0070C0"/>
                </a:solidFill>
              </a:rPr>
              <a:t>Automatic zooming </a:t>
            </a:r>
            <a:r>
              <a:rPr lang="en-GB" b="1" dirty="0">
                <a:solidFill>
                  <a:srgbClr val="0070C0"/>
                </a:solidFill>
              </a:rPr>
              <a:t>at decision points</a:t>
            </a:r>
          </a:p>
        </p:txBody>
      </p:sp>
    </p:spTree>
    <p:extLst>
      <p:ext uri="{BB962C8B-B14F-4D97-AF65-F5344CB8AC3E}">
        <p14:creationId xmlns:p14="http://schemas.microsoft.com/office/powerpoint/2010/main" val="2998819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4000" b="1" dirty="0" smtClean="0">
                <a:solidFill>
                  <a:srgbClr val="FF0000"/>
                </a:solidFill>
                <a:latin typeface="+mj-lt"/>
              </a:rPr>
              <a:t>Reference</a:t>
            </a:r>
          </a:p>
          <a:p>
            <a:r>
              <a:rPr lang="en-US" b="1" i="1" dirty="0">
                <a:solidFill>
                  <a:srgbClr val="0070C0"/>
                </a:solidFill>
                <a:latin typeface="+mj-lt"/>
              </a:rPr>
              <a:t>Location Based Services and TeleCartography </a:t>
            </a:r>
            <a:r>
              <a:rPr lang="en-US" b="1" i="1" dirty="0" smtClean="0">
                <a:solidFill>
                  <a:srgbClr val="0070C0"/>
                </a:solidFill>
                <a:latin typeface="+mj-lt"/>
              </a:rPr>
              <a:t>II</a:t>
            </a:r>
          </a:p>
          <a:p>
            <a:endParaRPr lang="en-US" b="1" i="1" dirty="0" smtClean="0">
              <a:solidFill>
                <a:srgbClr val="0070C0"/>
              </a:solidFill>
              <a:latin typeface="+mj-lt"/>
            </a:endParaRPr>
          </a:p>
          <a:p>
            <a:pPr marL="0" indent="0" algn="ctr">
              <a:buNone/>
            </a:pPr>
            <a:r>
              <a:rPr lang="en-GB" dirty="0" smtClean="0">
                <a:solidFill>
                  <a:srgbClr val="FF0000"/>
                </a:solidFill>
              </a:rPr>
              <a:t>Springer-</a:t>
            </a:r>
            <a:r>
              <a:rPr lang="en-GB" dirty="0" err="1" smtClean="0">
                <a:solidFill>
                  <a:srgbClr val="FF0000"/>
                </a:solidFill>
              </a:rPr>
              <a:t>Verlag</a:t>
            </a:r>
            <a:r>
              <a:rPr lang="en-GB" dirty="0" smtClean="0">
                <a:solidFill>
                  <a:srgbClr val="FF0000"/>
                </a:solidFill>
              </a:rPr>
              <a:t> Berlin </a:t>
            </a:r>
            <a:r>
              <a:rPr lang="en-GB" dirty="0">
                <a:solidFill>
                  <a:srgbClr val="FF0000"/>
                </a:solidFill>
              </a:rPr>
              <a:t>Heidelberg</a:t>
            </a:r>
            <a:endParaRPr lang="en-US" b="1" i="1" dirty="0" smtClean="0">
              <a:solidFill>
                <a:srgbClr val="0070C0"/>
              </a:solidFill>
              <a:latin typeface="+mj-lt"/>
            </a:endParaRPr>
          </a:p>
          <a:p>
            <a:pPr marL="0" indent="0">
              <a:buNone/>
            </a:pPr>
            <a:endParaRPr lang="en-US" b="1" i="1" dirty="0" smtClean="0">
              <a:solidFill>
                <a:srgbClr val="FF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Tree>
    <p:extLst>
      <p:ext uri="{BB962C8B-B14F-4D97-AF65-F5344CB8AC3E}">
        <p14:creationId xmlns:p14="http://schemas.microsoft.com/office/powerpoint/2010/main" val="187936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Pedestrian Navigation</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150000"/>
              </a:lnSpc>
              <a:buNone/>
            </a:pPr>
            <a:r>
              <a:rPr lang="en-US" sz="1900" dirty="0">
                <a:solidFill>
                  <a:srgbClr val="0070C0"/>
                </a:solidFill>
              </a:rPr>
              <a:t>Computing has become increasingly mobile and pervasive, and the emerging technologies provide ‘anytime/anywhere’ information. These changes imply that applications and services must be aware of and adapt to changing contexts in highly dynamic environments. A mobile user is potentially more distracted, and different constraints and limitations exist, such as small display, and limited energy and bandwidth. Users often need to make decisions on the spot and therefore require current personalized and context-sensitive information on their mobile </a:t>
            </a:r>
            <a:r>
              <a:rPr lang="en-US" sz="1900" dirty="0" smtClean="0">
                <a:solidFill>
                  <a:srgbClr val="0070C0"/>
                </a:solidFill>
              </a:rPr>
              <a:t>devices, </a:t>
            </a:r>
            <a:r>
              <a:rPr lang="en-US" sz="1900" dirty="0" err="1" smtClean="0">
                <a:solidFill>
                  <a:srgbClr val="0070C0"/>
                </a:solidFill>
              </a:rPr>
              <a:t>i.e</a:t>
            </a:r>
            <a:r>
              <a:rPr lang="en-US" sz="1900" dirty="0" smtClean="0">
                <a:solidFill>
                  <a:srgbClr val="0070C0"/>
                </a:solidFill>
              </a:rPr>
              <a:t>, ‘</a:t>
            </a:r>
            <a:r>
              <a:rPr lang="en-US" sz="1900" dirty="0">
                <a:solidFill>
                  <a:srgbClr val="FF0000"/>
                </a:solidFill>
              </a:rPr>
              <a:t>the presentation </a:t>
            </a:r>
            <a:r>
              <a:rPr lang="en-US" sz="1900" dirty="0" smtClean="0">
                <a:solidFill>
                  <a:srgbClr val="FF0000"/>
                </a:solidFill>
              </a:rPr>
              <a:t>must </a:t>
            </a:r>
            <a:r>
              <a:rPr lang="en-US" sz="1900" dirty="0">
                <a:solidFill>
                  <a:srgbClr val="FF0000"/>
                </a:solidFill>
              </a:rPr>
              <a:t>be conditioned by the users’ activities and by the state </a:t>
            </a:r>
            <a:r>
              <a:rPr lang="en-US" sz="1900" dirty="0" smtClean="0">
                <a:solidFill>
                  <a:srgbClr val="FF0000"/>
                </a:solidFill>
              </a:rPr>
              <a:t>of the </a:t>
            </a:r>
            <a:r>
              <a:rPr lang="en-US" sz="1900" dirty="0">
                <a:solidFill>
                  <a:srgbClr val="FF0000"/>
                </a:solidFill>
              </a:rPr>
              <a:t>world around them</a:t>
            </a:r>
            <a:r>
              <a:rPr lang="en-US" sz="1900" dirty="0">
                <a:solidFill>
                  <a:srgbClr val="0070C0"/>
                </a:solidFill>
              </a:rPr>
              <a:t>.’ </a:t>
            </a:r>
            <a:r>
              <a:rPr lang="en-US" sz="1900" dirty="0" smtClean="0">
                <a:solidFill>
                  <a:srgbClr val="0070C0"/>
                </a:solidFill>
              </a:rPr>
              <a:t>A </a:t>
            </a:r>
            <a:r>
              <a:rPr lang="en-US" sz="1900" dirty="0">
                <a:solidFill>
                  <a:srgbClr val="0070C0"/>
                </a:solidFill>
              </a:rPr>
              <a:t>prime example is </a:t>
            </a:r>
            <a:r>
              <a:rPr lang="en-US" sz="1900" dirty="0">
                <a:solidFill>
                  <a:srgbClr val="FF0000"/>
                </a:solidFill>
              </a:rPr>
              <a:t>pedestrian navigation</a:t>
            </a:r>
            <a:r>
              <a:rPr lang="en-US" sz="1900" dirty="0">
                <a:solidFill>
                  <a:srgbClr val="0070C0"/>
                </a:solidFill>
              </a:rPr>
              <a:t>.</a:t>
            </a:r>
            <a:endParaRPr lang="en-US" sz="1900"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3275787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Problem </a:t>
            </a:r>
            <a:r>
              <a:rPr lang="en-US" dirty="0"/>
              <a:t>Statement</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smtClean="0">
                <a:solidFill>
                  <a:srgbClr val="FF0000"/>
                </a:solidFill>
              </a:rPr>
              <a:t>► </a:t>
            </a:r>
            <a:r>
              <a:rPr lang="en-US" sz="2000" b="1" dirty="0" smtClean="0">
                <a:solidFill>
                  <a:srgbClr val="FF0000"/>
                </a:solidFill>
              </a:rPr>
              <a:t>(1)</a:t>
            </a:r>
            <a:r>
              <a:rPr lang="en-US" sz="1800" b="1" dirty="0" smtClean="0">
                <a:solidFill>
                  <a:srgbClr val="FF0000"/>
                </a:solidFill>
              </a:rPr>
              <a:t> </a:t>
            </a:r>
            <a:r>
              <a:rPr lang="en-US" sz="2000" b="1" dirty="0" smtClean="0">
                <a:solidFill>
                  <a:srgbClr val="FF0000"/>
                </a:solidFill>
              </a:rPr>
              <a:t>Map </a:t>
            </a:r>
            <a:r>
              <a:rPr lang="en-US" sz="2000" b="1" dirty="0">
                <a:solidFill>
                  <a:srgbClr val="FF0000"/>
                </a:solidFill>
              </a:rPr>
              <a:t>Alignment with North Direction</a:t>
            </a:r>
            <a:endParaRPr lang="en-US" sz="1600" b="1" dirty="0">
              <a:solidFill>
                <a:srgbClr val="FF0000"/>
              </a:solidFill>
            </a:endParaRPr>
          </a:p>
          <a:p>
            <a:pPr marL="0" indent="0" algn="just">
              <a:lnSpc>
                <a:spcPct val="150000"/>
              </a:lnSpc>
              <a:buNone/>
            </a:pPr>
            <a:r>
              <a:rPr lang="en-US" sz="1900" dirty="0">
                <a:solidFill>
                  <a:srgbClr val="0070C0"/>
                </a:solidFill>
              </a:rPr>
              <a:t>Most maps are aligned with the North direction. When using an analog map, </a:t>
            </a:r>
            <a:r>
              <a:rPr lang="en-US" sz="1900" dirty="0" smtClean="0">
                <a:solidFill>
                  <a:srgbClr val="0070C0"/>
                </a:solidFill>
              </a:rPr>
              <a:t>users often </a:t>
            </a:r>
            <a:r>
              <a:rPr lang="en-US" sz="1900" dirty="0">
                <a:solidFill>
                  <a:srgbClr val="0070C0"/>
                </a:solidFill>
              </a:rPr>
              <a:t>turn the map around every few minutes or at every direction change, </a:t>
            </a:r>
            <a:r>
              <a:rPr lang="en-US" sz="1900" dirty="0" smtClean="0">
                <a:solidFill>
                  <a:srgbClr val="0070C0"/>
                </a:solidFill>
              </a:rPr>
              <a:t>because this </a:t>
            </a:r>
            <a:r>
              <a:rPr lang="en-US" sz="1900" dirty="0">
                <a:solidFill>
                  <a:srgbClr val="0070C0"/>
                </a:solidFill>
              </a:rPr>
              <a:t>facilitates </a:t>
            </a:r>
            <a:r>
              <a:rPr lang="en-US" sz="1900" dirty="0" smtClean="0">
                <a:solidFill>
                  <a:srgbClr val="0070C0"/>
                </a:solidFill>
              </a:rPr>
              <a:t>orientation. </a:t>
            </a:r>
          </a:p>
          <a:p>
            <a:pPr marL="0" indent="0" algn="just">
              <a:lnSpc>
                <a:spcPct val="150000"/>
              </a:lnSpc>
              <a:buNone/>
            </a:pPr>
            <a:r>
              <a:rPr lang="en-US" sz="1900" dirty="0" smtClean="0">
                <a:solidFill>
                  <a:srgbClr val="0070C0"/>
                </a:solidFill>
              </a:rPr>
              <a:t>This is </a:t>
            </a:r>
            <a:r>
              <a:rPr lang="en-US" sz="1900" dirty="0">
                <a:solidFill>
                  <a:srgbClr val="0070C0"/>
                </a:solidFill>
              </a:rPr>
              <a:t>also true when using digital maps on mobile devices, which are aligned with </a:t>
            </a:r>
            <a:r>
              <a:rPr lang="en-US" sz="1900" dirty="0" smtClean="0">
                <a:solidFill>
                  <a:srgbClr val="0070C0"/>
                </a:solidFill>
              </a:rPr>
              <a:t>the North direction. </a:t>
            </a:r>
            <a:r>
              <a:rPr lang="en-US" sz="1900" dirty="0">
                <a:solidFill>
                  <a:srgbClr val="0070C0"/>
                </a:solidFill>
              </a:rPr>
              <a:t>Therefore, one of the most useful pieces of </a:t>
            </a:r>
            <a:r>
              <a:rPr lang="en-US" sz="1900" dirty="0" smtClean="0">
                <a:solidFill>
                  <a:srgbClr val="0070C0"/>
                </a:solidFill>
              </a:rPr>
              <a:t>context information </a:t>
            </a:r>
            <a:r>
              <a:rPr lang="en-US" sz="1900" dirty="0">
                <a:solidFill>
                  <a:srgbClr val="0070C0"/>
                </a:solidFill>
              </a:rPr>
              <a:t>is the user’s walking direction, which could be measured by the </a:t>
            </a:r>
            <a:r>
              <a:rPr lang="en-US" sz="1900" dirty="0" smtClean="0">
                <a:solidFill>
                  <a:srgbClr val="0070C0"/>
                </a:solidFill>
              </a:rPr>
              <a:t>Global Positioning </a:t>
            </a:r>
            <a:r>
              <a:rPr lang="en-US" sz="1900" dirty="0">
                <a:solidFill>
                  <a:srgbClr val="0070C0"/>
                </a:solidFill>
              </a:rPr>
              <a:t>System ( GPS) or different types of sensors</a:t>
            </a:r>
            <a:endParaRPr lang="en-US" sz="1900"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335720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Problem </a:t>
            </a:r>
            <a:r>
              <a:rPr lang="en-US" dirty="0"/>
              <a:t>Statement</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150" y="792480"/>
            <a:ext cx="3678079"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1" y="1524000"/>
            <a:ext cx="2468550" cy="1200329"/>
          </a:xfrm>
          <a:prstGeom prst="rect">
            <a:avLst/>
          </a:prstGeom>
        </p:spPr>
        <p:txBody>
          <a:bodyPr wrap="square">
            <a:spAutoFit/>
          </a:bodyPr>
          <a:lstStyle/>
          <a:p>
            <a:pPr algn="just">
              <a:lnSpc>
                <a:spcPct val="200000"/>
              </a:lnSpc>
            </a:pPr>
            <a:r>
              <a:rPr lang="en-US" sz="1600" b="1" dirty="0">
                <a:solidFill>
                  <a:srgbClr val="FF0000"/>
                </a:solidFill>
              </a:rPr>
              <a:t>► </a:t>
            </a:r>
            <a:r>
              <a:rPr lang="en-US" b="1" dirty="0">
                <a:solidFill>
                  <a:srgbClr val="FF0000"/>
                </a:solidFill>
              </a:rPr>
              <a:t>Map Alignment with </a:t>
            </a:r>
            <a:r>
              <a:rPr lang="en-US" b="1" dirty="0" smtClean="0">
                <a:solidFill>
                  <a:srgbClr val="FF0000"/>
                </a:solidFill>
              </a:rPr>
              <a:t> </a:t>
            </a:r>
          </a:p>
          <a:p>
            <a:pPr algn="just">
              <a:lnSpc>
                <a:spcPct val="200000"/>
              </a:lnSpc>
            </a:pPr>
            <a:r>
              <a:rPr lang="en-US" b="1" dirty="0">
                <a:solidFill>
                  <a:srgbClr val="FF0000"/>
                </a:solidFill>
              </a:rPr>
              <a:t> </a:t>
            </a:r>
            <a:r>
              <a:rPr lang="en-US" b="1" dirty="0" smtClean="0">
                <a:solidFill>
                  <a:srgbClr val="FF0000"/>
                </a:solidFill>
              </a:rPr>
              <a:t>   North </a:t>
            </a:r>
            <a:r>
              <a:rPr lang="en-US" b="1" dirty="0">
                <a:solidFill>
                  <a:srgbClr val="FF0000"/>
                </a:solidFill>
              </a:rPr>
              <a:t>Direction</a:t>
            </a:r>
            <a:endParaRPr lang="en-US" sz="1400" b="1" dirty="0">
              <a:solidFill>
                <a:srgbClr val="FF0000"/>
              </a:solidFill>
            </a:endParaRPr>
          </a:p>
        </p:txBody>
      </p:sp>
    </p:spTree>
    <p:extLst>
      <p:ext uri="{BB962C8B-B14F-4D97-AF65-F5344CB8AC3E}">
        <p14:creationId xmlns:p14="http://schemas.microsoft.com/office/powerpoint/2010/main" val="1401759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Problem </a:t>
            </a:r>
            <a:r>
              <a:rPr lang="en-US" dirty="0"/>
              <a:t>Statement</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smtClean="0">
                <a:solidFill>
                  <a:srgbClr val="FF0000"/>
                </a:solidFill>
              </a:rPr>
              <a:t>► </a:t>
            </a:r>
            <a:r>
              <a:rPr lang="en-US" sz="2000" b="1" dirty="0" smtClean="0">
                <a:solidFill>
                  <a:srgbClr val="FF0000"/>
                </a:solidFill>
              </a:rPr>
              <a:t>(2) Manual </a:t>
            </a:r>
            <a:r>
              <a:rPr lang="en-US" sz="2000" b="1" dirty="0">
                <a:solidFill>
                  <a:srgbClr val="FF0000"/>
                </a:solidFill>
              </a:rPr>
              <a:t>Zooming and Static Map Extent</a:t>
            </a:r>
            <a:endParaRPr lang="en-US" sz="1600" b="1" dirty="0">
              <a:solidFill>
                <a:srgbClr val="FF0000"/>
              </a:solidFill>
            </a:endParaRPr>
          </a:p>
          <a:p>
            <a:pPr marL="0" indent="0" algn="just">
              <a:lnSpc>
                <a:spcPct val="150000"/>
              </a:lnSpc>
              <a:buNone/>
            </a:pPr>
            <a:r>
              <a:rPr lang="en-US" sz="1900" dirty="0">
                <a:solidFill>
                  <a:srgbClr val="0070C0"/>
                </a:solidFill>
              </a:rPr>
              <a:t>When using </a:t>
            </a:r>
            <a:r>
              <a:rPr lang="en-US" sz="1900" dirty="0" smtClean="0">
                <a:solidFill>
                  <a:srgbClr val="0070C0"/>
                </a:solidFill>
              </a:rPr>
              <a:t>any nav</a:t>
            </a:r>
            <a:r>
              <a:rPr lang="en-US" sz="1900" dirty="0" smtClean="0">
                <a:solidFill>
                  <a:srgbClr val="0070C0"/>
                </a:solidFill>
              </a:rPr>
              <a:t>. App.</a:t>
            </a:r>
            <a:r>
              <a:rPr lang="en-US" sz="1900" dirty="0" smtClean="0">
                <a:solidFill>
                  <a:srgbClr val="0070C0"/>
                </a:solidFill>
              </a:rPr>
              <a:t> </a:t>
            </a:r>
            <a:r>
              <a:rPr lang="en-US" sz="1900" dirty="0">
                <a:solidFill>
                  <a:srgbClr val="0070C0"/>
                </a:solidFill>
              </a:rPr>
              <a:t>the user has to constantly change the map scale to get an </a:t>
            </a:r>
            <a:r>
              <a:rPr lang="en-US" sz="1900" dirty="0" smtClean="0">
                <a:solidFill>
                  <a:srgbClr val="0070C0"/>
                </a:solidFill>
              </a:rPr>
              <a:t>overview of </a:t>
            </a:r>
            <a:r>
              <a:rPr lang="en-US" sz="1900" dirty="0">
                <a:solidFill>
                  <a:srgbClr val="0070C0"/>
                </a:solidFill>
              </a:rPr>
              <a:t>a larger area or a detailed view of an area of interest. In order to do </a:t>
            </a:r>
            <a:r>
              <a:rPr lang="en-US" sz="1900" dirty="0" smtClean="0">
                <a:solidFill>
                  <a:srgbClr val="0070C0"/>
                </a:solidFill>
              </a:rPr>
              <a:t>this, the </a:t>
            </a:r>
            <a:r>
              <a:rPr lang="en-US" sz="1900" dirty="0">
                <a:solidFill>
                  <a:srgbClr val="0070C0"/>
                </a:solidFill>
              </a:rPr>
              <a:t>user must interact with the device by spanning a rectangle with the stylus </a:t>
            </a:r>
            <a:r>
              <a:rPr lang="en-US" sz="1900" dirty="0" smtClean="0">
                <a:solidFill>
                  <a:srgbClr val="0070C0"/>
                </a:solidFill>
              </a:rPr>
              <a:t>on the </a:t>
            </a:r>
            <a:r>
              <a:rPr lang="en-US" sz="1900" dirty="0">
                <a:solidFill>
                  <a:srgbClr val="0070C0"/>
                </a:solidFill>
              </a:rPr>
              <a:t>screen. Some experience and skills are needed to get the correct map scale </a:t>
            </a:r>
            <a:r>
              <a:rPr lang="en-US" sz="1900" dirty="0" smtClean="0">
                <a:solidFill>
                  <a:srgbClr val="0070C0"/>
                </a:solidFill>
              </a:rPr>
              <a:t>with this </a:t>
            </a:r>
            <a:r>
              <a:rPr lang="en-US" sz="1900" dirty="0">
                <a:solidFill>
                  <a:srgbClr val="0070C0"/>
                </a:solidFill>
              </a:rPr>
              <a:t>technique. In general, it is not known how to </a:t>
            </a:r>
            <a:r>
              <a:rPr lang="en-US" sz="1900" dirty="0" smtClean="0">
                <a:solidFill>
                  <a:srgbClr val="0070C0"/>
                </a:solidFill>
              </a:rPr>
              <a:t>fit </a:t>
            </a:r>
            <a:r>
              <a:rPr lang="en-US" sz="1900" dirty="0">
                <a:solidFill>
                  <a:srgbClr val="0070C0"/>
                </a:solidFill>
              </a:rPr>
              <a:t>maps on small screens </a:t>
            </a:r>
            <a:r>
              <a:rPr lang="en-US" sz="1900" dirty="0" smtClean="0">
                <a:solidFill>
                  <a:srgbClr val="0070C0"/>
                </a:solidFill>
              </a:rPr>
              <a:t>and which </a:t>
            </a:r>
            <a:r>
              <a:rPr lang="en-US" sz="1900" dirty="0">
                <a:solidFill>
                  <a:srgbClr val="0070C0"/>
                </a:solidFill>
              </a:rPr>
              <a:t>technique is </a:t>
            </a:r>
            <a:r>
              <a:rPr lang="en-US" sz="1900" dirty="0" smtClean="0">
                <a:solidFill>
                  <a:srgbClr val="0070C0"/>
                </a:solidFill>
              </a:rPr>
              <a:t>best. </a:t>
            </a:r>
            <a:r>
              <a:rPr lang="en-US" sz="1900" dirty="0">
                <a:solidFill>
                  <a:srgbClr val="0070C0"/>
                </a:solidFill>
              </a:rPr>
              <a:t>Therefore, zooming at </a:t>
            </a:r>
            <a:r>
              <a:rPr lang="en-US" sz="1900" dirty="0" smtClean="0">
                <a:solidFill>
                  <a:srgbClr val="0070C0"/>
                </a:solidFill>
              </a:rPr>
              <a:t>decision points </a:t>
            </a:r>
            <a:r>
              <a:rPr lang="en-US" sz="1900" dirty="0">
                <a:solidFill>
                  <a:srgbClr val="0070C0"/>
                </a:solidFill>
              </a:rPr>
              <a:t>is one important aspect of the model presented in </a:t>
            </a:r>
            <a:r>
              <a:rPr lang="en-US" sz="1900" dirty="0" smtClean="0">
                <a:solidFill>
                  <a:srgbClr val="0070C0"/>
                </a:solidFill>
              </a:rPr>
              <a:t>this </a:t>
            </a:r>
            <a:r>
              <a:rPr lang="en-US" sz="1900" dirty="0">
                <a:solidFill>
                  <a:srgbClr val="0070C0"/>
                </a:solidFill>
              </a:rPr>
              <a:t>work. When the </a:t>
            </a:r>
            <a:r>
              <a:rPr lang="en-US" sz="1900" dirty="0" smtClean="0">
                <a:solidFill>
                  <a:srgbClr val="0070C0"/>
                </a:solidFill>
              </a:rPr>
              <a:t>user reaches </a:t>
            </a:r>
            <a:r>
              <a:rPr lang="en-US" sz="1900" dirty="0">
                <a:solidFill>
                  <a:srgbClr val="0070C0"/>
                </a:solidFill>
              </a:rPr>
              <a:t>a decision point an automatic zooming function delivers a detailed </a:t>
            </a:r>
            <a:r>
              <a:rPr lang="en-US" sz="1900" dirty="0" smtClean="0">
                <a:solidFill>
                  <a:srgbClr val="0070C0"/>
                </a:solidFill>
              </a:rPr>
              <a:t>view.</a:t>
            </a:r>
            <a:endParaRPr lang="en-US" sz="1900"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3787648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Problem </a:t>
            </a:r>
            <a:r>
              <a:rPr lang="en-US" dirty="0"/>
              <a:t>Statement</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smtClean="0">
                <a:solidFill>
                  <a:srgbClr val="FF0000"/>
                </a:solidFill>
              </a:rPr>
              <a:t>► </a:t>
            </a:r>
            <a:r>
              <a:rPr lang="en-US" sz="2000" b="1" dirty="0" smtClean="0">
                <a:solidFill>
                  <a:srgbClr val="FF0000"/>
                </a:solidFill>
              </a:rPr>
              <a:t>(3) </a:t>
            </a:r>
            <a:r>
              <a:rPr lang="en-US" sz="2000" b="1" dirty="0">
                <a:solidFill>
                  <a:srgbClr val="FF0000"/>
                </a:solidFill>
              </a:rPr>
              <a:t>Visualization of Personalized Information</a:t>
            </a:r>
            <a:endParaRPr lang="en-US" sz="1600" b="1" dirty="0">
              <a:solidFill>
                <a:srgbClr val="FF0000"/>
              </a:solidFill>
            </a:endParaRPr>
          </a:p>
          <a:p>
            <a:pPr marL="0" indent="0" algn="just">
              <a:lnSpc>
                <a:spcPct val="150000"/>
              </a:lnSpc>
              <a:buNone/>
            </a:pPr>
            <a:r>
              <a:rPr lang="en-US" sz="1900" dirty="0">
                <a:solidFill>
                  <a:srgbClr val="0070C0"/>
                </a:solidFill>
              </a:rPr>
              <a:t>In </a:t>
            </a:r>
            <a:r>
              <a:rPr lang="en-US" sz="1900" dirty="0" smtClean="0">
                <a:solidFill>
                  <a:srgbClr val="0070C0"/>
                </a:solidFill>
              </a:rPr>
              <a:t>application </a:t>
            </a:r>
            <a:r>
              <a:rPr lang="en-US" sz="1900" dirty="0">
                <a:solidFill>
                  <a:srgbClr val="0070C0"/>
                </a:solidFill>
              </a:rPr>
              <a:t>the user gets information about the POIs the service calculates for the tour. This means that the user only gets information about interesting locations for the current tour. Such information about short-term interests is not visualized automatically, but through direct interaction with the context menu of the service. The user has no facility to determine and set personal long-term interests, e.g., through preference settings via a user profile.</a:t>
            </a:r>
            <a:endParaRPr lang="en-US" sz="1900"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2090085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smtClean="0"/>
              <a:t>Problem </a:t>
            </a:r>
            <a:r>
              <a:rPr lang="en-US" dirty="0"/>
              <a:t>Statement</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41" y="3352800"/>
            <a:ext cx="704625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smtClean="0">
                <a:solidFill>
                  <a:srgbClr val="FF0000"/>
                </a:solidFill>
              </a:rPr>
              <a:t>► </a:t>
            </a:r>
            <a:r>
              <a:rPr lang="en-US" sz="2000" b="1" dirty="0" smtClean="0">
                <a:solidFill>
                  <a:srgbClr val="FF0000"/>
                </a:solidFill>
              </a:rPr>
              <a:t>(4) </a:t>
            </a:r>
            <a:r>
              <a:rPr lang="en-US" sz="2000" b="1" dirty="0">
                <a:solidFill>
                  <a:srgbClr val="FF0000"/>
                </a:solidFill>
              </a:rPr>
              <a:t>Daytime-Independent Landmark Visualization</a:t>
            </a:r>
            <a:endParaRPr lang="en-US" sz="1600" b="1" dirty="0">
              <a:solidFill>
                <a:srgbClr val="FF0000"/>
              </a:solidFill>
            </a:endParaRPr>
          </a:p>
          <a:p>
            <a:pPr marL="0" indent="0" algn="just">
              <a:lnSpc>
                <a:spcPct val="150000"/>
              </a:lnSpc>
              <a:buNone/>
            </a:pPr>
            <a:r>
              <a:rPr lang="en-US" sz="1900" dirty="0">
                <a:solidFill>
                  <a:srgbClr val="0070C0"/>
                </a:solidFill>
              </a:rPr>
              <a:t>People make use of salient objects in the environment to orient themselves and navigate through space. </a:t>
            </a:r>
            <a:r>
              <a:rPr lang="en-US" sz="1900" dirty="0" smtClean="0">
                <a:solidFill>
                  <a:srgbClr val="0070C0"/>
                </a:solidFill>
              </a:rPr>
              <a:t>Application should provide </a:t>
            </a:r>
            <a:r>
              <a:rPr lang="en-US" sz="1900" dirty="0">
                <a:solidFill>
                  <a:srgbClr val="0070C0"/>
                </a:solidFill>
              </a:rPr>
              <a:t>landmark-based navigation instructions using point landmarks at decision points.</a:t>
            </a:r>
            <a:endParaRPr lang="en-US" sz="1900"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2231349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dirty="0"/>
              <a:t>Context &amp; Adaptation</a:t>
            </a: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547" y="0"/>
            <a:ext cx="152245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o_lo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 cy="1219200"/>
          </a:xfrm>
          <a:prstGeom prst="rect">
            <a:avLst/>
          </a:prstGeom>
        </p:spPr>
      </p:pic>
      <p:sp>
        <p:nvSpPr>
          <p:cNvPr id="7" name="Content Placeholder 2"/>
          <p:cNvSpPr>
            <a:spLocks noGrp="1"/>
          </p:cNvSpPr>
          <p:nvPr>
            <p:ph idx="1"/>
          </p:nvPr>
        </p:nvSpPr>
        <p:spPr>
          <a:xfrm>
            <a:off x="457200" y="1265237"/>
            <a:ext cx="8382000" cy="4830763"/>
          </a:xfrm>
        </p:spPr>
        <p:txBody>
          <a:bodyPr>
            <a:noAutofit/>
          </a:bodyPr>
          <a:lstStyle/>
          <a:p>
            <a:pPr marL="0" indent="0" algn="just">
              <a:lnSpc>
                <a:spcPct val="200000"/>
              </a:lnSpc>
              <a:buNone/>
            </a:pPr>
            <a:r>
              <a:rPr lang="en-US" sz="1800" b="1" dirty="0" smtClean="0">
                <a:solidFill>
                  <a:srgbClr val="FF0000"/>
                </a:solidFill>
              </a:rPr>
              <a:t>► </a:t>
            </a:r>
            <a:r>
              <a:rPr lang="en-US" sz="2000" b="1" dirty="0" smtClean="0">
                <a:solidFill>
                  <a:srgbClr val="FF0000"/>
                </a:solidFill>
              </a:rPr>
              <a:t>Context</a:t>
            </a:r>
            <a:endParaRPr lang="en-US" sz="1600" b="1" dirty="0">
              <a:solidFill>
                <a:srgbClr val="FF0000"/>
              </a:solidFill>
            </a:endParaRPr>
          </a:p>
          <a:p>
            <a:pPr marL="0" indent="0" algn="just">
              <a:lnSpc>
                <a:spcPct val="150000"/>
              </a:lnSpc>
              <a:buNone/>
            </a:pPr>
            <a:r>
              <a:rPr lang="en-US" sz="1800" b="1" dirty="0">
                <a:solidFill>
                  <a:srgbClr val="0070C0"/>
                </a:solidFill>
              </a:rPr>
              <a:t>The dynamic changes of service and user states cause a change in context, and </a:t>
            </a:r>
            <a:r>
              <a:rPr lang="en-US" sz="1800" b="1" dirty="0" smtClean="0">
                <a:solidFill>
                  <a:srgbClr val="0070C0"/>
                </a:solidFill>
              </a:rPr>
              <a:t>therefore context-awareness </a:t>
            </a:r>
            <a:r>
              <a:rPr lang="en-US" sz="1800" b="1" dirty="0">
                <a:solidFill>
                  <a:srgbClr val="0070C0"/>
                </a:solidFill>
              </a:rPr>
              <a:t>is an important factor in mobile computing. Several </a:t>
            </a:r>
            <a:r>
              <a:rPr lang="en-US" sz="1800" b="1" dirty="0" smtClean="0">
                <a:solidFill>
                  <a:srgbClr val="0070C0"/>
                </a:solidFill>
              </a:rPr>
              <a:t>definitions for </a:t>
            </a:r>
            <a:r>
              <a:rPr lang="en-US" sz="1800" b="1" dirty="0">
                <a:solidFill>
                  <a:srgbClr val="0070C0"/>
                </a:solidFill>
              </a:rPr>
              <a:t>mobile computing regard context as the changing execution </a:t>
            </a:r>
            <a:r>
              <a:rPr lang="en-US" sz="1800" b="1" dirty="0" smtClean="0">
                <a:solidFill>
                  <a:srgbClr val="0070C0"/>
                </a:solidFill>
              </a:rPr>
              <a:t>environment, which </a:t>
            </a:r>
            <a:r>
              <a:rPr lang="en-US" sz="1800" b="1" dirty="0">
                <a:solidFill>
                  <a:srgbClr val="0070C0"/>
                </a:solidFill>
              </a:rPr>
              <a:t>is divided into computing (e.g., computation resources), user (e.g., </a:t>
            </a:r>
            <a:r>
              <a:rPr lang="en-US" sz="1800" b="1" dirty="0" smtClean="0">
                <a:solidFill>
                  <a:srgbClr val="0070C0"/>
                </a:solidFill>
              </a:rPr>
              <a:t>social situation</a:t>
            </a:r>
            <a:r>
              <a:rPr lang="en-US" sz="1800" b="1" dirty="0">
                <a:solidFill>
                  <a:srgbClr val="0070C0"/>
                </a:solidFill>
              </a:rPr>
              <a:t>), and physical environment (e.g., weather</a:t>
            </a:r>
            <a:r>
              <a:rPr lang="en-US" sz="1800" b="1" dirty="0" smtClean="0">
                <a:solidFill>
                  <a:srgbClr val="0070C0"/>
                </a:solidFill>
              </a:rPr>
              <a:t>).</a:t>
            </a:r>
          </a:p>
          <a:p>
            <a:pPr marL="0" indent="0" algn="just">
              <a:lnSpc>
                <a:spcPct val="150000"/>
              </a:lnSpc>
              <a:buNone/>
            </a:pPr>
            <a:r>
              <a:rPr lang="en-US" sz="1800" b="1" i="1" dirty="0">
                <a:solidFill>
                  <a:srgbClr val="0070C0"/>
                </a:solidFill>
                <a:sym typeface="Wingdings" panose="05000000000000000000" pitchFamily="2" charset="2"/>
              </a:rPr>
              <a:t>Context is any </a:t>
            </a:r>
            <a:r>
              <a:rPr lang="en-US" sz="1800" b="1" i="1" dirty="0">
                <a:solidFill>
                  <a:srgbClr val="FF0000"/>
                </a:solidFill>
                <a:sym typeface="Wingdings" panose="05000000000000000000" pitchFamily="2" charset="2"/>
              </a:rPr>
              <a:t>information</a:t>
            </a:r>
            <a:r>
              <a:rPr lang="en-US" sz="1800" b="1" i="1" dirty="0">
                <a:solidFill>
                  <a:srgbClr val="0070C0"/>
                </a:solidFill>
                <a:sym typeface="Wingdings" panose="05000000000000000000" pitchFamily="2" charset="2"/>
              </a:rPr>
              <a:t> that can be used to characterize the </a:t>
            </a:r>
            <a:r>
              <a:rPr lang="en-US" sz="1800" b="1" i="1" dirty="0">
                <a:solidFill>
                  <a:srgbClr val="FF0000"/>
                </a:solidFill>
                <a:sym typeface="Wingdings" panose="05000000000000000000" pitchFamily="2" charset="2"/>
              </a:rPr>
              <a:t>situation</a:t>
            </a:r>
            <a:r>
              <a:rPr lang="en-US" sz="1800" b="1" i="1" dirty="0">
                <a:solidFill>
                  <a:srgbClr val="0070C0"/>
                </a:solidFill>
                <a:sym typeface="Wingdings" panose="05000000000000000000" pitchFamily="2" charset="2"/>
              </a:rPr>
              <a:t> of an </a:t>
            </a:r>
            <a:r>
              <a:rPr lang="en-US" sz="1800" b="1" i="1" dirty="0" smtClean="0">
                <a:solidFill>
                  <a:srgbClr val="FF0000"/>
                </a:solidFill>
                <a:sym typeface="Wingdings" panose="05000000000000000000" pitchFamily="2" charset="2"/>
              </a:rPr>
              <a:t>entity</a:t>
            </a:r>
            <a:r>
              <a:rPr lang="en-US" sz="1800" b="1" i="1" dirty="0" smtClean="0">
                <a:solidFill>
                  <a:srgbClr val="0070C0"/>
                </a:solidFill>
                <a:sym typeface="Wingdings" panose="05000000000000000000" pitchFamily="2" charset="2"/>
              </a:rPr>
              <a:t>. An </a:t>
            </a:r>
            <a:r>
              <a:rPr lang="en-US" sz="1800" b="1" i="1" dirty="0">
                <a:solidFill>
                  <a:srgbClr val="0070C0"/>
                </a:solidFill>
                <a:sym typeface="Wingdings" panose="05000000000000000000" pitchFamily="2" charset="2"/>
              </a:rPr>
              <a:t>entity is a </a:t>
            </a:r>
            <a:r>
              <a:rPr lang="en-US" sz="1800" b="1" i="1" dirty="0">
                <a:solidFill>
                  <a:srgbClr val="FF0000"/>
                </a:solidFill>
                <a:sym typeface="Wingdings" panose="05000000000000000000" pitchFamily="2" charset="2"/>
              </a:rPr>
              <a:t>person</a:t>
            </a:r>
            <a:r>
              <a:rPr lang="en-US" sz="1800" b="1" i="1" dirty="0">
                <a:solidFill>
                  <a:srgbClr val="0070C0"/>
                </a:solidFill>
                <a:sym typeface="Wingdings" panose="05000000000000000000" pitchFamily="2" charset="2"/>
              </a:rPr>
              <a:t>, </a:t>
            </a:r>
            <a:r>
              <a:rPr lang="en-US" sz="1800" b="1" i="1" dirty="0">
                <a:solidFill>
                  <a:srgbClr val="FF0000"/>
                </a:solidFill>
                <a:sym typeface="Wingdings" panose="05000000000000000000" pitchFamily="2" charset="2"/>
              </a:rPr>
              <a:t>place</a:t>
            </a:r>
            <a:r>
              <a:rPr lang="en-US" sz="1800" b="1" i="1" dirty="0">
                <a:solidFill>
                  <a:srgbClr val="0070C0"/>
                </a:solidFill>
                <a:sym typeface="Wingdings" panose="05000000000000000000" pitchFamily="2" charset="2"/>
              </a:rPr>
              <a:t>, or </a:t>
            </a:r>
            <a:r>
              <a:rPr lang="en-US" sz="1800" b="1" i="1" dirty="0">
                <a:solidFill>
                  <a:srgbClr val="FF0000"/>
                </a:solidFill>
                <a:sym typeface="Wingdings" panose="05000000000000000000" pitchFamily="2" charset="2"/>
              </a:rPr>
              <a:t>object</a:t>
            </a:r>
            <a:r>
              <a:rPr lang="en-US" sz="1800" b="1" i="1" dirty="0">
                <a:solidFill>
                  <a:srgbClr val="0070C0"/>
                </a:solidFill>
                <a:sym typeface="Wingdings" panose="05000000000000000000" pitchFamily="2" charset="2"/>
              </a:rPr>
              <a:t> that is considered relevant to the </a:t>
            </a:r>
            <a:r>
              <a:rPr lang="en-US" sz="1800" b="1" i="1" dirty="0" smtClean="0">
                <a:solidFill>
                  <a:srgbClr val="0070C0"/>
                </a:solidFill>
                <a:sym typeface="Wingdings" panose="05000000000000000000" pitchFamily="2" charset="2"/>
              </a:rPr>
              <a:t>interaction between </a:t>
            </a:r>
            <a:r>
              <a:rPr lang="en-US" sz="1800" b="1" i="1" dirty="0">
                <a:solidFill>
                  <a:srgbClr val="0070C0"/>
                </a:solidFill>
                <a:sym typeface="Wingdings" panose="05000000000000000000" pitchFamily="2" charset="2"/>
              </a:rPr>
              <a:t>a </a:t>
            </a:r>
            <a:r>
              <a:rPr lang="en-US" sz="1800" b="1" i="1" dirty="0">
                <a:solidFill>
                  <a:srgbClr val="FF0000"/>
                </a:solidFill>
                <a:sym typeface="Wingdings" panose="05000000000000000000" pitchFamily="2" charset="2"/>
              </a:rPr>
              <a:t>user</a:t>
            </a:r>
            <a:r>
              <a:rPr lang="en-US" sz="1800" b="1" i="1" dirty="0">
                <a:solidFill>
                  <a:srgbClr val="0070C0"/>
                </a:solidFill>
                <a:sym typeface="Wingdings" panose="05000000000000000000" pitchFamily="2" charset="2"/>
              </a:rPr>
              <a:t> and an </a:t>
            </a:r>
            <a:r>
              <a:rPr lang="en-US" sz="1800" b="1" i="1" dirty="0">
                <a:solidFill>
                  <a:srgbClr val="FF0000"/>
                </a:solidFill>
                <a:sym typeface="Wingdings" panose="05000000000000000000" pitchFamily="2" charset="2"/>
              </a:rPr>
              <a:t>application</a:t>
            </a:r>
            <a:r>
              <a:rPr lang="en-US" sz="1800" b="1" i="1" dirty="0">
                <a:solidFill>
                  <a:srgbClr val="0070C0"/>
                </a:solidFill>
                <a:sym typeface="Wingdings" panose="05000000000000000000" pitchFamily="2" charset="2"/>
              </a:rPr>
              <a:t>, including the user and applications themselves.</a:t>
            </a:r>
            <a:endParaRPr lang="en-US" sz="1800" b="1" i="1" dirty="0" smtClean="0">
              <a:solidFill>
                <a:srgbClr val="0070C0"/>
              </a:solidFill>
              <a:sym typeface="Wingdings" panose="05000000000000000000" pitchFamily="2" charset="2"/>
            </a:endParaRPr>
          </a:p>
        </p:txBody>
      </p:sp>
      <p:sp>
        <p:nvSpPr>
          <p:cNvPr id="11" name="TextBox 10"/>
          <p:cNvSpPr txBox="1"/>
          <p:nvPr/>
        </p:nvSpPr>
        <p:spPr>
          <a:xfrm>
            <a:off x="5181600" y="6324600"/>
            <a:ext cx="3962400" cy="307777"/>
          </a:xfrm>
          <a:prstGeom prst="rect">
            <a:avLst/>
          </a:prstGeom>
          <a:noFill/>
        </p:spPr>
        <p:txBody>
          <a:bodyPr wrap="square" rtlCol="0">
            <a:spAutoFit/>
          </a:bodyPr>
          <a:lstStyle/>
          <a:p>
            <a:r>
              <a:rPr lang="en-US" sz="1400" i="1" dirty="0">
                <a:solidFill>
                  <a:srgbClr val="0070C0"/>
                </a:solidFill>
              </a:rPr>
              <a:t>Location Based </a:t>
            </a:r>
            <a:r>
              <a:rPr lang="en-US" sz="1400" i="1" dirty="0" smtClean="0">
                <a:solidFill>
                  <a:srgbClr val="0070C0"/>
                </a:solidFill>
              </a:rPr>
              <a:t>Services and </a:t>
            </a:r>
            <a:r>
              <a:rPr lang="en-US" sz="1400" i="1" dirty="0">
                <a:solidFill>
                  <a:srgbClr val="0070C0"/>
                </a:solidFill>
              </a:rPr>
              <a:t>TeleCartography II</a:t>
            </a:r>
          </a:p>
        </p:txBody>
      </p:sp>
    </p:spTree>
    <p:extLst>
      <p:ext uri="{BB962C8B-B14F-4D97-AF65-F5344CB8AC3E}">
        <p14:creationId xmlns:p14="http://schemas.microsoft.com/office/powerpoint/2010/main" val="1920446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28105</TotalTime>
  <Words>1601</Words>
  <Application>Microsoft Office PowerPoint</Application>
  <PresentationFormat>On-screen Show (4:3)</PresentationFormat>
  <Paragraphs>135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Outline </vt:lpstr>
      <vt:lpstr>Pedestrian Navigation </vt:lpstr>
      <vt:lpstr>Problem Statement </vt:lpstr>
      <vt:lpstr>Problem Statement </vt:lpstr>
      <vt:lpstr>Problem Statement </vt:lpstr>
      <vt:lpstr>Problem Statement </vt:lpstr>
      <vt:lpstr>Problem Statement </vt:lpstr>
      <vt:lpstr>Context &amp; Adaptation </vt:lpstr>
      <vt:lpstr>Context </vt:lpstr>
      <vt:lpstr>Context &amp; Adaptation </vt:lpstr>
      <vt:lpstr>Adaptation </vt:lpstr>
      <vt:lpstr>A Conceptual Model for Mobile Map Adaptation </vt:lpstr>
      <vt:lpstr>A Conceptual Model for Mobile Map Adaptation </vt:lpstr>
      <vt:lpstr>Adaptation Model </vt:lpstr>
      <vt:lpstr>Adaptation Model </vt:lpstr>
      <vt:lpstr>Adaptation Model </vt:lpstr>
      <vt:lpstr>Adaptation Model </vt:lpstr>
      <vt:lpstr>Adaptation Operations </vt:lpstr>
      <vt:lpstr>Adaptation Operations </vt:lpstr>
      <vt:lpstr>PowerPoint Presentation</vt:lpstr>
    </vt:vector>
  </TitlesOfParts>
  <Company>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dc:creator>
  <cp:lastModifiedBy>ALI ALBU-RGHAIF</cp:lastModifiedBy>
  <cp:revision>984</cp:revision>
  <dcterms:created xsi:type="dcterms:W3CDTF">2012-09-26T17:15:36Z</dcterms:created>
  <dcterms:modified xsi:type="dcterms:W3CDTF">2020-06-23T09:53:23Z</dcterms:modified>
</cp:coreProperties>
</file>