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41" r:id="rId2"/>
    <p:sldId id="257" r:id="rId3"/>
    <p:sldId id="365" r:id="rId4"/>
    <p:sldId id="366" r:id="rId5"/>
    <p:sldId id="384" r:id="rId6"/>
    <p:sldId id="385" r:id="rId7"/>
    <p:sldId id="368" r:id="rId8"/>
    <p:sldId id="386" r:id="rId9"/>
    <p:sldId id="387" r:id="rId10"/>
    <p:sldId id="388" r:id="rId11"/>
    <p:sldId id="389" r:id="rId12"/>
    <p:sldId id="390" r:id="rId13"/>
    <p:sldId id="391" r:id="rId14"/>
    <p:sldId id="392" r:id="rId15"/>
    <p:sldId id="393" r:id="rId16"/>
    <p:sldId id="395" r:id="rId17"/>
    <p:sldId id="396" r:id="rId18"/>
    <p:sldId id="397"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san.lami" initials="i"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3" autoAdjust="0"/>
    <p:restoredTop sz="99827" autoAdjust="0"/>
  </p:normalViewPr>
  <p:slideViewPr>
    <p:cSldViewPr>
      <p:cViewPr>
        <p:scale>
          <a:sx n="70" d="100"/>
          <a:sy n="70" d="100"/>
        </p:scale>
        <p:origin x="-162" y="-72"/>
      </p:cViewPr>
      <p:guideLst>
        <p:guide orient="horz" pos="2160"/>
        <p:guide pos="2880"/>
      </p:guideLst>
    </p:cSldViewPr>
  </p:slideViewPr>
  <p:outlineViewPr>
    <p:cViewPr>
      <p:scale>
        <a:sx n="33" d="100"/>
        <a:sy n="33" d="100"/>
      </p:scale>
      <p:origin x="0" y="2298"/>
    </p:cViewPr>
  </p:outlin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4A3CC6-2111-420E-9FCE-27FE4C7D7B5F}" type="datetimeFigureOut">
              <a:rPr lang="en-GB" smtClean="0"/>
              <a:pPr/>
              <a:t>29/06/2020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DE559D-9A5C-46B1-81C7-B93C18875F90}" type="slidenum">
              <a:rPr lang="en-GB" smtClean="0"/>
              <a:pPr/>
              <a:t>‹#›</a:t>
            </a:fld>
            <a:endParaRPr lang="en-GB"/>
          </a:p>
        </p:txBody>
      </p:sp>
    </p:spTree>
    <p:extLst>
      <p:ext uri="{BB962C8B-B14F-4D97-AF65-F5344CB8AC3E}">
        <p14:creationId xmlns:p14="http://schemas.microsoft.com/office/powerpoint/2010/main" val="317128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C7F61-F2BE-4AFA-B09E-E3134580593E}" type="datetimeFigureOut">
              <a:rPr lang="en-US" smtClean="0"/>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1708C-24F6-43E2-9A26-9A90F8C52DC3}" type="slidenum">
              <a:rPr lang="en-US" smtClean="0"/>
              <a:pPr/>
              <a:t>‹#›</a:t>
            </a:fld>
            <a:endParaRPr lang="en-US"/>
          </a:p>
        </p:txBody>
      </p:sp>
    </p:spTree>
    <p:extLst>
      <p:ext uri="{BB962C8B-B14F-4D97-AF65-F5344CB8AC3E}">
        <p14:creationId xmlns:p14="http://schemas.microsoft.com/office/powerpoint/2010/main" val="4035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C1708C-24F6-43E2-9A26-9A90F8C52DC3}" type="slidenum">
              <a:rPr lang="en-US" smtClean="0"/>
              <a:pPr/>
              <a:t>1</a:t>
            </a:fld>
            <a:endParaRPr lang="en-US"/>
          </a:p>
        </p:txBody>
      </p:sp>
    </p:spTree>
    <p:extLst>
      <p:ext uri="{BB962C8B-B14F-4D97-AF65-F5344CB8AC3E}">
        <p14:creationId xmlns:p14="http://schemas.microsoft.com/office/powerpoint/2010/main" val="5578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D38AAFC5-F077-40B3-9732-1087828DA3C0}" type="datetime1">
              <a:rPr lang="en-US" smtClean="0"/>
              <a:pPr/>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8A4EDE01-683B-400E-A9CB-9AE20C637126}" type="datetime1">
              <a:rPr lang="en-US" smtClean="0"/>
              <a:pPr/>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24600"/>
            <a:ext cx="2209800" cy="365125"/>
          </a:xfrm>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9B00875F-EAF5-4CA4-9107-B0468D2D3ABD}" type="datetime1">
              <a:rPr lang="en-US" smtClean="0"/>
              <a:pPr/>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2F3610A-AA83-4EE7-A540-8C874283B368}" type="datetime1">
              <a:rPr lang="en-US" smtClean="0"/>
              <a:pPr/>
              <a:t>6/29/2020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0" y="6324600"/>
            <a:ext cx="2133600" cy="365125"/>
          </a:xfrm>
          <a:prstGeom prst="rect">
            <a:avLst/>
          </a:prstGeom>
        </p:spPr>
        <p:txBody>
          <a:bodyPr/>
          <a:lstStyle/>
          <a:p>
            <a:fld id="{7B0F49DD-6197-4A04-9BA1-3027B854A57C}" type="datetime1">
              <a:rPr lang="en-US" smtClean="0"/>
              <a:pPr/>
              <a:t>6/29/2020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9" name="Slide Number Placeholder 8"/>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0" y="6324600"/>
            <a:ext cx="2133600" cy="365125"/>
          </a:xfrm>
          <a:prstGeom prst="rect">
            <a:avLst/>
          </a:prstGeom>
        </p:spPr>
        <p:txBody>
          <a:bodyPr/>
          <a:lstStyle/>
          <a:p>
            <a:fld id="{54C6F3E3-AF2D-41BC-A76D-23489CE9435B}" type="datetime1">
              <a:rPr lang="en-US" smtClean="0"/>
              <a:pPr/>
              <a:t>6/29/2020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5" name="Slide Number Placeholder 4"/>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324600"/>
            <a:ext cx="2133600" cy="365125"/>
          </a:xfrm>
          <a:prstGeom prst="rect">
            <a:avLst/>
          </a:prstGeom>
        </p:spPr>
        <p:txBody>
          <a:bodyPr/>
          <a:lstStyle/>
          <a:p>
            <a:fld id="{370BB7E7-A519-4BE3-B843-C7FD5FEB092E}" type="datetime1">
              <a:rPr lang="en-US" smtClean="0"/>
              <a:pPr/>
              <a:t>6/29/2020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4" name="Slide Number Placeholder 3"/>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AD333B42-C8C3-4ECA-80EA-2D0AC1F89A58}" type="datetime1">
              <a:rPr lang="en-US" smtClean="0"/>
              <a:pPr/>
              <a:t>6/29/2020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188E48C-C231-410F-81CC-C4931CEFD851}" type="datetime1">
              <a:rPr lang="en-US" smtClean="0"/>
              <a:pPr/>
              <a:t>6/29/2020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03129603-D231-412A-8801-770F432E7024}" type="slidenum">
              <a:rPr lang="en-US" smtClean="0"/>
              <a:pPr algn="l"/>
              <a:t>‹#›</a:t>
            </a:fld>
            <a:r>
              <a:rPr lang="en-US" dirty="0" smtClean="0"/>
              <a:t> of 16</a:t>
            </a:r>
            <a:endParaRPr lang="en-US" dirty="0"/>
          </a:p>
        </p:txBody>
      </p:sp>
      <p:cxnSp>
        <p:nvCxnSpPr>
          <p:cNvPr id="10" name="Straight Connector 9"/>
          <p:cNvCxnSpPr/>
          <p:nvPr userDrawn="1"/>
        </p:nvCxnSpPr>
        <p:spPr>
          <a:xfrm>
            <a:off x="459929" y="6143644"/>
            <a:ext cx="8244000"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3"/>
          <a:stretch>
            <a:fillRect/>
          </a:stretch>
        </p:blipFill>
        <p:spPr>
          <a:xfrm>
            <a:off x="44322367" y="862171"/>
            <a:ext cx="4726321" cy="4726321"/>
          </a:xfrm>
          <a:prstGeom prst="rect">
            <a:avLst/>
          </a:prstGeom>
        </p:spPr>
      </p:pic>
      <p:pic>
        <p:nvPicPr>
          <p:cNvPr id="8" name="Picture 7"/>
          <p:cNvPicPr>
            <a:picLocks noChangeAspect="1"/>
          </p:cNvPicPr>
          <p:nvPr userDrawn="1"/>
        </p:nvPicPr>
        <p:blipFill>
          <a:blip r:embed="rId13"/>
          <a:stretch>
            <a:fillRect/>
          </a:stretch>
        </p:blipFill>
        <p:spPr>
          <a:xfrm>
            <a:off x="44474767" y="1014571"/>
            <a:ext cx="4726321" cy="47263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4322367" y="862171"/>
            <a:ext cx="4726321" cy="4726321"/>
          </a:xfrm>
          <a:prstGeom prst="rect">
            <a:avLst/>
          </a:prstGeom>
        </p:spPr>
      </p:pic>
      <p:pic>
        <p:nvPicPr>
          <p:cNvPr id="14" name="Picture 13"/>
          <p:cNvPicPr>
            <a:picLocks noChangeAspect="1"/>
          </p:cNvPicPr>
          <p:nvPr/>
        </p:nvPicPr>
        <p:blipFill>
          <a:blip r:embed="rId3"/>
          <a:stretch>
            <a:fillRect/>
          </a:stretch>
        </p:blipFill>
        <p:spPr>
          <a:xfrm>
            <a:off x="44474773" y="1014577"/>
            <a:ext cx="3635987" cy="3635987"/>
          </a:xfrm>
          <a:prstGeom prst="rect">
            <a:avLst/>
          </a:prstGeom>
        </p:spPr>
      </p:pic>
      <p:sp>
        <p:nvSpPr>
          <p:cNvPr id="20" name="Subtitle 11"/>
          <p:cNvSpPr>
            <a:spLocks noGrp="1"/>
          </p:cNvSpPr>
          <p:nvPr>
            <p:ph type="subTitle" idx="1"/>
          </p:nvPr>
        </p:nvSpPr>
        <p:spPr>
          <a:xfrm>
            <a:off x="76200" y="4747939"/>
            <a:ext cx="8915400" cy="1348061"/>
          </a:xfrm>
          <a:prstGeom prst="rect">
            <a:avLst/>
          </a:prstGeom>
        </p:spPr>
        <p:txBody>
          <a:bodyPr wrap="square">
            <a:spAutoFit/>
          </a:bodyPr>
          <a:lstStyle/>
          <a:p>
            <a:r>
              <a:rPr lang="en-US" altLang="en-US" b="1" dirty="0" smtClean="0">
                <a:solidFill>
                  <a:schemeClr val="tx1"/>
                </a:solidFill>
                <a:latin typeface="+mj-lt"/>
              </a:rPr>
              <a:t>Department of Computer Engineering</a:t>
            </a:r>
          </a:p>
          <a:p>
            <a:r>
              <a:rPr lang="en-US" b="1" dirty="0" smtClean="0">
                <a:solidFill>
                  <a:schemeClr val="tx1"/>
                </a:solidFill>
                <a:latin typeface="+mj-lt"/>
              </a:rPr>
              <a:t>College </a:t>
            </a:r>
            <a:r>
              <a:rPr lang="en-US" b="1" dirty="0">
                <a:solidFill>
                  <a:schemeClr val="tx1"/>
                </a:solidFill>
                <a:latin typeface="+mj-lt"/>
              </a:rPr>
              <a:t>of </a:t>
            </a:r>
            <a:r>
              <a:rPr lang="en-US" b="1" dirty="0" smtClean="0">
                <a:solidFill>
                  <a:schemeClr val="tx1"/>
                </a:solidFill>
                <a:latin typeface="+mj-lt"/>
              </a:rPr>
              <a:t>Engineering</a:t>
            </a:r>
          </a:p>
          <a:p>
            <a:r>
              <a:rPr lang="en-US" altLang="en-US" b="1" dirty="0">
                <a:solidFill>
                  <a:schemeClr val="tx1"/>
                </a:solidFill>
              </a:rPr>
              <a:t>University of  </a:t>
            </a:r>
            <a:r>
              <a:rPr lang="en-US" altLang="en-US" b="1" dirty="0" smtClean="0">
                <a:solidFill>
                  <a:schemeClr val="tx1"/>
                </a:solidFill>
              </a:rPr>
              <a:t>Diyala</a:t>
            </a:r>
            <a:endParaRPr lang="en-US" altLang="en-US" b="1" dirty="0">
              <a:solidFill>
                <a:schemeClr val="tx1"/>
              </a:solidFill>
              <a:latin typeface="+mj-lt"/>
            </a:endParaRPr>
          </a:p>
        </p:txBody>
      </p:sp>
      <p:sp>
        <p:nvSpPr>
          <p:cNvPr id="9" name="TextBox 8"/>
          <p:cNvSpPr txBox="1"/>
          <p:nvPr/>
        </p:nvSpPr>
        <p:spPr>
          <a:xfrm>
            <a:off x="-795409" y="291188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149" y="0"/>
            <a:ext cx="2292851" cy="1995981"/>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5578"/>
          <a:stretch/>
        </p:blipFill>
        <p:spPr>
          <a:xfrm>
            <a:off x="1" y="0"/>
            <a:ext cx="2144110" cy="2247685"/>
          </a:xfrm>
          <a:prstGeom prst="rect">
            <a:avLst/>
          </a:prstGeom>
        </p:spPr>
      </p:pic>
      <p:sp>
        <p:nvSpPr>
          <p:cNvPr id="12" name="object 11"/>
          <p:cNvSpPr txBox="1">
            <a:spLocks/>
          </p:cNvSpPr>
          <p:nvPr/>
        </p:nvSpPr>
        <p:spPr>
          <a:xfrm>
            <a:off x="861571" y="1431699"/>
            <a:ext cx="7332355" cy="3171490"/>
          </a:xfrm>
          <a:prstGeom prst="rect">
            <a:avLst/>
          </a:prstGeom>
        </p:spPr>
        <p:txBody>
          <a:bodyPr vert="horz" wrap="square" lIns="0" tIns="14078"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078" algn="ctr">
              <a:lnSpc>
                <a:spcPct val="100000"/>
              </a:lnSpc>
              <a:spcBef>
                <a:spcPts val="111"/>
              </a:spcBef>
              <a:tabLst>
                <a:tab pos="2469272" algn="l"/>
                <a:tab pos="3343513" algn="l"/>
              </a:tabLst>
            </a:pPr>
            <a:r>
              <a:rPr lang="en-US" sz="3200" b="1" kern="0" spc="-6" dirty="0" smtClean="0">
                <a:solidFill>
                  <a:srgbClr val="006699"/>
                </a:solidFill>
                <a:latin typeface="Arial"/>
                <a:cs typeface="Arial"/>
              </a:rPr>
              <a:t>GNSS Application</a:t>
            </a:r>
          </a:p>
          <a:p>
            <a:pPr marL="14078" algn="ctr">
              <a:lnSpc>
                <a:spcPct val="100000"/>
              </a:lnSpc>
              <a:spcBef>
                <a:spcPts val="111"/>
              </a:spcBef>
              <a:tabLst>
                <a:tab pos="2469272" algn="l"/>
                <a:tab pos="3343513" algn="l"/>
              </a:tabLst>
            </a:pPr>
            <a:r>
              <a:rPr lang="en-US" sz="3200" b="1" kern="0" spc="-6" dirty="0" smtClean="0">
                <a:solidFill>
                  <a:schemeClr val="accent1">
                    <a:lumMod val="75000"/>
                  </a:schemeClr>
                </a:solidFill>
                <a:latin typeface="Arial" panose="020B0604020202020204" pitchFamily="34" charset="0"/>
                <a:cs typeface="Arial" panose="020B0604020202020204" pitchFamily="34" charset="0"/>
              </a:rPr>
              <a:t>7</a:t>
            </a:r>
            <a:r>
              <a:rPr lang="en-US" sz="3200" b="1" kern="0" spc="-6" baseline="30000" dirty="0" smtClean="0">
                <a:solidFill>
                  <a:schemeClr val="accent1">
                    <a:lumMod val="75000"/>
                  </a:schemeClr>
                </a:solidFill>
                <a:latin typeface="Arial" panose="020B0604020202020204" pitchFamily="34" charset="0"/>
                <a:cs typeface="Arial" panose="020B0604020202020204" pitchFamily="34" charset="0"/>
              </a:rPr>
              <a:t>th</a:t>
            </a:r>
            <a:r>
              <a:rPr lang="en-US" sz="3200" b="1" kern="0" spc="-6" dirty="0" smtClean="0">
                <a:solidFill>
                  <a:schemeClr val="accent1">
                    <a:lumMod val="75000"/>
                  </a:schemeClr>
                </a:solidFill>
                <a:latin typeface="Arial" panose="020B0604020202020204" pitchFamily="34" charset="0"/>
                <a:cs typeface="Arial" panose="020B0604020202020204" pitchFamily="34" charset="0"/>
              </a:rPr>
              <a:t> </a:t>
            </a:r>
            <a:r>
              <a:rPr lang="en-US" sz="3200" b="1" kern="0" spc="-6" dirty="0">
                <a:solidFill>
                  <a:schemeClr val="accent1">
                    <a:lumMod val="75000"/>
                  </a:schemeClr>
                </a:solidFill>
                <a:latin typeface="Arial" panose="020B0604020202020204" pitchFamily="34" charset="0"/>
                <a:cs typeface="Arial" panose="020B0604020202020204" pitchFamily="34" charset="0"/>
              </a:rPr>
              <a:t>Lecture</a:t>
            </a:r>
            <a:endParaRPr lang="en-US" sz="3200" b="1" kern="0" dirty="0">
              <a:solidFill>
                <a:schemeClr val="accent1">
                  <a:lumMod val="75000"/>
                </a:schemeClr>
              </a:solidFill>
              <a:latin typeface="Arial" panose="020B0604020202020204" pitchFamily="34" charset="0"/>
              <a:cs typeface="Arial" panose="020B0604020202020204" pitchFamily="34" charset="0"/>
            </a:endParaRPr>
          </a:p>
          <a:p>
            <a:pPr marL="14078" algn="ctr">
              <a:lnSpc>
                <a:spcPct val="100000"/>
              </a:lnSpc>
              <a:spcBef>
                <a:spcPts val="111"/>
              </a:spcBef>
              <a:tabLst>
                <a:tab pos="2469272" algn="l"/>
                <a:tab pos="3343513" algn="l"/>
              </a:tabLst>
            </a:pPr>
            <a:r>
              <a:rPr lang="en-US" sz="3200" b="1" u="sng" spc="-6" dirty="0" smtClean="0">
                <a:solidFill>
                  <a:srgbClr val="0070C0"/>
                </a:solidFill>
              </a:rPr>
              <a:t>Indoors/Outdoors                 Pedestrian </a:t>
            </a:r>
            <a:r>
              <a:rPr lang="en-US" sz="3200" b="1" u="sng" spc="-6" dirty="0">
                <a:solidFill>
                  <a:srgbClr val="0070C0"/>
                </a:solidFill>
              </a:rPr>
              <a:t>Navigation</a:t>
            </a:r>
            <a:endParaRPr lang="en-US" sz="3200" b="1" u="sng" spc="-6" dirty="0" smtClean="0">
              <a:solidFill>
                <a:srgbClr val="0070C0"/>
              </a:solidFill>
            </a:endParaRPr>
          </a:p>
          <a:p>
            <a:pPr marL="14078" algn="ctr">
              <a:lnSpc>
                <a:spcPct val="100000"/>
              </a:lnSpc>
              <a:spcBef>
                <a:spcPts val="111"/>
              </a:spcBef>
              <a:tabLst>
                <a:tab pos="2469272" algn="l"/>
                <a:tab pos="3343513" algn="l"/>
              </a:tabLst>
            </a:pPr>
            <a:r>
              <a:rPr lang="en-US" sz="3200" spc="-6" dirty="0" smtClean="0">
                <a:solidFill>
                  <a:srgbClr val="FF0000"/>
                </a:solidFill>
              </a:rPr>
              <a:t>By:</a:t>
            </a:r>
          </a:p>
          <a:p>
            <a:pPr marL="14078" algn="ctr">
              <a:lnSpc>
                <a:spcPct val="100000"/>
              </a:lnSpc>
              <a:spcBef>
                <a:spcPts val="111"/>
              </a:spcBef>
              <a:tabLst>
                <a:tab pos="2469272" algn="l"/>
                <a:tab pos="3343513" algn="l"/>
              </a:tabLst>
            </a:pPr>
            <a:endParaRPr lang="en-US" sz="900" spc="-6" dirty="0">
              <a:solidFill>
                <a:srgbClr val="FF0000"/>
              </a:solidFill>
            </a:endParaRPr>
          </a:p>
          <a:p>
            <a:pPr marL="14078" algn="ctr">
              <a:lnSpc>
                <a:spcPct val="100000"/>
              </a:lnSpc>
              <a:spcBef>
                <a:spcPts val="111"/>
              </a:spcBef>
              <a:tabLst>
                <a:tab pos="2469272" algn="l"/>
                <a:tab pos="3343513" algn="l"/>
              </a:tabLst>
            </a:pPr>
            <a:r>
              <a:rPr lang="en-US" sz="3200" spc="-6" dirty="0">
                <a:solidFill>
                  <a:srgbClr val="0070C0"/>
                </a:solidFill>
              </a:rPr>
              <a:t>Dr. Ali </a:t>
            </a:r>
            <a:r>
              <a:rPr lang="en-US" sz="3200" spc="-6" dirty="0" smtClean="0">
                <a:solidFill>
                  <a:srgbClr val="0070C0"/>
                </a:solidFill>
              </a:rPr>
              <a:t>Albu-Rghaif</a:t>
            </a:r>
            <a:endParaRPr lang="en-US" sz="3200" b="1" kern="0" spc="-6" dirty="0">
              <a:solidFill>
                <a:srgbClr val="006699"/>
              </a:solidFill>
              <a:latin typeface="Arial"/>
              <a:cs typeface="Arial"/>
            </a:endParaRPr>
          </a:p>
        </p:txBody>
      </p:sp>
    </p:spTree>
    <p:extLst>
      <p:ext uri="{BB962C8B-B14F-4D97-AF65-F5344CB8AC3E}">
        <p14:creationId xmlns:p14="http://schemas.microsoft.com/office/powerpoint/2010/main" val="731574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Images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700" b="1" dirty="0">
                <a:solidFill>
                  <a:srgbClr val="0070C0"/>
                </a:solidFill>
              </a:rPr>
              <a:t>An image can be a helpful presentation form in a navigation system, even though it is not really valuable as a navigation aid. Users need a lot of time to compare reality with the photograph which is why it is advisable to merely use them when describing start point, destination or landmarks. Even here it should be ensured, that the depicted object is very distinctive. </a:t>
            </a:r>
          </a:p>
          <a:p>
            <a:pPr algn="just">
              <a:lnSpc>
                <a:spcPct val="150000"/>
              </a:lnSpc>
              <a:buFont typeface="Wingdings" panose="05000000000000000000" pitchFamily="2" charset="2"/>
              <a:buChar char="q"/>
            </a:pPr>
            <a:r>
              <a:rPr lang="en-US" sz="1700" b="1" dirty="0">
                <a:solidFill>
                  <a:srgbClr val="0070C0"/>
                </a:solidFill>
              </a:rPr>
              <a:t>Furthermore, it should be clarified, that the area does not underlie any seasonal changes before including it in a guiding system. Parks usually have another appearance in winter than in the summertime, markets are sometimes only open at certain months and Christmas decorations could also extremely change the appearance of a place.</a:t>
            </a:r>
            <a:endParaRPr lang="en-US" sz="1700" b="1" dirty="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2896233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Videos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700" b="1" dirty="0">
                <a:solidFill>
                  <a:srgbClr val="0070C0"/>
                </a:solidFill>
              </a:rPr>
              <a:t>Videos have similar properties as photographs and their potential as route information aids can be rated as rather low. Objects and streets can be directly compared and identified with reality, but the quick movement of the film often provokes the loss of orientation because it does not give a lot of time to watch everything in detail</a:t>
            </a:r>
            <a:r>
              <a:rPr lang="en-US" sz="1700" b="1" dirty="0" smtClean="0">
                <a:solidFill>
                  <a:srgbClr val="0070C0"/>
                </a:solidFill>
              </a:rPr>
              <a:t>.</a:t>
            </a:r>
            <a:endParaRPr lang="en-US" sz="1700" b="1" dirty="0">
              <a:solidFill>
                <a:srgbClr val="0070C0"/>
              </a:solidFill>
            </a:endParaRPr>
          </a:p>
          <a:p>
            <a:pPr algn="just">
              <a:lnSpc>
                <a:spcPct val="150000"/>
              </a:lnSpc>
              <a:buFont typeface="Wingdings" panose="05000000000000000000" pitchFamily="2" charset="2"/>
              <a:buChar char="q"/>
            </a:pPr>
            <a:r>
              <a:rPr lang="en-US" sz="1700" b="1" dirty="0">
                <a:solidFill>
                  <a:srgbClr val="0070C0"/>
                </a:solidFill>
              </a:rPr>
              <a:t>Nevertheless, videos can be used as optional information about landmarks and sights. Historic movies may give an insight into what a place looked like in former days, videos of special events that took place at the referred spot, animations or time lapses could inform a tourist about the area. </a:t>
            </a:r>
          </a:p>
          <a:p>
            <a:pPr algn="just">
              <a:lnSpc>
                <a:spcPct val="150000"/>
              </a:lnSpc>
              <a:buFont typeface="Wingdings" panose="05000000000000000000" pitchFamily="2" charset="2"/>
              <a:buChar char="q"/>
            </a:pPr>
            <a:r>
              <a:rPr lang="en-US" sz="1700" b="1" dirty="0">
                <a:solidFill>
                  <a:srgbClr val="0070C0"/>
                </a:solidFill>
              </a:rPr>
              <a:t>Moreover, they should be kept to a minimum length and size, and data compression should be very high to guarantee the full transmission of the whole movie within a short time, even if transmission rates are rather low.</a:t>
            </a:r>
            <a:endParaRPr lang="en-US" sz="1700" b="1" dirty="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261909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3D </a:t>
            </a:r>
            <a:r>
              <a:rPr lang="en-GB" dirty="0" smtClean="0"/>
              <a:t>Presentation</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700" b="1" dirty="0">
                <a:solidFill>
                  <a:srgbClr val="0070C0"/>
                </a:solidFill>
              </a:rPr>
              <a:t>Generally, 3D presentation forms are very effective representations of space. They can give a good overview of our environment and can contain a lot more detail than traditional maps. Especially the </a:t>
            </a:r>
            <a:r>
              <a:rPr lang="en-US" sz="1700" b="1" dirty="0" smtClean="0">
                <a:solidFill>
                  <a:srgbClr val="0070C0"/>
                </a:solidFill>
              </a:rPr>
              <a:t>visualization </a:t>
            </a:r>
            <a:r>
              <a:rPr lang="en-US" sz="1700" b="1" dirty="0">
                <a:solidFill>
                  <a:srgbClr val="0070C0"/>
                </a:solidFill>
              </a:rPr>
              <a:t>of buildings could be made more effective and unambiguous than floor plans. </a:t>
            </a:r>
          </a:p>
          <a:p>
            <a:pPr algn="just">
              <a:lnSpc>
                <a:spcPct val="150000"/>
              </a:lnSpc>
              <a:buFont typeface="Wingdings" panose="05000000000000000000" pitchFamily="2" charset="2"/>
              <a:buChar char="q"/>
            </a:pPr>
            <a:endParaRPr lang="en-US" sz="1700" b="1" dirty="0">
              <a:solidFill>
                <a:srgbClr val="0070C0"/>
              </a:solidFill>
            </a:endParaRPr>
          </a:p>
          <a:p>
            <a:pPr algn="just">
              <a:lnSpc>
                <a:spcPct val="150000"/>
              </a:lnSpc>
              <a:buFont typeface="Wingdings" panose="05000000000000000000" pitchFamily="2" charset="2"/>
              <a:buChar char="q"/>
            </a:pPr>
            <a:r>
              <a:rPr lang="en-US" sz="1700" b="1" dirty="0">
                <a:solidFill>
                  <a:srgbClr val="0070C0"/>
                </a:solidFill>
              </a:rPr>
              <a:t>Unfortunately, it is difficult to use them as navigation aids. One of the main disadvantages lies in the large data files and their high requirements on memory space. </a:t>
            </a: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79416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Online </a:t>
            </a:r>
            <a:r>
              <a:rPr lang="en-GB" dirty="0" smtClean="0"/>
              <a:t>Services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700" b="1" dirty="0">
                <a:solidFill>
                  <a:srgbClr val="0070C0"/>
                </a:solidFill>
              </a:rPr>
              <a:t>Online services that provide the user with additional up-to-date location-based information are desirable. Similar to landmarks, the information could be accessed </a:t>
            </a:r>
            <a:r>
              <a:rPr lang="en-US" sz="1700" b="1" dirty="0" smtClean="0">
                <a:solidFill>
                  <a:srgbClr val="0070C0"/>
                </a:solidFill>
              </a:rPr>
              <a:t>on </a:t>
            </a:r>
            <a:r>
              <a:rPr lang="en-US" sz="1700" b="1" dirty="0">
                <a:solidFill>
                  <a:srgbClr val="0070C0"/>
                </a:solidFill>
              </a:rPr>
              <a:t>the display where an information window pops up to inform the user about special menus of restaurants, upcoming shows in cinemas, availability and prices of tickets or opening hours of shops. This form of online advertisement could become very profitable to businesses the higher the distribution rate of location-based services rises. </a:t>
            </a:r>
          </a:p>
          <a:p>
            <a:pPr algn="just">
              <a:lnSpc>
                <a:spcPct val="150000"/>
              </a:lnSpc>
              <a:buFont typeface="Wingdings" panose="05000000000000000000" pitchFamily="2" charset="2"/>
              <a:buChar char="q"/>
            </a:pPr>
            <a:r>
              <a:rPr lang="en-US" sz="1700" b="1" dirty="0">
                <a:solidFill>
                  <a:srgbClr val="0070C0"/>
                </a:solidFill>
              </a:rPr>
              <a:t>Moreover, locations of pharmacies that are open at night and timetables of public transport lines could be of use for pedestrians. Equivalent to traffic information in-car navigation systems, pedestrian navigation systems could provide similar services like business disruptions of public transport or construction sites at diverse sights.</a:t>
            </a: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816742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Preparation &amp; </a:t>
            </a:r>
            <a:r>
              <a:rPr lang="en-US" dirty="0" smtClean="0"/>
              <a:t>Applicability</a:t>
            </a:r>
            <a:br>
              <a:rPr lang="en-US" dirty="0" smtClean="0"/>
            </a:br>
            <a:r>
              <a:rPr lang="en-US" dirty="0" smtClean="0"/>
              <a:t>Summary</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700" b="1" dirty="0">
                <a:solidFill>
                  <a:srgbClr val="0070C0"/>
                </a:solidFill>
              </a:rPr>
              <a:t>The basis of a pedestrian the navigation system could either be a map (or respectively a floor plan for indoor environments), pure audio or a pure textual guiding system, in which case additional media is negligible</a:t>
            </a:r>
            <a:r>
              <a:rPr lang="en-US" sz="1700" b="1" dirty="0" smtClean="0">
                <a:solidFill>
                  <a:srgbClr val="0070C0"/>
                </a:solidFill>
              </a:rPr>
              <a:t>.</a:t>
            </a:r>
            <a:endParaRPr lang="en-US" sz="1700" b="1" dirty="0">
              <a:solidFill>
                <a:srgbClr val="0070C0"/>
              </a:solidFill>
            </a:endParaRPr>
          </a:p>
          <a:p>
            <a:pPr algn="just">
              <a:lnSpc>
                <a:spcPct val="150000"/>
              </a:lnSpc>
              <a:buFont typeface="Wingdings" panose="05000000000000000000" pitchFamily="2" charset="2"/>
              <a:buChar char="q"/>
            </a:pPr>
            <a:r>
              <a:rPr lang="en-US" sz="1700" b="1" dirty="0">
                <a:solidFill>
                  <a:srgbClr val="0070C0"/>
                </a:solidFill>
              </a:rPr>
              <a:t>In case maps are used to </a:t>
            </a:r>
            <a:r>
              <a:rPr lang="en-US" sz="1700" b="1" dirty="0" smtClean="0">
                <a:solidFill>
                  <a:srgbClr val="0070C0"/>
                </a:solidFill>
              </a:rPr>
              <a:t>visualize </a:t>
            </a:r>
            <a:r>
              <a:rPr lang="en-US" sz="1700" b="1" dirty="0">
                <a:solidFill>
                  <a:srgbClr val="0070C0"/>
                </a:solidFill>
              </a:rPr>
              <a:t>the surroundings, it is possible and even desirable to further assist this presentation form with verbal guidance. </a:t>
            </a:r>
          </a:p>
          <a:p>
            <a:pPr algn="just">
              <a:lnSpc>
                <a:spcPct val="150000"/>
              </a:lnSpc>
              <a:buFont typeface="Wingdings" panose="05000000000000000000" pitchFamily="2" charset="2"/>
              <a:buChar char="q"/>
            </a:pPr>
            <a:r>
              <a:rPr lang="en-US" sz="1700" b="1" dirty="0">
                <a:solidFill>
                  <a:srgbClr val="0070C0"/>
                </a:solidFill>
              </a:rPr>
              <a:t>Too much information could also slow down decision making, which is why either textual or audio instructions should be added as secondary guiding aids. </a:t>
            </a:r>
          </a:p>
          <a:p>
            <a:pPr algn="just">
              <a:lnSpc>
                <a:spcPct val="150000"/>
              </a:lnSpc>
              <a:buFont typeface="Wingdings" panose="05000000000000000000" pitchFamily="2" charset="2"/>
              <a:buChar char="q"/>
            </a:pPr>
            <a:r>
              <a:rPr lang="en-US" sz="1700" b="1" dirty="0">
                <a:solidFill>
                  <a:srgbClr val="0070C0"/>
                </a:solidFill>
              </a:rPr>
              <a:t>Furthermore, distinctive images at difficult decision points could pop up on the display of the user. With the help of an interactive map additional photographs, videos or online services could be accessible.</a:t>
            </a: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3603061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8547" cy="1143000"/>
          </a:xfrm>
        </p:spPr>
        <p:txBody>
          <a:bodyPr>
            <a:normAutofit/>
          </a:bodyPr>
          <a:lstStyle/>
          <a:p>
            <a:r>
              <a:rPr lang="en-GB" dirty="0"/>
              <a:t>Additional Design Goals</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r>
              <a:rPr lang="en-US" sz="1700" b="1" dirty="0">
                <a:solidFill>
                  <a:srgbClr val="0070C0"/>
                </a:solidFill>
              </a:rPr>
              <a:t>Including cartographic multimedia data in pedestrian, navigation is a major step to increase the user-friendliness of a navigation system. </a:t>
            </a:r>
            <a:endParaRPr lang="en-US" sz="1700" b="1" dirty="0" smtClean="0">
              <a:solidFill>
                <a:srgbClr val="0070C0"/>
              </a:solidFill>
            </a:endParaRPr>
          </a:p>
          <a:p>
            <a:pPr marL="0" indent="0" algn="just">
              <a:lnSpc>
                <a:spcPct val="150000"/>
              </a:lnSpc>
              <a:buNone/>
            </a:pPr>
            <a:r>
              <a:rPr lang="en-US" sz="1700" b="1" dirty="0" smtClean="0">
                <a:solidFill>
                  <a:srgbClr val="0070C0"/>
                </a:solidFill>
              </a:rPr>
              <a:t>The </a:t>
            </a:r>
            <a:r>
              <a:rPr lang="en-US" sz="1700" b="1" dirty="0">
                <a:solidFill>
                  <a:srgbClr val="0070C0"/>
                </a:solidFill>
              </a:rPr>
              <a:t>principles that should be followed when designing a navigation system:</a:t>
            </a:r>
          </a:p>
          <a:p>
            <a:pPr lvl="1" algn="just">
              <a:lnSpc>
                <a:spcPct val="150000"/>
              </a:lnSpc>
              <a:buFont typeface="Wingdings" panose="05000000000000000000" pitchFamily="2" charset="2"/>
              <a:buChar char="q"/>
            </a:pPr>
            <a:r>
              <a:rPr lang="en-US" sz="1700" b="1" dirty="0" smtClean="0">
                <a:solidFill>
                  <a:srgbClr val="0070C0"/>
                </a:solidFill>
              </a:rPr>
              <a:t>Specially </a:t>
            </a:r>
            <a:r>
              <a:rPr lang="en-US" sz="1700" b="1" dirty="0">
                <a:solidFill>
                  <a:srgbClr val="0070C0"/>
                </a:solidFill>
              </a:rPr>
              <a:t>support in situations where nature does not provide orientation points or </a:t>
            </a:r>
            <a:r>
              <a:rPr lang="en-US" sz="1700" b="1" dirty="0" smtClean="0">
                <a:solidFill>
                  <a:srgbClr val="0070C0"/>
                </a:solidFill>
              </a:rPr>
              <a:t>hints.</a:t>
            </a:r>
          </a:p>
          <a:p>
            <a:pPr lvl="1" algn="just">
              <a:lnSpc>
                <a:spcPct val="150000"/>
              </a:lnSpc>
              <a:buFont typeface="Wingdings" panose="05000000000000000000" pitchFamily="2" charset="2"/>
              <a:buChar char="q"/>
            </a:pPr>
            <a:r>
              <a:rPr lang="en-US" sz="1700" b="1" dirty="0" smtClean="0">
                <a:solidFill>
                  <a:srgbClr val="0070C0"/>
                </a:solidFill>
              </a:rPr>
              <a:t>Support </a:t>
            </a:r>
            <a:r>
              <a:rPr lang="en-US" sz="1700" b="1" dirty="0">
                <a:solidFill>
                  <a:srgbClr val="0070C0"/>
                </a:solidFill>
              </a:rPr>
              <a:t>both wayfinding styles, the independent and the guided </a:t>
            </a:r>
            <a:r>
              <a:rPr lang="en-US" sz="1700" b="1" dirty="0" smtClean="0">
                <a:solidFill>
                  <a:srgbClr val="0070C0"/>
                </a:solidFill>
              </a:rPr>
              <a:t>style.</a:t>
            </a:r>
          </a:p>
          <a:p>
            <a:pPr lvl="1" algn="just">
              <a:lnSpc>
                <a:spcPct val="150000"/>
              </a:lnSpc>
              <a:buFont typeface="Wingdings" panose="05000000000000000000" pitchFamily="2" charset="2"/>
              <a:buChar char="q"/>
            </a:pPr>
            <a:r>
              <a:rPr lang="en-US" sz="1700" b="1" dirty="0" smtClean="0">
                <a:solidFill>
                  <a:srgbClr val="0070C0"/>
                </a:solidFill>
              </a:rPr>
              <a:t>Planning </a:t>
            </a:r>
            <a:r>
              <a:rPr lang="en-US" sz="1700" b="1" dirty="0">
                <a:solidFill>
                  <a:srgbClr val="0070C0"/>
                </a:solidFill>
              </a:rPr>
              <a:t>of route should be adopted to the respective </a:t>
            </a:r>
            <a:r>
              <a:rPr lang="en-US" sz="1700" b="1" dirty="0" smtClean="0">
                <a:solidFill>
                  <a:srgbClr val="0070C0"/>
                </a:solidFill>
              </a:rPr>
              <a:t>circumstances.</a:t>
            </a:r>
          </a:p>
          <a:p>
            <a:pPr lvl="1" algn="just">
              <a:lnSpc>
                <a:spcPct val="150000"/>
              </a:lnSpc>
              <a:buFont typeface="Wingdings" panose="05000000000000000000" pitchFamily="2" charset="2"/>
              <a:buChar char="q"/>
            </a:pPr>
            <a:r>
              <a:rPr lang="en-US" sz="1700" b="1" dirty="0" smtClean="0">
                <a:solidFill>
                  <a:srgbClr val="0070C0"/>
                </a:solidFill>
              </a:rPr>
              <a:t>The </a:t>
            </a:r>
            <a:r>
              <a:rPr lang="en-US" sz="1700" b="1" dirty="0">
                <a:solidFill>
                  <a:srgbClr val="0070C0"/>
                </a:solidFill>
              </a:rPr>
              <a:t>system must function even if positioning signals are not always </a:t>
            </a:r>
            <a:r>
              <a:rPr lang="en-US" sz="1700" b="1" dirty="0" smtClean="0">
                <a:solidFill>
                  <a:srgbClr val="0070C0"/>
                </a:solidFill>
              </a:rPr>
              <a:t>available.</a:t>
            </a:r>
          </a:p>
          <a:p>
            <a:pPr lvl="1" algn="just">
              <a:lnSpc>
                <a:spcPct val="150000"/>
              </a:lnSpc>
              <a:buFont typeface="Wingdings" panose="05000000000000000000" pitchFamily="2" charset="2"/>
              <a:buChar char="q"/>
            </a:pPr>
            <a:r>
              <a:rPr lang="en-US" sz="1700" b="1" dirty="0" smtClean="0">
                <a:solidFill>
                  <a:srgbClr val="0070C0"/>
                </a:solidFill>
              </a:rPr>
              <a:t>Public </a:t>
            </a:r>
            <a:r>
              <a:rPr lang="en-US" sz="1700" b="1" dirty="0">
                <a:solidFill>
                  <a:srgbClr val="0070C0"/>
                </a:solidFill>
              </a:rPr>
              <a:t>transport should be included in pedestrian navigation systems</a:t>
            </a:r>
            <a:r>
              <a:rPr lang="en-US" sz="1600" b="1" dirty="0">
                <a:solidFill>
                  <a:srgbClr val="0070C0"/>
                </a:solidFill>
              </a:rPr>
              <a:t>.</a:t>
            </a: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00066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8547" cy="1143000"/>
          </a:xfrm>
        </p:spPr>
        <p:txBody>
          <a:bodyPr>
            <a:normAutofit/>
          </a:bodyPr>
          <a:lstStyle/>
          <a:p>
            <a:r>
              <a:rPr lang="en-GB" dirty="0" smtClean="0"/>
              <a:t>Outdoors</a:t>
            </a:r>
            <a:r>
              <a:rPr lang="en-GB" dirty="0"/>
              <a:t> </a:t>
            </a:r>
            <a:r>
              <a:rPr lang="en-GB" dirty="0" smtClean="0"/>
              <a:t>Navigation</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02008" y="1265238"/>
            <a:ext cx="7892383" cy="483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796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8547" cy="1143000"/>
          </a:xfrm>
        </p:spPr>
        <p:txBody>
          <a:bodyPr>
            <a:normAutofit/>
          </a:bodyPr>
          <a:lstStyle/>
          <a:p>
            <a:r>
              <a:rPr lang="en-GB" dirty="0" smtClean="0"/>
              <a:t>Indoors/Outdoors Navigation</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28" y="1432560"/>
            <a:ext cx="8026072"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762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8547" cy="1143000"/>
          </a:xfrm>
        </p:spPr>
        <p:txBody>
          <a:bodyPr>
            <a:normAutofit/>
          </a:bodyPr>
          <a:lstStyle/>
          <a:p>
            <a:r>
              <a:rPr lang="en-GB" dirty="0" smtClean="0"/>
              <a:t>Dynamic Zoom</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676400"/>
            <a:ext cx="9049173"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671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4000" b="1" dirty="0" smtClean="0">
                <a:solidFill>
                  <a:srgbClr val="FF0000"/>
                </a:solidFill>
                <a:latin typeface="+mj-lt"/>
              </a:rPr>
              <a:t>Reference</a:t>
            </a:r>
          </a:p>
          <a:p>
            <a:r>
              <a:rPr lang="en-US" b="1" i="1" dirty="0">
                <a:solidFill>
                  <a:srgbClr val="0070C0"/>
                </a:solidFill>
                <a:latin typeface="+mj-lt"/>
              </a:rPr>
              <a:t>Location Based Services and TeleCartography </a:t>
            </a:r>
            <a:r>
              <a:rPr lang="en-US" b="1" i="1" dirty="0" smtClean="0">
                <a:solidFill>
                  <a:srgbClr val="0070C0"/>
                </a:solidFill>
                <a:latin typeface="+mj-lt"/>
              </a:rPr>
              <a:t>II</a:t>
            </a:r>
          </a:p>
          <a:p>
            <a:endParaRPr lang="en-US" b="1" i="1" dirty="0" smtClean="0">
              <a:solidFill>
                <a:srgbClr val="0070C0"/>
              </a:solidFill>
              <a:latin typeface="+mj-lt"/>
            </a:endParaRPr>
          </a:p>
          <a:p>
            <a:pPr marL="0" indent="0" algn="ctr">
              <a:buNone/>
            </a:pPr>
            <a:r>
              <a:rPr lang="en-GB" dirty="0" smtClean="0">
                <a:solidFill>
                  <a:srgbClr val="FF0000"/>
                </a:solidFill>
              </a:rPr>
              <a:t>Springer-</a:t>
            </a:r>
            <a:r>
              <a:rPr lang="en-GB" dirty="0" err="1" smtClean="0">
                <a:solidFill>
                  <a:srgbClr val="FF0000"/>
                </a:solidFill>
              </a:rPr>
              <a:t>Verlag</a:t>
            </a:r>
            <a:r>
              <a:rPr lang="en-GB" dirty="0" smtClean="0">
                <a:solidFill>
                  <a:srgbClr val="FF0000"/>
                </a:solidFill>
              </a:rPr>
              <a:t> Berlin </a:t>
            </a:r>
            <a:r>
              <a:rPr lang="en-GB" dirty="0">
                <a:solidFill>
                  <a:srgbClr val="FF0000"/>
                </a:solidFill>
              </a:rPr>
              <a:t>Heidelberg</a:t>
            </a:r>
            <a:endParaRPr lang="en-US" b="1" i="1" dirty="0" smtClean="0">
              <a:solidFill>
                <a:srgbClr val="0070C0"/>
              </a:solidFill>
              <a:latin typeface="+mj-lt"/>
            </a:endParaRPr>
          </a:p>
          <a:p>
            <a:pPr marL="0" indent="0">
              <a:buNone/>
            </a:pPr>
            <a:endParaRPr lang="en-US" b="1" i="1" dirty="0" smtClean="0">
              <a:solidFill>
                <a:srgbClr val="FF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extLst>
      <p:ext uri="{BB962C8B-B14F-4D97-AF65-F5344CB8AC3E}">
        <p14:creationId xmlns:p14="http://schemas.microsoft.com/office/powerpoint/2010/main" val="1879360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1265237"/>
            <a:ext cx="8382000" cy="4830763"/>
          </a:xfrm>
        </p:spPr>
        <p:txBody>
          <a:bodyPr>
            <a:noAutofit/>
          </a:bodyPr>
          <a:lstStyle/>
          <a:p>
            <a:pPr>
              <a:buFont typeface="Wingdings" pitchFamily="2" charset="2"/>
              <a:buChar char="Ø"/>
            </a:pPr>
            <a:r>
              <a:rPr lang="en-US" b="1" dirty="0"/>
              <a:t>Preparation &amp; </a:t>
            </a:r>
            <a:r>
              <a:rPr lang="en-US" b="1" dirty="0" smtClean="0"/>
              <a:t>Applicability</a:t>
            </a:r>
          </a:p>
          <a:p>
            <a:pPr lvl="1">
              <a:buFont typeface="Wingdings" pitchFamily="2" charset="2"/>
              <a:buChar char="Ø"/>
            </a:pPr>
            <a:r>
              <a:rPr lang="en-US" dirty="0" smtClean="0">
                <a:solidFill>
                  <a:srgbClr val="0070C0"/>
                </a:solidFill>
              </a:rPr>
              <a:t>Maps</a:t>
            </a:r>
            <a:endParaRPr lang="en-US" dirty="0" smtClean="0">
              <a:solidFill>
                <a:srgbClr val="0070C0"/>
              </a:solidFill>
            </a:endParaRPr>
          </a:p>
          <a:p>
            <a:pPr lvl="1">
              <a:buFont typeface="Wingdings" pitchFamily="2" charset="2"/>
              <a:buChar char="Ø"/>
            </a:pPr>
            <a:r>
              <a:rPr lang="en-US" dirty="0">
                <a:solidFill>
                  <a:srgbClr val="0070C0"/>
                </a:solidFill>
              </a:rPr>
              <a:t> </a:t>
            </a:r>
            <a:r>
              <a:rPr lang="en-US" dirty="0">
                <a:solidFill>
                  <a:srgbClr val="0070C0"/>
                </a:solidFill>
              </a:rPr>
              <a:t>Floor Plans</a:t>
            </a:r>
            <a:endParaRPr lang="en-US" dirty="0" smtClean="0">
              <a:solidFill>
                <a:srgbClr val="0070C0"/>
              </a:solidFill>
            </a:endParaRPr>
          </a:p>
          <a:p>
            <a:pPr lvl="1">
              <a:buFont typeface="Wingdings" pitchFamily="2" charset="2"/>
              <a:buChar char="Ø"/>
            </a:pPr>
            <a:r>
              <a:rPr lang="en-US" dirty="0">
                <a:solidFill>
                  <a:srgbClr val="0070C0"/>
                </a:solidFill>
              </a:rPr>
              <a:t> </a:t>
            </a:r>
            <a:r>
              <a:rPr lang="en-US" dirty="0">
                <a:solidFill>
                  <a:srgbClr val="0070C0"/>
                </a:solidFill>
              </a:rPr>
              <a:t>Verbal Guidance</a:t>
            </a:r>
            <a:endParaRPr lang="en-US" dirty="0" smtClean="0">
              <a:solidFill>
                <a:srgbClr val="0070C0"/>
              </a:solidFill>
            </a:endParaRPr>
          </a:p>
          <a:p>
            <a:pPr lvl="1">
              <a:buFont typeface="Wingdings" pitchFamily="2" charset="2"/>
              <a:buChar char="Ø"/>
            </a:pPr>
            <a:r>
              <a:rPr lang="en-US" dirty="0">
                <a:solidFill>
                  <a:srgbClr val="0070C0"/>
                </a:solidFill>
              </a:rPr>
              <a:t> </a:t>
            </a:r>
            <a:r>
              <a:rPr lang="en-US" dirty="0">
                <a:solidFill>
                  <a:srgbClr val="0070C0"/>
                </a:solidFill>
              </a:rPr>
              <a:t>Textual </a:t>
            </a:r>
            <a:r>
              <a:rPr lang="en-US" dirty="0" smtClean="0">
                <a:solidFill>
                  <a:srgbClr val="0070C0"/>
                </a:solidFill>
              </a:rPr>
              <a:t>Guidance</a:t>
            </a:r>
          </a:p>
          <a:p>
            <a:pPr lvl="1">
              <a:buFont typeface="Wingdings" pitchFamily="2" charset="2"/>
              <a:buChar char="Ø"/>
            </a:pPr>
            <a:r>
              <a:rPr lang="en-US" dirty="0">
                <a:solidFill>
                  <a:srgbClr val="0070C0"/>
                </a:solidFill>
              </a:rPr>
              <a:t> </a:t>
            </a:r>
            <a:r>
              <a:rPr lang="en-US" dirty="0" smtClean="0">
                <a:solidFill>
                  <a:srgbClr val="0070C0"/>
                </a:solidFill>
              </a:rPr>
              <a:t>Images</a:t>
            </a:r>
          </a:p>
          <a:p>
            <a:pPr lvl="1">
              <a:buFont typeface="Wingdings" pitchFamily="2" charset="2"/>
              <a:buChar char="Ø"/>
            </a:pPr>
            <a:r>
              <a:rPr lang="en-US" dirty="0">
                <a:solidFill>
                  <a:srgbClr val="0070C0"/>
                </a:solidFill>
              </a:rPr>
              <a:t> </a:t>
            </a:r>
            <a:r>
              <a:rPr lang="en-US" dirty="0" smtClean="0">
                <a:solidFill>
                  <a:srgbClr val="0070C0"/>
                </a:solidFill>
              </a:rPr>
              <a:t>Videos</a:t>
            </a:r>
          </a:p>
          <a:p>
            <a:pPr lvl="1">
              <a:buFont typeface="Wingdings" pitchFamily="2" charset="2"/>
              <a:buChar char="Ø"/>
            </a:pPr>
            <a:r>
              <a:rPr lang="en-US" dirty="0">
                <a:solidFill>
                  <a:srgbClr val="0070C0"/>
                </a:solidFill>
              </a:rPr>
              <a:t> 3D </a:t>
            </a:r>
            <a:r>
              <a:rPr lang="en-US" dirty="0" smtClean="0">
                <a:solidFill>
                  <a:srgbClr val="0070C0"/>
                </a:solidFill>
              </a:rPr>
              <a:t>Presentation</a:t>
            </a:r>
          </a:p>
          <a:p>
            <a:pPr lvl="1">
              <a:buFont typeface="Wingdings" pitchFamily="2" charset="2"/>
              <a:buChar char="Ø"/>
            </a:pPr>
            <a:r>
              <a:rPr lang="en-US" dirty="0">
                <a:solidFill>
                  <a:srgbClr val="0070C0"/>
                </a:solidFill>
              </a:rPr>
              <a:t> Online </a:t>
            </a:r>
            <a:r>
              <a:rPr lang="en-US" dirty="0" smtClean="0">
                <a:solidFill>
                  <a:srgbClr val="0070C0"/>
                </a:solidFill>
              </a:rPr>
              <a:t>Services</a:t>
            </a:r>
            <a:endParaRPr lang="en-US" dirty="0" smtClean="0">
              <a:solidFill>
                <a:srgbClr val="0070C0"/>
              </a:solidFill>
            </a:endParaRPr>
          </a:p>
          <a:p>
            <a:pPr>
              <a:buFont typeface="Wingdings" pitchFamily="2" charset="2"/>
              <a:buChar char="Ø"/>
            </a:pPr>
            <a:endParaRPr lang="en-US" sz="800" b="1" dirty="0"/>
          </a:p>
          <a:p>
            <a:pPr>
              <a:buFont typeface="Wingdings" pitchFamily="2" charset="2"/>
              <a:buChar char="Ø"/>
            </a:pPr>
            <a:r>
              <a:rPr lang="en-GB" b="1" dirty="0"/>
              <a:t>Preparation &amp; </a:t>
            </a:r>
            <a:r>
              <a:rPr lang="en-GB" b="1" dirty="0" smtClean="0"/>
              <a:t>Applicability Summary</a:t>
            </a:r>
          </a:p>
          <a:p>
            <a:pPr>
              <a:buFont typeface="Wingdings" pitchFamily="2" charset="2"/>
              <a:buChar char="Ø"/>
            </a:pPr>
            <a:endParaRPr lang="en-GB" sz="800" b="1" dirty="0" smtClean="0"/>
          </a:p>
          <a:p>
            <a:pPr>
              <a:buFont typeface="Wingdings" pitchFamily="2" charset="2"/>
              <a:buChar char="Ø"/>
            </a:pPr>
            <a:r>
              <a:rPr lang="en-GB" b="1" dirty="0"/>
              <a:t>Additional Design </a:t>
            </a:r>
            <a:r>
              <a:rPr lang="en-GB" b="1" dirty="0" smtClean="0"/>
              <a:t>Goals</a:t>
            </a:r>
            <a:r>
              <a:rPr lang="en-US" sz="2400" b="1" dirty="0"/>
              <a:t/>
            </a:r>
            <a:br>
              <a:rPr lang="en-US" sz="2400" b="1" dirty="0"/>
            </a:br>
            <a:endParaRPr lang="en-GB" sz="24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Preparation &amp;</a:t>
            </a:r>
            <a:r>
              <a:rPr lang="en-US" dirty="0" smtClean="0"/>
              <a:t> Applicability</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r>
              <a:rPr lang="en-US" sz="1900" dirty="0">
                <a:solidFill>
                  <a:srgbClr val="0070C0"/>
                </a:solidFill>
              </a:rPr>
              <a:t>Many different communication forms are imaginable when </a:t>
            </a:r>
            <a:r>
              <a:rPr lang="en-US" sz="1900" dirty="0" smtClean="0">
                <a:solidFill>
                  <a:srgbClr val="0070C0"/>
                </a:solidFill>
              </a:rPr>
              <a:t>supporting pedestrian </a:t>
            </a:r>
            <a:r>
              <a:rPr lang="en-US" sz="1900" dirty="0">
                <a:solidFill>
                  <a:srgbClr val="0070C0"/>
                </a:solidFill>
              </a:rPr>
              <a:t>wayfinding in urban environments. Each of them </a:t>
            </a:r>
            <a:r>
              <a:rPr lang="en-US" sz="1900" dirty="0" smtClean="0">
                <a:solidFill>
                  <a:srgbClr val="0070C0"/>
                </a:solidFill>
              </a:rPr>
              <a:t>has advantages </a:t>
            </a:r>
            <a:r>
              <a:rPr lang="en-US" sz="1900" dirty="0">
                <a:solidFill>
                  <a:srgbClr val="0070C0"/>
                </a:solidFill>
              </a:rPr>
              <a:t>and disadvantages that need to be taken into account </a:t>
            </a:r>
            <a:r>
              <a:rPr lang="en-US" sz="1900" dirty="0" smtClean="0">
                <a:solidFill>
                  <a:srgbClr val="0070C0"/>
                </a:solidFill>
              </a:rPr>
              <a:t>when combining </a:t>
            </a:r>
            <a:r>
              <a:rPr lang="en-US" sz="1900" dirty="0">
                <a:solidFill>
                  <a:srgbClr val="0070C0"/>
                </a:solidFill>
              </a:rPr>
              <a:t>them</a:t>
            </a:r>
            <a:r>
              <a:rPr lang="en-US" sz="1900" dirty="0" smtClean="0">
                <a:solidFill>
                  <a:srgbClr val="0070C0"/>
                </a:solidFill>
              </a:rPr>
              <a:t>.</a:t>
            </a:r>
            <a:endParaRPr lang="en-US" sz="1900"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3275787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Maps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800" b="1" dirty="0">
                <a:solidFill>
                  <a:srgbClr val="0070C0"/>
                </a:solidFill>
              </a:rPr>
              <a:t>Tests have shown that maps are the most important presentation form when communicating spatial information. Even though maps can differ dramatically from the perceived structure of a spatial environment, they can help the user to get a good overview of the area</a:t>
            </a:r>
            <a:r>
              <a:rPr lang="en-US" sz="1800" b="1" dirty="0" smtClean="0">
                <a:solidFill>
                  <a:srgbClr val="0070C0"/>
                </a:solidFill>
              </a:rPr>
              <a:t>.</a:t>
            </a:r>
          </a:p>
          <a:p>
            <a:pPr marL="0" indent="0" algn="just">
              <a:lnSpc>
                <a:spcPct val="150000"/>
              </a:lnSpc>
              <a:buNone/>
            </a:pPr>
            <a:endParaRPr lang="en-US" sz="1800" b="1" dirty="0">
              <a:solidFill>
                <a:srgbClr val="0070C0"/>
              </a:solidFill>
            </a:endParaRPr>
          </a:p>
          <a:p>
            <a:pPr algn="just">
              <a:lnSpc>
                <a:spcPct val="150000"/>
              </a:lnSpc>
              <a:buFont typeface="Wingdings" panose="05000000000000000000" pitchFamily="2" charset="2"/>
              <a:buChar char="q"/>
            </a:pPr>
            <a:r>
              <a:rPr lang="en-US" sz="1800" b="1" dirty="0">
                <a:solidFill>
                  <a:srgbClr val="0070C0"/>
                </a:solidFill>
              </a:rPr>
              <a:t>Moreover, the map should be available in different scales with different levels of detail. That way the whole route which is demanded by the user can be shown on the display of the device as an overview map without any need to scroll or pan. The moment guidance begins, an automatic zoom can switch to a larger scale with more detail, maybe even including house numbers</a:t>
            </a:r>
            <a:r>
              <a:rPr lang="en-US" sz="1800" b="1" dirty="0" smtClean="0">
                <a:solidFill>
                  <a:srgbClr val="0070C0"/>
                </a:solidFill>
              </a:rPr>
              <a:t>.</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335720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Maps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800" b="1" dirty="0" smtClean="0">
                <a:solidFill>
                  <a:srgbClr val="0070C0"/>
                </a:solidFill>
              </a:rPr>
              <a:t>Another </a:t>
            </a:r>
            <a:r>
              <a:rPr lang="en-US" sz="1800" b="1" dirty="0">
                <a:solidFill>
                  <a:srgbClr val="0070C0"/>
                </a:solidFill>
              </a:rPr>
              <a:t>explicit advantage of maps in comparison to pure textual or oral guiding instructions is the possibility to include multimedia features with the help of interactivity</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248885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Floor </a:t>
            </a:r>
            <a:r>
              <a:rPr lang="en-US" dirty="0" smtClean="0"/>
              <a:t>Plans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800" b="1" dirty="0">
                <a:solidFill>
                  <a:srgbClr val="0070C0"/>
                </a:solidFill>
              </a:rPr>
              <a:t>The map-like depiction of different building levels as an adapted floor plan seems to be a good possibility to represent complex indoor structures and so far they have also proven to be the most effective ones. </a:t>
            </a:r>
            <a:endParaRPr lang="en-US" sz="1800" b="1" dirty="0" smtClean="0">
              <a:solidFill>
                <a:srgbClr val="0070C0"/>
              </a:solidFill>
            </a:endParaRPr>
          </a:p>
          <a:p>
            <a:pPr algn="just">
              <a:lnSpc>
                <a:spcPct val="150000"/>
              </a:lnSpc>
              <a:buFont typeface="Wingdings" panose="05000000000000000000" pitchFamily="2" charset="2"/>
              <a:buChar char="q"/>
            </a:pPr>
            <a:endParaRPr lang="en-US" sz="1800" b="1" dirty="0">
              <a:solidFill>
                <a:srgbClr val="0070C0"/>
              </a:solidFill>
            </a:endParaRPr>
          </a:p>
          <a:p>
            <a:pPr algn="just">
              <a:lnSpc>
                <a:spcPct val="150000"/>
              </a:lnSpc>
              <a:buFont typeface="Wingdings" panose="05000000000000000000" pitchFamily="2" charset="2"/>
              <a:buChar char="q"/>
            </a:pPr>
            <a:r>
              <a:rPr lang="en-US" sz="1800" b="1" dirty="0">
                <a:solidFill>
                  <a:srgbClr val="0070C0"/>
                </a:solidFill>
              </a:rPr>
              <a:t>Even though they have similar properties as maps (and are therefore rather easy to read), </a:t>
            </a:r>
            <a:r>
              <a:rPr lang="en-US" sz="1800" b="1" dirty="0" smtClean="0">
                <a:solidFill>
                  <a:srgbClr val="0070C0"/>
                </a:solidFill>
              </a:rPr>
              <a:t>generalization </a:t>
            </a:r>
            <a:r>
              <a:rPr lang="en-US" sz="1800" b="1" dirty="0">
                <a:solidFill>
                  <a:srgbClr val="0070C0"/>
                </a:solidFill>
              </a:rPr>
              <a:t>techniques need to be </a:t>
            </a:r>
            <a:r>
              <a:rPr lang="en-US" sz="1800" b="1" dirty="0" smtClean="0">
                <a:solidFill>
                  <a:srgbClr val="0070C0"/>
                </a:solidFill>
              </a:rPr>
              <a:t>customized </a:t>
            </a:r>
            <a:r>
              <a:rPr lang="en-US" sz="1800" b="1" dirty="0">
                <a:solidFill>
                  <a:srgbClr val="0070C0"/>
                </a:solidFill>
              </a:rPr>
              <a:t>to the specific nature of indoor environments</a:t>
            </a:r>
            <a:r>
              <a:rPr lang="en-US" sz="1800" b="1" dirty="0" smtClean="0">
                <a:solidFill>
                  <a:srgbClr val="0070C0"/>
                </a:solidFill>
              </a:rPr>
              <a:t>.</a:t>
            </a:r>
          </a:p>
          <a:p>
            <a:pPr algn="just">
              <a:lnSpc>
                <a:spcPct val="150000"/>
              </a:lnSpc>
              <a:buFont typeface="Wingdings" panose="05000000000000000000" pitchFamily="2" charset="2"/>
              <a:buChar char="q"/>
            </a:pPr>
            <a:endParaRPr lang="en-US" sz="1800" b="1" dirty="0">
              <a:solidFill>
                <a:srgbClr val="0070C0"/>
              </a:solidFill>
            </a:endParaRPr>
          </a:p>
          <a:p>
            <a:pPr algn="just">
              <a:lnSpc>
                <a:spcPct val="150000"/>
              </a:lnSpc>
              <a:buFont typeface="Wingdings" panose="05000000000000000000" pitchFamily="2" charset="2"/>
              <a:buChar char="q"/>
            </a:pPr>
            <a:r>
              <a:rPr lang="en-US" sz="1800" b="1" dirty="0">
                <a:solidFill>
                  <a:srgbClr val="0070C0"/>
                </a:solidFill>
              </a:rPr>
              <a:t>Overall the generation of floor plans demands a similar expenditure of time as the production of a map. </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330122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Floor Plans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
        <p:nvSpPr>
          <p:cNvPr id="4" name="Rectangle 3"/>
          <p:cNvSpPr/>
          <p:nvPr/>
        </p:nvSpPr>
        <p:spPr>
          <a:xfrm>
            <a:off x="838201" y="1495961"/>
            <a:ext cx="7544572" cy="1323439"/>
          </a:xfrm>
          <a:prstGeom prst="rect">
            <a:avLst/>
          </a:prstGeom>
        </p:spPr>
        <p:txBody>
          <a:bodyPr wrap="square">
            <a:spAutoFit/>
          </a:bodyPr>
          <a:lstStyle/>
          <a:p>
            <a:pPr algn="ctr">
              <a:lnSpc>
                <a:spcPct val="200000"/>
              </a:lnSpc>
            </a:pPr>
            <a:r>
              <a:rPr lang="en-US" sz="2000" b="1" dirty="0">
                <a:solidFill>
                  <a:srgbClr val="0070C0"/>
                </a:solidFill>
              </a:rPr>
              <a:t>Symbols </a:t>
            </a:r>
            <a:r>
              <a:rPr lang="en-US" sz="2000" b="1" dirty="0" smtClean="0">
                <a:solidFill>
                  <a:srgbClr val="0070C0"/>
                </a:solidFill>
              </a:rPr>
              <a:t>for</a:t>
            </a:r>
          </a:p>
          <a:p>
            <a:pPr>
              <a:lnSpc>
                <a:spcPct val="200000"/>
              </a:lnSpc>
            </a:pPr>
            <a:r>
              <a:rPr lang="en-US" sz="2000" b="1" dirty="0" smtClean="0">
                <a:solidFill>
                  <a:srgbClr val="FF0000"/>
                </a:solidFill>
              </a:rPr>
              <a:t>        Stairs                              Elevators                           Escalators</a:t>
            </a:r>
            <a:endParaRPr lang="en-US" b="1"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2651760"/>
            <a:ext cx="8297985"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759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Verbal </a:t>
            </a:r>
            <a:r>
              <a:rPr lang="en-GB" dirty="0" smtClean="0"/>
              <a:t>Guidance</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r>
              <a:rPr lang="en-US" sz="1800" b="1" dirty="0" smtClean="0">
                <a:solidFill>
                  <a:srgbClr val="0070C0"/>
                </a:solidFill>
              </a:rPr>
              <a:t>Concerning </a:t>
            </a:r>
            <a:r>
              <a:rPr lang="en-US" sz="1800" b="1" dirty="0">
                <a:solidFill>
                  <a:srgbClr val="0070C0"/>
                </a:solidFill>
              </a:rPr>
              <a:t>the configuration of “good” route instructions, some guidelines should be </a:t>
            </a:r>
            <a:r>
              <a:rPr lang="en-US" sz="1800" b="1" dirty="0" smtClean="0">
                <a:solidFill>
                  <a:srgbClr val="0070C0"/>
                </a:solidFill>
              </a:rPr>
              <a:t>followed:</a:t>
            </a:r>
          </a:p>
          <a:p>
            <a:pPr lvl="1" algn="just">
              <a:lnSpc>
                <a:spcPct val="150000"/>
              </a:lnSpc>
              <a:buFont typeface="Wingdings" panose="05000000000000000000" pitchFamily="2" charset="2"/>
              <a:buChar char="v"/>
            </a:pPr>
            <a:r>
              <a:rPr lang="en-US" sz="1700" b="1" dirty="0" smtClean="0">
                <a:solidFill>
                  <a:srgbClr val="0070C0"/>
                </a:solidFill>
              </a:rPr>
              <a:t>Users </a:t>
            </a:r>
            <a:r>
              <a:rPr lang="en-US" sz="1700" b="1" dirty="0">
                <a:solidFill>
                  <a:srgbClr val="0070C0"/>
                </a:solidFill>
              </a:rPr>
              <a:t>should be prepared for upcoming decision </a:t>
            </a:r>
            <a:r>
              <a:rPr lang="en-US" sz="1700" b="1" dirty="0" smtClean="0">
                <a:solidFill>
                  <a:srgbClr val="0070C0"/>
                </a:solidFill>
              </a:rPr>
              <a:t>points.</a:t>
            </a:r>
          </a:p>
          <a:p>
            <a:pPr lvl="1" algn="just">
              <a:lnSpc>
                <a:spcPct val="150000"/>
              </a:lnSpc>
              <a:buFont typeface="Wingdings" panose="05000000000000000000" pitchFamily="2" charset="2"/>
              <a:buChar char="v"/>
            </a:pPr>
            <a:r>
              <a:rPr lang="en-US" sz="1700" b="1" dirty="0">
                <a:solidFill>
                  <a:srgbClr val="0070C0"/>
                </a:solidFill>
              </a:rPr>
              <a:t>Instructions </a:t>
            </a:r>
            <a:r>
              <a:rPr lang="en-US" sz="1700" b="1" dirty="0">
                <a:solidFill>
                  <a:srgbClr val="0070C0"/>
                </a:solidFill>
              </a:rPr>
              <a:t>should be kept simple and </a:t>
            </a:r>
            <a:r>
              <a:rPr lang="en-US" sz="1700" b="1" dirty="0">
                <a:solidFill>
                  <a:srgbClr val="0070C0"/>
                </a:solidFill>
              </a:rPr>
              <a:t>clear.</a:t>
            </a:r>
          </a:p>
          <a:p>
            <a:pPr lvl="1" algn="just">
              <a:lnSpc>
                <a:spcPct val="150000"/>
              </a:lnSpc>
              <a:buFont typeface="Wingdings" panose="05000000000000000000" pitchFamily="2" charset="2"/>
              <a:buChar char="v"/>
            </a:pPr>
            <a:r>
              <a:rPr lang="en-US" sz="1700" b="1" dirty="0">
                <a:solidFill>
                  <a:srgbClr val="0070C0"/>
                </a:solidFill>
              </a:rPr>
              <a:t>Landmarks </a:t>
            </a:r>
            <a:r>
              <a:rPr lang="en-US" sz="1700" b="1" dirty="0">
                <a:solidFill>
                  <a:srgbClr val="0070C0"/>
                </a:solidFill>
              </a:rPr>
              <a:t>should be included in </a:t>
            </a:r>
            <a:r>
              <a:rPr lang="en-US" sz="1700" b="1" dirty="0">
                <a:solidFill>
                  <a:srgbClr val="0070C0"/>
                </a:solidFill>
              </a:rPr>
              <a:t>descriptions.</a:t>
            </a:r>
          </a:p>
          <a:p>
            <a:pPr lvl="1" algn="just">
              <a:lnSpc>
                <a:spcPct val="150000"/>
              </a:lnSpc>
              <a:buFont typeface="Wingdings" panose="05000000000000000000" pitchFamily="2" charset="2"/>
              <a:buChar char="v"/>
            </a:pPr>
            <a:r>
              <a:rPr lang="en-US" sz="1700" b="1" dirty="0">
                <a:solidFill>
                  <a:srgbClr val="0070C0"/>
                </a:solidFill>
              </a:rPr>
              <a:t>Street </a:t>
            </a:r>
            <a:r>
              <a:rPr lang="en-US" sz="1700" b="1" dirty="0">
                <a:solidFill>
                  <a:srgbClr val="0070C0"/>
                </a:solidFill>
              </a:rPr>
              <a:t>names (or corridor numbers) should be mentioned, but only, if they are usually displayed in the network of the respective city (or building</a:t>
            </a:r>
            <a:r>
              <a:rPr lang="en-US" sz="1700" b="1" dirty="0">
                <a:solidFill>
                  <a:srgbClr val="0070C0"/>
                </a:solidFill>
              </a:rPr>
              <a:t>).</a:t>
            </a:r>
          </a:p>
          <a:p>
            <a:pPr lvl="1" algn="just">
              <a:lnSpc>
                <a:spcPct val="150000"/>
              </a:lnSpc>
              <a:buFont typeface="Wingdings" panose="05000000000000000000" pitchFamily="2" charset="2"/>
              <a:buChar char="v"/>
            </a:pPr>
            <a:r>
              <a:rPr lang="en-US" sz="1700" b="1" dirty="0">
                <a:solidFill>
                  <a:srgbClr val="0070C0"/>
                </a:solidFill>
              </a:rPr>
              <a:t>In </a:t>
            </a:r>
            <a:r>
              <a:rPr lang="en-US" sz="1700" b="1" dirty="0">
                <a:solidFill>
                  <a:srgbClr val="0070C0"/>
                </a:solidFill>
              </a:rPr>
              <a:t>case information about the segment is rare, distances can be </a:t>
            </a:r>
            <a:r>
              <a:rPr lang="en-US" sz="1700" b="1" dirty="0" smtClean="0">
                <a:solidFill>
                  <a:srgbClr val="0070C0"/>
                </a:solidFill>
              </a:rPr>
              <a:t>mentioned.</a:t>
            </a:r>
          </a:p>
          <a:p>
            <a:pPr lvl="1" algn="just">
              <a:lnSpc>
                <a:spcPct val="150000"/>
              </a:lnSpc>
              <a:buFont typeface="Wingdings" panose="05000000000000000000" pitchFamily="2" charset="2"/>
              <a:buChar char="v"/>
            </a:pPr>
            <a:r>
              <a:rPr lang="en-US" sz="1700" b="1" dirty="0" smtClean="0">
                <a:solidFill>
                  <a:srgbClr val="0070C0"/>
                </a:solidFill>
              </a:rPr>
              <a:t>The </a:t>
            </a:r>
            <a:r>
              <a:rPr lang="en-US" sz="1700" b="1" dirty="0">
                <a:solidFill>
                  <a:srgbClr val="0070C0"/>
                </a:solidFill>
              </a:rPr>
              <a:t>user should have the possibility to replay the last sentences.</a:t>
            </a:r>
            <a:endParaRPr lang="en-US" sz="1700" b="1" dirty="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889830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Textual </a:t>
            </a:r>
            <a:r>
              <a:rPr lang="en-GB" dirty="0"/>
              <a:t>Guidance</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700" b="1" dirty="0">
                <a:solidFill>
                  <a:srgbClr val="0070C0"/>
                </a:solidFill>
              </a:rPr>
              <a:t>Textual guidance is the most simple presentation form for navigation systems. They are easy to create and do not require a lot of memory. Guidelines for their configuration are very similar to audio guidance</a:t>
            </a:r>
            <a:r>
              <a:rPr lang="en-US" sz="1700" b="1" dirty="0" smtClean="0">
                <a:solidFill>
                  <a:srgbClr val="0070C0"/>
                </a:solidFill>
              </a:rPr>
              <a:t>.</a:t>
            </a:r>
            <a:endParaRPr lang="en-US" sz="1700" b="1" dirty="0">
              <a:solidFill>
                <a:srgbClr val="0070C0"/>
              </a:solidFill>
            </a:endParaRPr>
          </a:p>
          <a:p>
            <a:pPr algn="just">
              <a:lnSpc>
                <a:spcPct val="150000"/>
              </a:lnSpc>
              <a:buFont typeface="Wingdings" panose="05000000000000000000" pitchFamily="2" charset="2"/>
              <a:buChar char="q"/>
            </a:pPr>
            <a:r>
              <a:rPr lang="en-US" sz="1700" b="1" dirty="0">
                <a:solidFill>
                  <a:srgbClr val="0070C0"/>
                </a:solidFill>
              </a:rPr>
              <a:t>On the other hand, darkness and weather conditions can make it impossible to read written text on a small screen and another main disadvantage of written text is the problem that the user spends more time reading and might not be as attentive to his environment</a:t>
            </a:r>
            <a:r>
              <a:rPr lang="en-US" sz="1700" b="1" dirty="0" smtClean="0">
                <a:solidFill>
                  <a:srgbClr val="0070C0"/>
                </a:solidFill>
              </a:rPr>
              <a:t>.</a:t>
            </a:r>
            <a:endParaRPr lang="en-US" sz="1700" b="1" dirty="0">
              <a:solidFill>
                <a:srgbClr val="0070C0"/>
              </a:solidFill>
            </a:endParaRPr>
          </a:p>
          <a:p>
            <a:pPr algn="just">
              <a:lnSpc>
                <a:spcPct val="150000"/>
              </a:lnSpc>
              <a:buFont typeface="Wingdings" panose="05000000000000000000" pitchFamily="2" charset="2"/>
              <a:buChar char="q"/>
            </a:pPr>
            <a:r>
              <a:rPr lang="en-US" sz="1700" b="1" dirty="0">
                <a:solidFill>
                  <a:srgbClr val="0070C0"/>
                </a:solidFill>
              </a:rPr>
              <a:t>Recapitulating we can say that both, written and audio instructions, do not demand a lot of technical resources and are therefore easy to implement. Yet in comparison to visual presentations, their main disadvantage is, that they purely concentrate on the communication of the route and do not convey an overview of the whole area.</a:t>
            </a:r>
            <a:endParaRPr lang="en-US" sz="1700" b="1" dirty="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592777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28283</TotalTime>
  <Words>1415</Words>
  <Application>Microsoft Office PowerPoint</Application>
  <PresentationFormat>On-screen Show (4:3)</PresentationFormat>
  <Paragraphs>103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Outline </vt:lpstr>
      <vt:lpstr>Preparation &amp; Applicability </vt:lpstr>
      <vt:lpstr>Maps </vt:lpstr>
      <vt:lpstr>Maps </vt:lpstr>
      <vt:lpstr>Floor Plans </vt:lpstr>
      <vt:lpstr>Floor Plans </vt:lpstr>
      <vt:lpstr>Verbal Guidance </vt:lpstr>
      <vt:lpstr>Textual Guidance </vt:lpstr>
      <vt:lpstr>Images </vt:lpstr>
      <vt:lpstr>Videos </vt:lpstr>
      <vt:lpstr>3D Presentation </vt:lpstr>
      <vt:lpstr>Online Services </vt:lpstr>
      <vt:lpstr>Preparation &amp; Applicability Summary</vt:lpstr>
      <vt:lpstr>Additional Design Goals</vt:lpstr>
      <vt:lpstr>Outdoors Navigation</vt:lpstr>
      <vt:lpstr>Indoors/Outdoors Navigation</vt:lpstr>
      <vt:lpstr>Dynamic Zoom</vt:lpstr>
      <vt:lpstr>PowerPoint Presentation</vt:lpstr>
    </vt:vector>
  </TitlesOfParts>
  <Company>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dc:creator>
  <cp:lastModifiedBy>ALI ALBU-RGHAIF</cp:lastModifiedBy>
  <cp:revision>997</cp:revision>
  <dcterms:created xsi:type="dcterms:W3CDTF">2012-09-26T17:15:36Z</dcterms:created>
  <dcterms:modified xsi:type="dcterms:W3CDTF">2020-06-29T14:18:53Z</dcterms:modified>
</cp:coreProperties>
</file>