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8" r:id="rId3"/>
    <p:sldId id="260" r:id="rId4"/>
    <p:sldId id="267" r:id="rId5"/>
    <p:sldId id="266" r:id="rId6"/>
    <p:sldId id="259" r:id="rId7"/>
    <p:sldId id="268" r:id="rId8"/>
    <p:sldId id="269"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73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D6D590-641B-4FB7-BD83-CC325BDED096}" type="datetimeFigureOut">
              <a:rPr lang="en-US" smtClean="0"/>
              <a:t>2/28/2022</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920D3-C798-49A4-9A34-BD6A13505834}" type="slidenum">
              <a:rPr lang="en-US" smtClean="0"/>
              <a:t>‹#›</a:t>
            </a:fld>
            <a:endParaRPr lang="en-US"/>
          </a:p>
        </p:txBody>
      </p:sp>
    </p:spTree>
    <p:extLst>
      <p:ext uri="{BB962C8B-B14F-4D97-AF65-F5344CB8AC3E}">
        <p14:creationId xmlns:p14="http://schemas.microsoft.com/office/powerpoint/2010/main" val="341082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3D920D3-C798-49A4-9A34-BD6A13505834}" type="slidenum">
              <a:rPr lang="en-US" smtClean="0"/>
              <a:t>1</a:t>
            </a:fld>
            <a:endParaRPr lang="en-US"/>
          </a:p>
        </p:txBody>
      </p:sp>
    </p:spTree>
    <p:extLst>
      <p:ext uri="{BB962C8B-B14F-4D97-AF65-F5344CB8AC3E}">
        <p14:creationId xmlns:p14="http://schemas.microsoft.com/office/powerpoint/2010/main" val="69563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3D920D3-C798-49A4-9A34-BD6A13505834}" type="slidenum">
              <a:rPr lang="en-US" smtClean="0"/>
              <a:t>15</a:t>
            </a:fld>
            <a:endParaRPr lang="en-US"/>
          </a:p>
        </p:txBody>
      </p:sp>
    </p:spTree>
    <p:extLst>
      <p:ext uri="{BB962C8B-B14F-4D97-AF65-F5344CB8AC3E}">
        <p14:creationId xmlns:p14="http://schemas.microsoft.com/office/powerpoint/2010/main" val="204124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7D4B280-1EBA-4D44-88E1-15E370075647}" type="datetimeFigureOut">
              <a:rPr lang="en-US" smtClean="0"/>
              <a:t>2/28/2022</a:t>
            </a:fld>
            <a:endParaRPr lang="en-US"/>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US"/>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A7D132C-2FD3-44F8-9D00-5C53F5B0D7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t>2/28/2022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t>2/28/2022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7D4B280-1EBA-4D44-88E1-15E370075647}" type="datetimeFigureOut">
              <a:rPr lang="en-US" smtClean="0"/>
              <a:t>2/28/2022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7D4B280-1EBA-4D44-88E1-15E370075647}" type="datetimeFigureOut">
              <a:rPr lang="en-US" smtClean="0"/>
              <a:t>2/28/2022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7D4B280-1EBA-4D44-88E1-15E370075647}" type="datetimeFigureOut">
              <a:rPr lang="en-US" smtClean="0"/>
              <a:t>2/28/2022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7D4B280-1EBA-4D44-88E1-15E370075647}" type="datetimeFigureOut">
              <a:rPr lang="en-US" smtClean="0"/>
              <a:t>2/28/2022</a:t>
            </a:fld>
            <a:endParaRPr lang="en-US"/>
          </a:p>
        </p:txBody>
      </p:sp>
      <p:sp>
        <p:nvSpPr>
          <p:cNvPr id="27" name="عنصر نائب لرقم الشريحة 26"/>
          <p:cNvSpPr>
            <a:spLocks noGrp="1"/>
          </p:cNvSpPr>
          <p:nvPr>
            <p:ph type="sldNum" sz="quarter" idx="11"/>
          </p:nvPr>
        </p:nvSpPr>
        <p:spPr/>
        <p:txBody>
          <a:bodyPr rtlCol="0"/>
          <a:lstStyle/>
          <a:p>
            <a:fld id="{3A7D132C-2FD3-44F8-9D00-5C53F5B0D758}" type="slidenum">
              <a:rPr lang="en-US" smtClean="0"/>
              <a:t>‹#›</a:t>
            </a:fld>
            <a:endParaRPr lang="en-US"/>
          </a:p>
        </p:txBody>
      </p:sp>
      <p:sp>
        <p:nvSpPr>
          <p:cNvPr id="28" name="عنصر نائب للتذييل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7D4B280-1EBA-4D44-88E1-15E370075647}" type="datetimeFigureOut">
              <a:rPr lang="en-US" smtClean="0"/>
              <a:t>2/28/2022</a:t>
            </a:fld>
            <a:endParaRPr lang="en-US"/>
          </a:p>
        </p:txBody>
      </p:sp>
      <p:sp>
        <p:nvSpPr>
          <p:cNvPr id="4" name="عنصر نائب للتذييل 3"/>
          <p:cNvSpPr>
            <a:spLocks noGrp="1"/>
          </p:cNvSpPr>
          <p:nvPr>
            <p:ph type="ftr" sz="quarter" idx="11"/>
          </p:nvPr>
        </p:nvSpPr>
        <p:spPr>
          <a:xfrm>
            <a:off x="5257800" y="612648"/>
            <a:ext cx="1325880" cy="457200"/>
          </a:xfrm>
        </p:spPr>
        <p:txBody>
          <a:bodyPr/>
          <a:lstStyle/>
          <a:p>
            <a:endParaRPr lang="en-US"/>
          </a:p>
        </p:txBody>
      </p:sp>
      <p:sp>
        <p:nvSpPr>
          <p:cNvPr id="5" name="عنصر نائب لرقم الشريحة 4"/>
          <p:cNvSpPr>
            <a:spLocks noGrp="1"/>
          </p:cNvSpPr>
          <p:nvPr>
            <p:ph type="sldNum" sz="quarter" idx="12"/>
          </p:nvPr>
        </p:nvSpPr>
        <p:spPr>
          <a:xfrm>
            <a:off x="8174736" y="2272"/>
            <a:ext cx="762000" cy="365760"/>
          </a:xfrm>
        </p:spPr>
        <p:txBody>
          <a:bodyPr/>
          <a:lstStyle/>
          <a:p>
            <a:fld id="{3A7D132C-2FD3-44F8-9D00-5C53F5B0D7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7D4B280-1EBA-4D44-88E1-15E370075647}" type="datetimeFigureOut">
              <a:rPr lang="en-US" smtClean="0"/>
              <a:t>2/28/2022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7D4B280-1EBA-4D44-88E1-15E370075647}" type="datetimeFigureOut">
              <a:rPr lang="en-US" smtClean="0"/>
              <a:t>2/28/2022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7D4B280-1EBA-4D44-88E1-15E370075647}" type="datetimeFigureOut">
              <a:rPr lang="en-US" smtClean="0"/>
              <a:t>2/28/2022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A7D132C-2FD3-44F8-9D00-5C53F5B0D7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7D4B280-1EBA-4D44-88E1-15E370075647}" type="datetimeFigureOut">
              <a:rPr lang="en-US" smtClean="0"/>
              <a:t>2/28/2022</a:t>
            </a:fld>
            <a:endParaRPr lang="en-US"/>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A7D132C-2FD3-44F8-9D00-5C53F5B0D7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23875" y="1676400"/>
            <a:ext cx="7772400" cy="1984375"/>
          </a:xfrm>
        </p:spPr>
        <p:txBody>
          <a:bodyPr>
            <a:normAutofit fontScale="90000"/>
          </a:bodyPr>
          <a:lstStyle/>
          <a:p>
            <a:pPr algn="ctr"/>
            <a:r>
              <a:rPr lang="en-US" sz="4000" dirty="0" smtClean="0">
                <a:solidFill>
                  <a:schemeClr val="tx2">
                    <a:lumMod val="60000"/>
                    <a:lumOff val="40000"/>
                  </a:schemeClr>
                </a:solidFill>
              </a:rPr>
              <a:t>ENGINEERING ECONOMY</a:t>
            </a:r>
            <a:br>
              <a:rPr lang="en-US" sz="4000" dirty="0" smtClean="0">
                <a:solidFill>
                  <a:schemeClr val="tx2">
                    <a:lumMod val="60000"/>
                    <a:lumOff val="40000"/>
                  </a:schemeClr>
                </a:solidFill>
              </a:rPr>
            </a:br>
            <a:r>
              <a:rPr lang="en-US" sz="4000" dirty="0" smtClean="0">
                <a:solidFill>
                  <a:schemeClr val="tx2">
                    <a:lumMod val="60000"/>
                    <a:lumOff val="40000"/>
                  </a:schemeClr>
                </a:solidFill>
              </a:rPr>
              <a:t>Computer Engineering Departement</a:t>
            </a:r>
            <a:br>
              <a:rPr lang="en-US" sz="4000" dirty="0" smtClean="0">
                <a:solidFill>
                  <a:schemeClr val="tx2">
                    <a:lumMod val="60000"/>
                    <a:lumOff val="40000"/>
                  </a:schemeClr>
                </a:solidFill>
              </a:rPr>
            </a:br>
            <a:r>
              <a:rPr lang="en-US" sz="4000" dirty="0" smtClean="0">
                <a:solidFill>
                  <a:schemeClr val="tx2">
                    <a:lumMod val="60000"/>
                    <a:lumOff val="40000"/>
                  </a:schemeClr>
                </a:solidFill>
              </a:rPr>
              <a:t>4th stage</a:t>
            </a:r>
            <a:endParaRPr lang="en-US" sz="4000" dirty="0">
              <a:solidFill>
                <a:schemeClr val="tx2">
                  <a:lumMod val="60000"/>
                  <a:lumOff val="40000"/>
                </a:schemeClr>
              </a:solidFill>
            </a:endParaRPr>
          </a:p>
        </p:txBody>
      </p:sp>
      <p:sp>
        <p:nvSpPr>
          <p:cNvPr id="3" name="عنوان فرعي 2"/>
          <p:cNvSpPr>
            <a:spLocks noGrp="1"/>
          </p:cNvSpPr>
          <p:nvPr>
            <p:ph type="subTitle" idx="1"/>
          </p:nvPr>
        </p:nvSpPr>
        <p:spPr>
          <a:xfrm>
            <a:off x="990600" y="4419600"/>
            <a:ext cx="7239000" cy="1752600"/>
          </a:xfrm>
        </p:spPr>
        <p:txBody>
          <a:bodyPr>
            <a:normAutofit/>
          </a:bodyPr>
          <a:lstStyle/>
          <a:p>
            <a:pPr algn="ctr"/>
            <a:r>
              <a:rPr lang="en-US" i="1" dirty="0" smtClean="0">
                <a:solidFill>
                  <a:schemeClr val="tx2">
                    <a:lumMod val="60000"/>
                    <a:lumOff val="40000"/>
                  </a:schemeClr>
                </a:solidFill>
              </a:rPr>
              <a:t>Introduction To Engineering Economy</a:t>
            </a:r>
            <a:r>
              <a:rPr lang="en-US" i="1" dirty="0">
                <a:solidFill>
                  <a:schemeClr val="tx2">
                    <a:lumMod val="60000"/>
                    <a:lumOff val="40000"/>
                  </a:schemeClr>
                </a:solidFill>
              </a:rPr>
              <a:t> </a:t>
            </a:r>
            <a:endParaRPr lang="en-US" i="1" dirty="0" smtClean="0">
              <a:solidFill>
                <a:schemeClr val="tx2">
                  <a:lumMod val="60000"/>
                  <a:lumOff val="40000"/>
                </a:schemeClr>
              </a:solidFill>
            </a:endParaRPr>
          </a:p>
          <a:p>
            <a:pPr algn="ctr"/>
            <a:r>
              <a:rPr lang="en-US" i="1" smtClean="0">
                <a:solidFill>
                  <a:schemeClr val="tx2">
                    <a:lumMod val="60000"/>
                    <a:lumOff val="40000"/>
                  </a:schemeClr>
                </a:solidFill>
              </a:rPr>
              <a:t>Lecture 1</a:t>
            </a:r>
          </a:p>
          <a:p>
            <a:pPr algn="ctr"/>
            <a:r>
              <a:rPr lang="en-US" i="1" smtClean="0">
                <a:solidFill>
                  <a:srgbClr val="FF0000"/>
                </a:solidFill>
              </a:rPr>
              <a:t>lecturer:Raghda </a:t>
            </a:r>
            <a:r>
              <a:rPr lang="en-US" i="1" dirty="0" smtClean="0">
                <a:solidFill>
                  <a:srgbClr val="FF0000"/>
                </a:solidFill>
              </a:rPr>
              <a:t>Salam Ali</a:t>
            </a:r>
          </a:p>
          <a:p>
            <a:pPr algn="ctr"/>
            <a:endParaRPr lang="en-US" dirty="0"/>
          </a:p>
        </p:txBody>
      </p:sp>
      <p:pic>
        <p:nvPicPr>
          <p:cNvPr id="2050" name="Picture 2" descr="F:\baraa\Download\image\شعار.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52400"/>
            <a:ext cx="1352550"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6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914400"/>
            <a:ext cx="8839200" cy="1066800"/>
          </a:xfrm>
        </p:spPr>
        <p:txBody>
          <a:bodyPr>
            <a:normAutofit fontScale="90000"/>
          </a:bodyPr>
          <a:lstStyle/>
          <a:p>
            <a:r>
              <a:rPr lang="en-US" dirty="0" smtClean="0">
                <a:solidFill>
                  <a:srgbClr val="C00000"/>
                </a:solidFill>
                <a:latin typeface="Times New Roman" pitchFamily="18" charset="0"/>
                <a:cs typeface="Times New Roman" pitchFamily="18" charset="0"/>
              </a:rPr>
              <a:t>4</a:t>
            </a:r>
            <a:r>
              <a:rPr lang="en-US" baseline="30000" dirty="0" smtClean="0">
                <a:solidFill>
                  <a:srgbClr val="C00000"/>
                </a:solidFill>
                <a:latin typeface="Times New Roman" pitchFamily="18" charset="0"/>
                <a:cs typeface="Times New Roman" pitchFamily="18" charset="0"/>
              </a:rPr>
              <a:t>th</a:t>
            </a:r>
            <a:r>
              <a:rPr lang="en-US" dirty="0">
                <a:solidFill>
                  <a:srgbClr val="C00000"/>
                </a:solidFill>
                <a:latin typeface="Times New Roman" pitchFamily="18" charset="0"/>
                <a:cs typeface="Times New Roman" pitchFamily="18" charset="0"/>
              </a:rPr>
              <a:t> principle-. Use a Common Unit of Measure </a:t>
            </a:r>
          </a:p>
        </p:txBody>
      </p:sp>
      <p:sp>
        <p:nvSpPr>
          <p:cNvPr id="3" name="عنصر نائب للمحتوى 2"/>
          <p:cNvSpPr>
            <a:spLocks noGrp="1"/>
          </p:cNvSpPr>
          <p:nvPr>
            <p:ph idx="1"/>
          </p:nvPr>
        </p:nvSpPr>
        <p:spPr/>
        <p:txBody>
          <a:bodyPr/>
          <a:lstStyle/>
          <a:p>
            <a:pPr algn="just"/>
            <a:r>
              <a:rPr lang="en-US" dirty="0" smtClean="0">
                <a:latin typeface="Times New Roman" pitchFamily="18" charset="0"/>
                <a:cs typeface="Times New Roman" pitchFamily="18" charset="0"/>
              </a:rPr>
              <a:t>A common unit of measurement is very much required to quantify the different prospective outcomes. This allows easier analysis and comparison.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20526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534400" cy="1066800"/>
          </a:xfrm>
        </p:spPr>
        <p:txBody>
          <a:bodyPr>
            <a:normAutofit fontScale="90000"/>
          </a:bodyPr>
          <a:lstStyle/>
          <a:p>
            <a:r>
              <a:rPr lang="en-US" dirty="0" smtClean="0">
                <a:solidFill>
                  <a:srgbClr val="C00000"/>
                </a:solidFill>
                <a:latin typeface="Times New Roman" pitchFamily="18" charset="0"/>
                <a:cs typeface="Times New Roman" pitchFamily="18" charset="0"/>
              </a:rPr>
              <a:t>5</a:t>
            </a:r>
            <a:r>
              <a:rPr lang="en-US" baseline="30000" dirty="0" smtClean="0">
                <a:solidFill>
                  <a:srgbClr val="C00000"/>
                </a:solidFill>
                <a:latin typeface="Times New Roman" pitchFamily="18" charset="0"/>
                <a:cs typeface="Times New Roman" pitchFamily="18" charset="0"/>
              </a:rPr>
              <a:t>th</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principle -. Consider all Relevant Criteria </a:t>
            </a:r>
          </a:p>
        </p:txBody>
      </p:sp>
      <p:sp>
        <p:nvSpPr>
          <p:cNvPr id="3" name="عنصر نائب للمحتوى 2"/>
          <p:cNvSpPr>
            <a:spLocks noGrp="1"/>
          </p:cNvSpPr>
          <p:nvPr>
            <p:ph idx="1"/>
          </p:nvPr>
        </p:nvSpPr>
        <p:spPr/>
        <p:txBody>
          <a:bodyPr/>
          <a:lstStyle/>
          <a:p>
            <a:pPr algn="just"/>
            <a:r>
              <a:rPr lang="en-US" dirty="0" smtClean="0"/>
              <a:t>As a for-profit organization /business ,the main criterion is the maximam returns on an investment or profits . however  ,there are some other factors to be taken into consideration which would help thebusiness to grow.</a:t>
            </a:r>
            <a:endParaRPr lang="en-US" dirty="0"/>
          </a:p>
        </p:txBody>
      </p:sp>
    </p:spTree>
    <p:extLst>
      <p:ext uri="{BB962C8B-B14F-4D97-AF65-F5344CB8AC3E}">
        <p14:creationId xmlns:p14="http://schemas.microsoft.com/office/powerpoint/2010/main" val="1532717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C00000"/>
                </a:solidFill>
                <a:latin typeface="Times New Roman" pitchFamily="18" charset="0"/>
                <a:cs typeface="Times New Roman" pitchFamily="18" charset="0"/>
              </a:rPr>
              <a:t>6</a:t>
            </a:r>
            <a:r>
              <a:rPr lang="en-US" baseline="30000" dirty="0" smtClean="0">
                <a:solidFill>
                  <a:srgbClr val="C00000"/>
                </a:solidFill>
                <a:latin typeface="Times New Roman" pitchFamily="18" charset="0"/>
                <a:cs typeface="Times New Roman" pitchFamily="18" charset="0"/>
              </a:rPr>
              <a:t>th</a:t>
            </a:r>
            <a:r>
              <a:rPr lang="en-US" dirty="0">
                <a:solidFill>
                  <a:srgbClr val="C00000"/>
                </a:solidFill>
                <a:latin typeface="Times New Roman" pitchFamily="18" charset="0"/>
                <a:cs typeface="Times New Roman" pitchFamily="18" charset="0"/>
              </a:rPr>
              <a:t> principle-. Make Uncertainty Explicit </a:t>
            </a:r>
          </a:p>
        </p:txBody>
      </p:sp>
      <p:sp>
        <p:nvSpPr>
          <p:cNvPr id="3" name="عنصر نائب للمحتوى 2"/>
          <p:cNvSpPr>
            <a:spLocks noGrp="1"/>
          </p:cNvSpPr>
          <p:nvPr>
            <p:ph idx="1"/>
          </p:nvPr>
        </p:nvSpPr>
        <p:spPr/>
        <p:txBody>
          <a:bodyPr/>
          <a:lstStyle/>
          <a:p>
            <a:pPr algn="just"/>
            <a:r>
              <a:rPr lang="en-US" dirty="0" smtClean="0"/>
              <a:t>Uncertainly is intrinsic in projecting the prospective outcomes and it should be taken </a:t>
            </a:r>
            <a:r>
              <a:rPr lang="en-US" smtClean="0"/>
              <a:t>into consideration </a:t>
            </a:r>
            <a:r>
              <a:rPr lang="en-US" dirty="0" smtClean="0"/>
              <a:t>in the analysis and comparison of allthe listed alternatives .</a:t>
            </a:r>
            <a:endParaRPr lang="en-US" dirty="0"/>
          </a:p>
        </p:txBody>
      </p:sp>
    </p:spTree>
    <p:extLst>
      <p:ext uri="{BB962C8B-B14F-4D97-AF65-F5344CB8AC3E}">
        <p14:creationId xmlns:p14="http://schemas.microsoft.com/office/powerpoint/2010/main" val="101292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7</a:t>
            </a:r>
            <a:r>
              <a:rPr lang="en-US" baseline="30000" dirty="0" smtClean="0">
                <a:solidFill>
                  <a:srgbClr val="C00000"/>
                </a:solidFill>
                <a:latin typeface="Times New Roman" pitchFamily="18" charset="0"/>
                <a:cs typeface="Times New Roman" pitchFamily="18" charset="0"/>
              </a:rPr>
              <a:t>th</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principle -Revist your Decisions</a:t>
            </a:r>
          </a:p>
        </p:txBody>
      </p:sp>
      <p:sp>
        <p:nvSpPr>
          <p:cNvPr id="3" name="عنصر نائب للمحتوى 2"/>
          <p:cNvSpPr>
            <a:spLocks noGrp="1"/>
          </p:cNvSpPr>
          <p:nvPr>
            <p:ph idx="1"/>
          </p:nvPr>
        </p:nvSpPr>
        <p:spPr/>
        <p:txBody>
          <a:bodyPr/>
          <a:lstStyle/>
          <a:p>
            <a:r>
              <a:rPr lang="en-US" dirty="0" smtClean="0"/>
              <a:t>Decision making process is an adaptive process and improves with time . Initial projected outcomes of the short listed alternatives should be subsequently compared with actual outcomes in order to improve the quality of the decision and its projections for the future projects.</a:t>
            </a:r>
            <a:endParaRPr lang="en-US" dirty="0"/>
          </a:p>
        </p:txBody>
      </p:sp>
    </p:spTree>
    <p:extLst>
      <p:ext uri="{BB962C8B-B14F-4D97-AF65-F5344CB8AC3E}">
        <p14:creationId xmlns:p14="http://schemas.microsoft.com/office/powerpoint/2010/main" val="1296550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solidFill>
                  <a:srgbClr val="C00000"/>
                </a:solidFill>
                <a:latin typeface="Times New Roman" pitchFamily="18" charset="0"/>
                <a:cs typeface="Times New Roman" pitchFamily="18" charset="0"/>
              </a:rPr>
              <a:t>conclusion</a:t>
            </a:r>
            <a:endParaRPr lang="en-US" b="1" dirty="0">
              <a:solidFill>
                <a:srgbClr val="C00000"/>
              </a:solidFill>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just"/>
            <a:r>
              <a:rPr lang="en-US" dirty="0" smtClean="0"/>
              <a:t>All the principles are used in a decision making process that involves alternatives and includes different factors with engineering knowledge .this type of study is accomplished using a structured procedure and mathmatical modelling techniques .</a:t>
            </a:r>
            <a:endParaRPr lang="en-US" dirty="0"/>
          </a:p>
        </p:txBody>
      </p:sp>
    </p:spTree>
    <p:extLst>
      <p:ext uri="{BB962C8B-B14F-4D97-AF65-F5344CB8AC3E}">
        <p14:creationId xmlns:p14="http://schemas.microsoft.com/office/powerpoint/2010/main" val="3876382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en-US" sz="6000" b="1" i="1" dirty="0" smtClean="0">
                <a:solidFill>
                  <a:srgbClr val="C00000"/>
                </a:solidFill>
                <a:latin typeface="Times New Roman" pitchFamily="18" charset="0"/>
                <a:cs typeface="Times New Roman" pitchFamily="18" charset="0"/>
              </a:rPr>
              <a:t>Thank you </a:t>
            </a:r>
            <a:endParaRPr lang="en-US" sz="60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1948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610600" cy="1066800"/>
          </a:xfrm>
        </p:spPr>
        <p:txBody>
          <a:bodyPr>
            <a:normAutofit fontScale="90000"/>
          </a:bodyPr>
          <a:lstStyle/>
          <a:p>
            <a:r>
              <a:rPr lang="en-US" sz="3600" b="1" dirty="0" smtClean="0">
                <a:solidFill>
                  <a:schemeClr val="tx2">
                    <a:lumMod val="60000"/>
                    <a:lumOff val="40000"/>
                  </a:schemeClr>
                </a:solidFill>
                <a:latin typeface="Times New Roman" pitchFamily="18" charset="0"/>
                <a:cs typeface="Times New Roman" pitchFamily="18" charset="0"/>
              </a:rPr>
              <a:t>ENGINEERING ECONOMY DEFINITIONs</a:t>
            </a:r>
            <a:r>
              <a:rPr lang="en-US" dirty="0" smtClean="0">
                <a:solidFill>
                  <a:schemeClr val="tx2">
                    <a:lumMod val="60000"/>
                    <a:lumOff val="40000"/>
                  </a:schemeClr>
                </a:solidFill>
              </a:rPr>
              <a:t>:</a:t>
            </a:r>
            <a:endParaRPr lang="en-US" dirty="0"/>
          </a:p>
        </p:txBody>
      </p:sp>
      <p:sp>
        <p:nvSpPr>
          <p:cNvPr id="3" name="عنصر نائب للمحتوى 2"/>
          <p:cNvSpPr>
            <a:spLocks noGrp="1"/>
          </p:cNvSpPr>
          <p:nvPr>
            <p:ph idx="1"/>
          </p:nvPr>
        </p:nvSpPr>
        <p:spPr/>
        <p:txBody>
          <a:bodyPr/>
          <a:lstStyle/>
          <a:p>
            <a:pPr algn="just"/>
            <a:r>
              <a:rPr lang="en-US" dirty="0" smtClean="0"/>
              <a:t>“A science which studies human behavior as a relationship between ends and scarce means which have alternative means”</a:t>
            </a:r>
          </a:p>
          <a:p>
            <a:pPr algn="just"/>
            <a:r>
              <a:rPr lang="en-US" dirty="0" smtClean="0"/>
              <a:t>“A study of mankind in the ordinary business life,it examines that part of individual and social actions which is most closely connected with the attainment and with the use of material requisites  of well being”.</a:t>
            </a:r>
          </a:p>
          <a:p>
            <a:endParaRPr lang="en-US" dirty="0" smtClean="0"/>
          </a:p>
          <a:p>
            <a:endParaRPr lang="en-US" dirty="0"/>
          </a:p>
        </p:txBody>
      </p:sp>
    </p:spTree>
    <p:extLst>
      <p:ext uri="{BB962C8B-B14F-4D97-AF65-F5344CB8AC3E}">
        <p14:creationId xmlns:p14="http://schemas.microsoft.com/office/powerpoint/2010/main" val="3264024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solidFill>
                  <a:schemeClr val="tx2">
                    <a:lumMod val="60000"/>
                    <a:lumOff val="40000"/>
                  </a:schemeClr>
                </a:solidFill>
              </a:rPr>
              <a:t>Engineering Economy...</a:t>
            </a:r>
            <a:endParaRPr lang="en-US" dirty="0"/>
          </a:p>
        </p:txBody>
      </p:sp>
      <p:sp>
        <p:nvSpPr>
          <p:cNvPr id="3" name="عنصر نائب للمحتوى 2"/>
          <p:cNvSpPr>
            <a:spLocks noGrp="1"/>
          </p:cNvSpPr>
          <p:nvPr>
            <p:ph idx="1"/>
          </p:nvPr>
        </p:nvSpPr>
        <p:spPr/>
        <p:txBody>
          <a:bodyPr>
            <a:normAutofit/>
          </a:bodyPr>
          <a:lstStyle/>
          <a:p>
            <a:pPr algn="just"/>
            <a:r>
              <a:rPr lang="en-US" dirty="0" smtClean="0"/>
              <a:t>Simple definition” A study of how limited resources are used to satisfy unlimited human wants”</a:t>
            </a:r>
          </a:p>
          <a:p>
            <a:pPr algn="just"/>
            <a:endParaRPr lang="en-US" dirty="0" smtClean="0"/>
          </a:p>
          <a:p>
            <a:pPr algn="just"/>
            <a:r>
              <a:rPr lang="en-US" dirty="0" smtClean="0"/>
              <a:t>As a result  </a:t>
            </a:r>
            <a:r>
              <a:rPr lang="en-US" i="1" dirty="0" smtClean="0">
                <a:solidFill>
                  <a:schemeClr val="tx2">
                    <a:lumMod val="60000"/>
                    <a:lumOff val="40000"/>
                  </a:schemeClr>
                </a:solidFill>
              </a:rPr>
              <a:t>Engineering Economy </a:t>
            </a:r>
            <a:r>
              <a:rPr lang="en-US" i="1" dirty="0" smtClean="0"/>
              <a:t>deals with the concepts and techniques of analysis useful in evaluating the worth of systems,products,and services in relation to </a:t>
            </a:r>
            <a:r>
              <a:rPr lang="en-US" i="1" smtClean="0"/>
              <a:t>their costs</a:t>
            </a:r>
            <a:r>
              <a:rPr lang="en-US" i="1" dirty="0" smtClean="0"/>
              <a:t>”.</a:t>
            </a:r>
            <a:r>
              <a:rPr lang="en-US" i="1" dirty="0" smtClean="0">
                <a:solidFill>
                  <a:schemeClr val="tx2">
                    <a:lumMod val="60000"/>
                    <a:lumOff val="40000"/>
                  </a:schemeClr>
                </a:solidFill>
              </a:rPr>
              <a:t> </a:t>
            </a:r>
            <a:endParaRPr lang="en-US" i="1" dirty="0">
              <a:solidFill>
                <a:schemeClr val="tx2">
                  <a:lumMod val="60000"/>
                  <a:lumOff val="40000"/>
                </a:schemeClr>
              </a:solidFill>
            </a:endParaRPr>
          </a:p>
        </p:txBody>
      </p:sp>
    </p:spTree>
    <p:extLst>
      <p:ext uri="{BB962C8B-B14F-4D97-AF65-F5344CB8AC3E}">
        <p14:creationId xmlns:p14="http://schemas.microsoft.com/office/powerpoint/2010/main" val="2423393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914400"/>
            <a:ext cx="8229600" cy="1066800"/>
          </a:xfrm>
        </p:spPr>
        <p:txBody>
          <a:bodyPr/>
          <a:lstStyle/>
          <a:p>
            <a:r>
              <a:rPr lang="en-US" i="1" dirty="0">
                <a:solidFill>
                  <a:schemeClr val="tx2">
                    <a:lumMod val="60000"/>
                    <a:lumOff val="40000"/>
                  </a:schemeClr>
                </a:solidFill>
              </a:rPr>
              <a:t>Engineering Economy...</a:t>
            </a:r>
            <a:endParaRPr lang="en-US" dirty="0">
              <a:solidFill>
                <a:srgbClr val="0070C0"/>
              </a:solidFill>
            </a:endParaRPr>
          </a:p>
        </p:txBody>
      </p:sp>
      <p:sp>
        <p:nvSpPr>
          <p:cNvPr id="3" name="عنصر نائب للمحتوى 2"/>
          <p:cNvSpPr>
            <a:spLocks noGrp="1"/>
          </p:cNvSpPr>
          <p:nvPr>
            <p:ph idx="1"/>
          </p:nvPr>
        </p:nvSpPr>
        <p:spPr>
          <a:xfrm>
            <a:off x="457200" y="1828800"/>
            <a:ext cx="8229600" cy="4297363"/>
          </a:xfrm>
        </p:spPr>
        <p:txBody>
          <a:bodyPr>
            <a:normAutofit/>
          </a:bodyPr>
          <a:lstStyle/>
          <a:p>
            <a:pPr marL="109728" indent="0" algn="just">
              <a:buNone/>
            </a:pPr>
            <a:r>
              <a:rPr lang="en-US" sz="3200" dirty="0" smtClean="0"/>
              <a:t>Finally we can say </a:t>
            </a:r>
            <a:r>
              <a:rPr lang="en-US" sz="3200" i="1" dirty="0">
                <a:solidFill>
                  <a:schemeClr val="tx2">
                    <a:lumMod val="60000"/>
                    <a:lumOff val="40000"/>
                  </a:schemeClr>
                </a:solidFill>
              </a:rPr>
              <a:t>Engineering </a:t>
            </a:r>
            <a:r>
              <a:rPr lang="en-US" sz="3200" i="1" dirty="0" smtClean="0">
                <a:solidFill>
                  <a:schemeClr val="tx2">
                    <a:lumMod val="60000"/>
                    <a:lumOff val="40000"/>
                  </a:schemeClr>
                </a:solidFill>
              </a:rPr>
              <a:t>Economy</a:t>
            </a:r>
            <a:r>
              <a:rPr lang="en-US" sz="3200" i="1" dirty="0">
                <a:solidFill>
                  <a:schemeClr val="tx2">
                    <a:lumMod val="60000"/>
                    <a:lumOff val="40000"/>
                  </a:schemeClr>
                </a:solidFill>
              </a:rPr>
              <a:t> </a:t>
            </a:r>
            <a:r>
              <a:rPr lang="en-US" sz="3200" i="1" dirty="0" smtClean="0">
                <a:solidFill>
                  <a:schemeClr val="tx2">
                    <a:lumMod val="60000"/>
                    <a:lumOff val="40000"/>
                  </a:schemeClr>
                </a:solidFill>
              </a:rPr>
              <a:t>is </a:t>
            </a:r>
            <a:r>
              <a:rPr lang="en-US" sz="3200" i="1" dirty="0" smtClean="0"/>
              <a:t>a collection of mathematical techniques which simplify economic comparisons among alternative.</a:t>
            </a:r>
            <a:endParaRPr lang="en-US" sz="3200" dirty="0"/>
          </a:p>
        </p:txBody>
      </p:sp>
    </p:spTree>
    <p:extLst>
      <p:ext uri="{BB962C8B-B14F-4D97-AF65-F5344CB8AC3E}">
        <p14:creationId xmlns:p14="http://schemas.microsoft.com/office/powerpoint/2010/main" val="35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570038"/>
          </a:xfrm>
        </p:spPr>
        <p:txBody>
          <a:bodyPr/>
          <a:lstStyle/>
          <a:p>
            <a:r>
              <a:rPr lang="en-US" i="1" dirty="0" smtClean="0">
                <a:solidFill>
                  <a:schemeClr val="tx2">
                    <a:lumMod val="60000"/>
                    <a:lumOff val="40000"/>
                  </a:schemeClr>
                </a:solidFill>
              </a:rPr>
              <a:t>Engineering Economy...</a:t>
            </a:r>
            <a:endParaRPr lang="en-US" dirty="0"/>
          </a:p>
        </p:txBody>
      </p:sp>
      <p:sp>
        <p:nvSpPr>
          <p:cNvPr id="3" name="عنصر نائب للمحتوى 2"/>
          <p:cNvSpPr>
            <a:spLocks noGrp="1"/>
          </p:cNvSpPr>
          <p:nvPr>
            <p:ph idx="1"/>
          </p:nvPr>
        </p:nvSpPr>
        <p:spPr>
          <a:xfrm>
            <a:off x="457200" y="1219200"/>
            <a:ext cx="8229600" cy="5486400"/>
          </a:xfrm>
        </p:spPr>
        <p:txBody>
          <a:bodyPr>
            <a:normAutofit lnSpcReduction="10000"/>
          </a:bodyPr>
          <a:lstStyle/>
          <a:p>
            <a:r>
              <a:rPr lang="en-US" dirty="0" smtClean="0"/>
              <a:t>It is used to answer many different questions:    </a:t>
            </a:r>
          </a:p>
          <a:p>
            <a:pPr>
              <a:buFont typeface="Wingdings" pitchFamily="2" charset="2"/>
              <a:buChar char="Ø"/>
            </a:pPr>
            <a:r>
              <a:rPr lang="en-US" dirty="0"/>
              <a:t> </a:t>
            </a:r>
            <a:r>
              <a:rPr lang="en-US" dirty="0" smtClean="0"/>
              <a:t>which engineering projects are worthwhile?</a:t>
            </a:r>
          </a:p>
          <a:p>
            <a:pPr lvl="1">
              <a:buFont typeface="Wingdings" pitchFamily="2" charset="2"/>
              <a:buChar char="§"/>
            </a:pPr>
            <a:r>
              <a:rPr lang="en-US" dirty="0" smtClean="0"/>
              <a:t>Has the mining or petroleum engineer shown that the mineral or oil deposits is worth developing?</a:t>
            </a:r>
          </a:p>
          <a:p>
            <a:pPr>
              <a:buFont typeface="Wingdings" pitchFamily="2" charset="2"/>
              <a:buChar char="Ø"/>
            </a:pPr>
            <a:r>
              <a:rPr lang="en-US" dirty="0" smtClean="0"/>
              <a:t>Which engineering projects should have a higher priority?</a:t>
            </a:r>
          </a:p>
          <a:p>
            <a:pPr lvl="1">
              <a:buFont typeface="Wingdings" pitchFamily="2" charset="2"/>
              <a:buChar char="§"/>
            </a:pPr>
            <a:r>
              <a:rPr lang="en-US" dirty="0" smtClean="0"/>
              <a:t>Has the industrial engineer shown which factory improvement projects should be funded with the available dollars?</a:t>
            </a:r>
          </a:p>
          <a:p>
            <a:pPr>
              <a:buFont typeface="Wingdings" pitchFamily="2" charset="2"/>
              <a:buChar char="Ø"/>
            </a:pPr>
            <a:r>
              <a:rPr lang="en-US" dirty="0" smtClean="0"/>
              <a:t> How should the engineering projects be designed?</a:t>
            </a:r>
          </a:p>
          <a:p>
            <a:pPr lvl="1">
              <a:buFont typeface="Wingdings" pitchFamily="2" charset="2"/>
              <a:buChar char="§"/>
            </a:pPr>
            <a:r>
              <a:rPr lang="en-US" dirty="0" smtClean="0"/>
              <a:t>Has civil or mechanical or software engineer chosen the best thickness for insulation?</a:t>
            </a:r>
          </a:p>
          <a:p>
            <a:pPr lvl="1">
              <a:buFont typeface="Wingdings" pitchFamily="2" charset="2"/>
              <a:buChar char="§"/>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550137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838200"/>
            <a:ext cx="8686800" cy="1066800"/>
          </a:xfrm>
        </p:spPr>
        <p:txBody>
          <a:bodyPr>
            <a:normAutofit fontScale="90000"/>
          </a:bodyPr>
          <a:lstStyle/>
          <a:p>
            <a:r>
              <a:rPr lang="en-US" b="1" dirty="0">
                <a:solidFill>
                  <a:srgbClr val="C00000"/>
                </a:solidFill>
                <a:latin typeface="Times New Roman" pitchFamily="18" charset="0"/>
                <a:cs typeface="Times New Roman" pitchFamily="18" charset="0"/>
              </a:rPr>
              <a:t>The 7 Principles of Engineering Economy </a:t>
            </a:r>
            <a:endParaRPr lang="en-US" dirty="0">
              <a:solidFill>
                <a:srgbClr val="C00000"/>
              </a:solidFill>
              <a:latin typeface="Times New Roman" pitchFamily="18" charset="0"/>
              <a:cs typeface="Times New Roman" pitchFamily="18" charset="0"/>
            </a:endParaRPr>
          </a:p>
        </p:txBody>
      </p:sp>
      <p:sp>
        <p:nvSpPr>
          <p:cNvPr id="5" name="عنصر نائب للمحتوى 4"/>
          <p:cNvSpPr>
            <a:spLocks noGrp="1"/>
          </p:cNvSpPr>
          <p:nvPr>
            <p:ph idx="1"/>
          </p:nvPr>
        </p:nvSpPr>
        <p:spPr>
          <a:xfrm>
            <a:off x="457200" y="2362200"/>
            <a:ext cx="8229600" cy="4212336"/>
          </a:xfrm>
        </p:spPr>
        <p:txBody>
          <a:bodyPr/>
          <a:lstStyle/>
          <a:p>
            <a:pPr marL="109728" indent="0">
              <a:buNone/>
            </a:pPr>
            <a:r>
              <a:rPr lang="en-US" dirty="0"/>
              <a:t>1. Develop the Alternatives </a:t>
            </a:r>
            <a:r>
              <a:rPr lang="en-US" dirty="0" smtClean="0"/>
              <a:t/>
            </a:r>
            <a:br>
              <a:rPr lang="en-US" dirty="0" smtClean="0"/>
            </a:br>
            <a:r>
              <a:rPr lang="en-US" dirty="0"/>
              <a:t>2. Focus on the Differences </a:t>
            </a:r>
            <a:r>
              <a:rPr lang="en-US" dirty="0" smtClean="0"/>
              <a:t/>
            </a:r>
            <a:br>
              <a:rPr lang="en-US" dirty="0" smtClean="0"/>
            </a:br>
            <a:r>
              <a:rPr lang="en-US" dirty="0"/>
              <a:t>3. Use a Consistent Viewpoint </a:t>
            </a:r>
            <a:r>
              <a:rPr lang="en-US" dirty="0" smtClean="0"/>
              <a:t/>
            </a:r>
            <a:br>
              <a:rPr lang="en-US" dirty="0" smtClean="0"/>
            </a:br>
            <a:r>
              <a:rPr lang="en-US" dirty="0"/>
              <a:t>4. Use a Common Unit of Measure </a:t>
            </a:r>
            <a:r>
              <a:rPr lang="en-US" dirty="0" smtClean="0"/>
              <a:t/>
            </a:r>
            <a:br>
              <a:rPr lang="en-US" dirty="0" smtClean="0"/>
            </a:br>
            <a:r>
              <a:rPr lang="en-US" dirty="0"/>
              <a:t>5. Consider all </a:t>
            </a:r>
            <a:r>
              <a:rPr lang="en-US" dirty="0" smtClean="0"/>
              <a:t>Relevant </a:t>
            </a:r>
            <a:r>
              <a:rPr lang="en-US" dirty="0"/>
              <a:t>Criteria </a:t>
            </a:r>
            <a:r>
              <a:rPr lang="en-US" dirty="0" smtClean="0"/>
              <a:t/>
            </a:r>
            <a:br>
              <a:rPr lang="en-US" dirty="0" smtClean="0"/>
            </a:br>
            <a:r>
              <a:rPr lang="en-US" dirty="0"/>
              <a:t>6. Make Uncertainty Explicit </a:t>
            </a:r>
            <a:r>
              <a:rPr lang="en-US" dirty="0" smtClean="0"/>
              <a:t/>
            </a:r>
            <a:br>
              <a:rPr lang="en-US" dirty="0" smtClean="0"/>
            </a:br>
            <a:r>
              <a:rPr lang="en-US" dirty="0"/>
              <a:t>7. </a:t>
            </a:r>
            <a:r>
              <a:rPr lang="en-US" dirty="0" smtClean="0"/>
              <a:t>Revist </a:t>
            </a:r>
            <a:r>
              <a:rPr lang="en-US" dirty="0"/>
              <a:t>your Decisions</a:t>
            </a:r>
          </a:p>
        </p:txBody>
      </p:sp>
    </p:spTree>
    <p:extLst>
      <p:ext uri="{BB962C8B-B14F-4D97-AF65-F5344CB8AC3E}">
        <p14:creationId xmlns:p14="http://schemas.microsoft.com/office/powerpoint/2010/main" val="3094739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600" dirty="0" smtClean="0">
                <a:solidFill>
                  <a:srgbClr val="C00000"/>
                </a:solidFill>
                <a:latin typeface="Times New Roman" pitchFamily="18" charset="0"/>
                <a:cs typeface="Times New Roman" pitchFamily="18" charset="0"/>
              </a:rPr>
              <a:t>1</a:t>
            </a:r>
            <a:r>
              <a:rPr lang="en-US" sz="3600" baseline="30000" dirty="0" smtClean="0">
                <a:solidFill>
                  <a:srgbClr val="C00000"/>
                </a:solidFill>
                <a:latin typeface="Times New Roman" pitchFamily="18" charset="0"/>
                <a:cs typeface="Times New Roman" pitchFamily="18" charset="0"/>
              </a:rPr>
              <a:t>st</a:t>
            </a:r>
            <a:r>
              <a:rPr lang="en-US" sz="3600" dirty="0" smtClean="0">
                <a:solidFill>
                  <a:srgbClr val="C00000"/>
                </a:solidFill>
                <a:latin typeface="Times New Roman" pitchFamily="18" charset="0"/>
                <a:cs typeface="Times New Roman" pitchFamily="18" charset="0"/>
              </a:rPr>
              <a:t>  principle- </a:t>
            </a:r>
            <a:r>
              <a:rPr lang="en-US" sz="3600" dirty="0">
                <a:solidFill>
                  <a:srgbClr val="C00000"/>
                </a:solidFill>
                <a:latin typeface="Times New Roman" pitchFamily="18" charset="0"/>
                <a:cs typeface="Times New Roman" pitchFamily="18" charset="0"/>
              </a:rPr>
              <a:t>Develop the Alternatives</a:t>
            </a:r>
            <a:br>
              <a:rPr lang="en-US" sz="3600" dirty="0">
                <a:solidFill>
                  <a:srgbClr val="C00000"/>
                </a:solidFill>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عنصر نائب للمحتوى 2"/>
          <p:cNvSpPr>
            <a:spLocks noGrp="1"/>
          </p:cNvSpPr>
          <p:nvPr>
            <p:ph idx="1"/>
          </p:nvPr>
        </p:nvSpPr>
        <p:spPr/>
        <p:txBody>
          <a:bodyPr/>
          <a:lstStyle/>
          <a:p>
            <a:pPr algn="just"/>
            <a:r>
              <a:rPr lang="en-US" dirty="0" smtClean="0"/>
              <a:t>Alternates should be found out before carrying out a task . Then also need to be identified ,well defined and analyzed before finalizing on anything.</a:t>
            </a:r>
            <a:endParaRPr lang="en-US" dirty="0"/>
          </a:p>
        </p:txBody>
      </p:sp>
    </p:spTree>
    <p:extLst>
      <p:ext uri="{BB962C8B-B14F-4D97-AF65-F5344CB8AC3E}">
        <p14:creationId xmlns:p14="http://schemas.microsoft.com/office/powerpoint/2010/main" val="239431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C00000"/>
                </a:solidFill>
                <a:latin typeface="Times New Roman" pitchFamily="18" charset="0"/>
                <a:cs typeface="Times New Roman" pitchFamily="18" charset="0"/>
              </a:rPr>
              <a:t>2</a:t>
            </a:r>
            <a:r>
              <a:rPr lang="en-US" baseline="30000" dirty="0" smtClean="0">
                <a:solidFill>
                  <a:srgbClr val="C00000"/>
                </a:solidFill>
                <a:latin typeface="Times New Roman" pitchFamily="18" charset="0"/>
                <a:cs typeface="Times New Roman" pitchFamily="18" charset="0"/>
              </a:rPr>
              <a:t>nd</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principle-Focus on the Differences </a:t>
            </a:r>
          </a:p>
        </p:txBody>
      </p:sp>
      <p:sp>
        <p:nvSpPr>
          <p:cNvPr id="3" name="عنصر نائب للمحتوى 2"/>
          <p:cNvSpPr>
            <a:spLocks noGrp="1"/>
          </p:cNvSpPr>
          <p:nvPr>
            <p:ph idx="1"/>
          </p:nvPr>
        </p:nvSpPr>
        <p:spPr/>
        <p:txBody>
          <a:bodyPr/>
          <a:lstStyle/>
          <a:p>
            <a:pPr algn="just"/>
            <a:r>
              <a:rPr lang="en-US" dirty="0" smtClean="0"/>
              <a:t>When the alternates are developed,comparison can only be done based on the differences which is expected in the future outcomes. if the alternatives have the same outcomes,irrespective of the method followed ,then the comparison  is meaningless.we should eliminate the alternatives which have the same outcome. </a:t>
            </a:r>
            <a:endParaRPr lang="en-US" dirty="0"/>
          </a:p>
        </p:txBody>
      </p:sp>
    </p:spTree>
    <p:extLst>
      <p:ext uri="{BB962C8B-B14F-4D97-AF65-F5344CB8AC3E}">
        <p14:creationId xmlns:p14="http://schemas.microsoft.com/office/powerpoint/2010/main" val="76055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C00000"/>
                </a:solidFill>
                <a:latin typeface="Times New Roman" pitchFamily="18" charset="0"/>
                <a:cs typeface="Times New Roman" pitchFamily="18" charset="0"/>
              </a:rPr>
              <a:t>3</a:t>
            </a:r>
            <a:r>
              <a:rPr lang="en-US" baseline="30000" dirty="0" smtClean="0">
                <a:solidFill>
                  <a:srgbClr val="C00000"/>
                </a:solidFill>
                <a:latin typeface="Times New Roman" pitchFamily="18" charset="0"/>
                <a:cs typeface="Times New Roman" pitchFamily="18" charset="0"/>
              </a:rPr>
              <a:t>rd</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principle -Use a Consistent Viewpoint </a:t>
            </a:r>
          </a:p>
        </p:txBody>
      </p:sp>
      <p:sp>
        <p:nvSpPr>
          <p:cNvPr id="3" name="عنصر نائب للمحتوى 2"/>
          <p:cNvSpPr>
            <a:spLocks noGrp="1"/>
          </p:cNvSpPr>
          <p:nvPr>
            <p:ph idx="1"/>
          </p:nvPr>
        </p:nvSpPr>
        <p:spPr/>
        <p:txBody>
          <a:bodyPr/>
          <a:lstStyle/>
          <a:p>
            <a:pPr algn="just"/>
            <a:r>
              <a:rPr lang="en-US" dirty="0" smtClean="0">
                <a:latin typeface="Times New Roman" pitchFamily="18" charset="0"/>
                <a:cs typeface="Times New Roman" pitchFamily="18" charset="0"/>
              </a:rPr>
              <a:t>All alternatives shoud be defined from one point of view (one perspective ). That is the decision maker has to enumerate the prospective outcomes is his point of view.</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48048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5465</TotalTime>
  <Words>560</Words>
  <Application>Microsoft Office PowerPoint</Application>
  <PresentationFormat>عرض على الشاشة (3:4)‏</PresentationFormat>
  <Paragraphs>42</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حضري</vt:lpstr>
      <vt:lpstr>ENGINEERING ECONOMY Computer Engineering Departement 4th stage</vt:lpstr>
      <vt:lpstr>ENGINEERING ECONOMY DEFINITIONs:</vt:lpstr>
      <vt:lpstr>Engineering Economy...</vt:lpstr>
      <vt:lpstr>Engineering Economy...</vt:lpstr>
      <vt:lpstr>Engineering Economy...</vt:lpstr>
      <vt:lpstr>The 7 Principles of Engineering Economy </vt:lpstr>
      <vt:lpstr>1st  principle- Develop the Alternatives </vt:lpstr>
      <vt:lpstr>2nd principle-Focus on the Differences </vt:lpstr>
      <vt:lpstr>3rd principle -Use a Consistent Viewpoint </vt:lpstr>
      <vt:lpstr>4th principle-. Use a Common Unit of Measure </vt:lpstr>
      <vt:lpstr>5th principle -. Consider all Relevant Criteria </vt:lpstr>
      <vt:lpstr>6th principle-. Make Uncertainty Explicit </vt:lpstr>
      <vt:lpstr>7th principle -Revist your Decisions</vt:lpstr>
      <vt:lpstr>conclusion</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dc:creator>
  <cp:lastModifiedBy>pc</cp:lastModifiedBy>
  <cp:revision>40</cp:revision>
  <dcterms:created xsi:type="dcterms:W3CDTF">2020-05-01T19:44:25Z</dcterms:created>
  <dcterms:modified xsi:type="dcterms:W3CDTF">2022-02-28T13:54:07Z</dcterms:modified>
</cp:coreProperties>
</file>