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5" r:id="rId3"/>
    <p:sldId id="267" r:id="rId4"/>
    <p:sldId id="273" r:id="rId5"/>
    <p:sldId id="258" r:id="rId6"/>
    <p:sldId id="260" r:id="rId7"/>
    <p:sldId id="261" r:id="rId8"/>
    <p:sldId id="262" r:id="rId9"/>
    <p:sldId id="263" r:id="rId10"/>
    <p:sldId id="265" r:id="rId11"/>
    <p:sldId id="268" r:id="rId12"/>
    <p:sldId id="269" r:id="rId13"/>
    <p:sldId id="272" r:id="rId14"/>
    <p:sldId id="271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10" autoAdjust="0"/>
  </p:normalViewPr>
  <p:slideViewPr>
    <p:cSldViewPr snapToGrid="0">
      <p:cViewPr>
        <p:scale>
          <a:sx n="80" d="100"/>
          <a:sy n="80" d="100"/>
        </p:scale>
        <p:origin x="-31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DB99A-8D18-43B6-9374-5B488B9C1B0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9904B-9D9B-4E67-87CA-A4D2816C3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20D3-C798-49A4-9A34-BD6A1350583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3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IQ" dirty="0" smtClean="0"/>
              <a:t>العوامل والتكافؤ</a:t>
            </a:r>
            <a:endParaRPr lang="en-US" dirty="0" smtClean="0"/>
          </a:p>
          <a:p>
            <a:pPr algn="r"/>
            <a:r>
              <a:rPr lang="ar-IQ" dirty="0" smtClean="0"/>
              <a:t>القيمة الحالية (</a:t>
            </a:r>
            <a:r>
              <a:rPr lang="en-US" dirty="0" smtClean="0"/>
              <a:t>P): </a:t>
            </a:r>
            <a:r>
              <a:rPr lang="ar-IQ" dirty="0" smtClean="0"/>
              <a:t>المبلغ الحالي عند </a:t>
            </a:r>
            <a:r>
              <a:rPr lang="en-US" dirty="0" smtClean="0"/>
              <a:t>t = 0</a:t>
            </a:r>
          </a:p>
          <a:p>
            <a:pPr algn="r"/>
            <a:r>
              <a:rPr lang="en-US" dirty="0" smtClean="0"/>
              <a:t>Future Worth (F): </a:t>
            </a:r>
            <a:r>
              <a:rPr lang="ar-IQ" dirty="0" smtClean="0"/>
              <a:t>المبلغ المستقبلي المكافئ عند </a:t>
            </a:r>
            <a:r>
              <a:rPr lang="en-US" dirty="0" smtClean="0"/>
              <a:t>t = n </a:t>
            </a:r>
            <a:r>
              <a:rPr lang="ar-IQ" dirty="0" smtClean="0"/>
              <a:t>من أي مبلغ حالي عند </a:t>
            </a:r>
            <a:r>
              <a:rPr lang="en-US" dirty="0" smtClean="0"/>
              <a:t>t = 0</a:t>
            </a:r>
          </a:p>
          <a:p>
            <a:pPr algn="r"/>
            <a:r>
              <a:rPr lang="ar-IQ" dirty="0" smtClean="0"/>
              <a:t>المبلغ السنوي (أ): مبلغ موحد يتكرر في نهاية كل عام لمدة</a:t>
            </a:r>
            <a:r>
              <a:rPr lang="en-US" dirty="0" smtClean="0"/>
              <a:t>n </a:t>
            </a:r>
            <a:r>
              <a:rPr lang="ar-IQ" dirty="0" smtClean="0"/>
              <a:t> سنة</a:t>
            </a:r>
          </a:p>
          <a:p>
            <a:pPr algn="r"/>
            <a:r>
              <a:rPr lang="ar-IQ" dirty="0" smtClean="0"/>
              <a:t>مقدار التدرج المنتظم (</a:t>
            </a:r>
            <a:r>
              <a:rPr lang="en-US" dirty="0" smtClean="0"/>
              <a:t>G): </a:t>
            </a:r>
            <a:r>
              <a:rPr lang="ar-IQ" dirty="0" smtClean="0"/>
              <a:t>مقدار التدرج المنتظم الذي يتكرر في نهاية كل عام ، بدءًا من نهاية السنة الثانية ويتوقف عند نهاية السنة </a:t>
            </a:r>
            <a:r>
              <a:rPr lang="en-US" dirty="0" smtClean="0"/>
              <a:t>n.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904B-9D9B-4E67-87CA-A4D2816C32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9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IQ" dirty="0" smtClean="0"/>
              <a:t>تسمى المصطلحات في المعاملات أو الأقواس العوامل.</a:t>
            </a:r>
          </a:p>
          <a:p>
            <a:pPr algn="r"/>
            <a:r>
              <a:rPr lang="ar-IQ" dirty="0" smtClean="0"/>
              <a:t>يتم تمثيل العوامل في تدوين العوامل المعيارية مثل (</a:t>
            </a:r>
            <a:r>
              <a:rPr lang="en-US" dirty="0" smtClean="0"/>
              <a:t>F / P، i، n) </a:t>
            </a:r>
            <a:r>
              <a:rPr lang="ar-IQ" dirty="0" smtClean="0"/>
              <a:t>حيث يكون الحرف الموجود على يسار الخط هو المطلوب ؛ حرف إلى اليمين يمثل ما هو معطى.</a:t>
            </a:r>
          </a:p>
          <a:p>
            <a:pPr algn="r"/>
            <a:endParaRPr lang="ar-IQ" dirty="0" smtClean="0"/>
          </a:p>
          <a:p>
            <a:pPr algn="r"/>
            <a:r>
              <a:rPr lang="ar-IQ" dirty="0" smtClean="0"/>
              <a:t> </a:t>
            </a:r>
            <a:r>
              <a:rPr lang="en-US" dirty="0" smtClean="0"/>
              <a:t>F / P </a:t>
            </a:r>
            <a:r>
              <a:rPr lang="ar-IQ" dirty="0" smtClean="0"/>
              <a:t>و </a:t>
            </a:r>
            <a:r>
              <a:rPr lang="en-US" dirty="0" smtClean="0"/>
              <a:t>P / F </a:t>
            </a:r>
            <a:r>
              <a:rPr lang="ar-IQ" dirty="0" smtClean="0"/>
              <a:t>لجداول البيانات:</a:t>
            </a:r>
          </a:p>
          <a:p>
            <a:pPr algn="r"/>
            <a:r>
              <a:rPr lang="ar-IQ" dirty="0" smtClean="0"/>
              <a:t>يتم حساب القيمة المستقبلية </a:t>
            </a:r>
            <a:r>
              <a:rPr lang="en-US" dirty="0" smtClean="0"/>
              <a:t>F </a:t>
            </a:r>
            <a:r>
              <a:rPr lang="ar-IQ" dirty="0" smtClean="0"/>
              <a:t>باستخدام دالة </a:t>
            </a:r>
            <a:r>
              <a:rPr lang="en-US" dirty="0" smtClean="0"/>
              <a:t>FV</a:t>
            </a:r>
          </a:p>
          <a:p>
            <a:pPr algn="r"/>
            <a:r>
              <a:rPr lang="en-US" dirty="0" smtClean="0"/>
              <a:t>      = FV (i</a:t>
            </a:r>
            <a:r>
              <a:rPr lang="ar-IQ" dirty="0" smtClean="0"/>
              <a:t>٪، </a:t>
            </a:r>
            <a:r>
              <a:rPr lang="en-US" dirty="0" smtClean="0"/>
              <a:t>n ،، P)</a:t>
            </a:r>
          </a:p>
          <a:p>
            <a:pPr algn="r"/>
            <a:r>
              <a:rPr lang="ar-IQ" dirty="0" smtClean="0"/>
              <a:t>يتم حساب القيمة الحالية </a:t>
            </a:r>
            <a:r>
              <a:rPr lang="en-US" dirty="0" smtClean="0"/>
              <a:t>P </a:t>
            </a:r>
            <a:r>
              <a:rPr lang="ar-IQ" dirty="0" smtClean="0"/>
              <a:t>باستخدام الدالة </a:t>
            </a:r>
            <a:r>
              <a:rPr lang="en-US" dirty="0" smtClean="0"/>
              <a:t>PV</a:t>
            </a:r>
          </a:p>
          <a:p>
            <a:pPr algn="r"/>
            <a:r>
              <a:rPr lang="en-US" dirty="0" smtClean="0"/>
              <a:t>      = PV (i</a:t>
            </a:r>
            <a:r>
              <a:rPr lang="ar-IQ" dirty="0" smtClean="0"/>
              <a:t>٪، </a:t>
            </a:r>
            <a:r>
              <a:rPr lang="en-US" dirty="0" smtClean="0"/>
              <a:t>n ،، F)</a:t>
            </a:r>
          </a:p>
          <a:p>
            <a:pPr algn="r"/>
            <a:r>
              <a:rPr lang="ar-IQ" dirty="0" smtClean="0"/>
              <a:t>لاحظ استخدام الفواصل المزدوجة في كل وظيفة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904B-9D9B-4E67-87CA-A4D2816C32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ar-IQ" dirty="0" smtClean="0"/>
          </a:p>
          <a:p>
            <a:pPr algn="r"/>
            <a:r>
              <a:rPr lang="ar-IQ" dirty="0" smtClean="0"/>
              <a:t>يتم اشتقاق عوامل السلسلة المنتظمة التي تتضمن </a:t>
            </a:r>
            <a:r>
              <a:rPr lang="en-US" dirty="0" smtClean="0"/>
              <a:t>p </a:t>
            </a:r>
            <a:r>
              <a:rPr lang="ar-IQ" dirty="0" smtClean="0"/>
              <a:t>و </a:t>
            </a:r>
            <a:r>
              <a:rPr lang="en-US" dirty="0" smtClean="0"/>
              <a:t>A </a:t>
            </a:r>
            <a:r>
              <a:rPr lang="ar-IQ" dirty="0" smtClean="0"/>
              <a:t>على النحو التالي:</a:t>
            </a:r>
          </a:p>
          <a:p>
            <a:pPr algn="r"/>
            <a:r>
              <a:rPr lang="ar-IQ" dirty="0" smtClean="0"/>
              <a:t>يحدث التدفق النقدي في فترة الفائدة المتتالية</a:t>
            </a:r>
          </a:p>
          <a:p>
            <a:pPr algn="r"/>
            <a:r>
              <a:rPr lang="ar-IQ" dirty="0" smtClean="0"/>
              <a:t>مبلغ التدفق النقدي في كل فترة فائدة</a:t>
            </a:r>
          </a:p>
          <a:p>
            <a:pPr algn="r"/>
            <a:r>
              <a:rPr lang="ar-IQ" dirty="0" smtClean="0"/>
              <a:t>مخططات التدفق النقدي هي: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904B-9D9B-4E67-87CA-A4D2816C32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543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563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2267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ستطيل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مستطيل مستدير الزوايا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مستطيل مستدير الزوايا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A7D132C-2FD3-44F8-9D00-5C53F5B0D75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4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51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67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5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6" name="عنصر نائب للتاريخ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009D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4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1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425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6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6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82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217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025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645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39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744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41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EE69F-1258-4021-B97D-F30162094E6C}" type="datetimeFigureOut">
              <a:rPr lang="en-AU" smtClean="0"/>
              <a:pPr/>
              <a:t>7/04/2022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9A1CA-4D1A-491C-8EAD-FE6E94C110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454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مستطيل مستدير الزوايا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مستطيل مستدير الزوايا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مستطيل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مستطيل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مستطيل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مستطيل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مستطيل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مستطيل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7D4B280-1EBA-4D44-88E1-15E370075647}" type="datetimeFigureOut">
              <a:rPr lang="en-US" smtClean="0">
                <a:solidFill>
                  <a:srgbClr val="009DD9"/>
                </a:solidFill>
              </a:rPr>
              <a:pPr/>
              <a:t>4/7/2022</a:t>
            </a:fld>
            <a:endParaRPr lang="en-US">
              <a:solidFill>
                <a:srgbClr val="009DD9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>
              <a:solidFill>
                <a:srgbClr val="009DD9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A7D132C-2FD3-44F8-9D00-5C53F5B0D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0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98500" y="1676403"/>
            <a:ext cx="10363200" cy="1984375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ENGINEERING ECONOMY</a:t>
            </a:r>
            <a:b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Computer Engineering Departement</a:t>
            </a:r>
            <a:b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4th stage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20800" y="4419600"/>
            <a:ext cx="9652000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Decision criteria for single and multiple alternatives</a:t>
            </a:r>
            <a:endParaRPr lang="en-US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Lecture 4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Ass.lecturer:Raghda Salam Ali</a:t>
            </a:r>
          </a:p>
          <a:p>
            <a:pPr algn="ctr"/>
            <a:endParaRPr lang="en-US" dirty="0"/>
          </a:p>
        </p:txBody>
      </p:sp>
      <p:pic>
        <p:nvPicPr>
          <p:cNvPr id="2050" name="Picture 2" descr="F:\baraa\Download\image\شعا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52400"/>
            <a:ext cx="18034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7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1"/>
            <a:ext cx="6857999" cy="12192001"/>
          </a:xfrm>
          <a:prstGeom prst="rect">
            <a:avLst/>
          </a:prstGeom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83" y="264765"/>
            <a:ext cx="10515600" cy="961870"/>
          </a:xfrm>
        </p:spPr>
        <p:txBody>
          <a:bodyPr/>
          <a:lstStyle/>
          <a:p>
            <a:r>
              <a:rPr lang="en-AU" dirty="0"/>
              <a:t>Uniform Series involving ( P / A and A / P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07" y="13403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The uniform series factors involving p and A are derived as following: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Cash flow occurs in consecutive interest period 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Cash flow amount in same in each interest period </a:t>
            </a:r>
          </a:p>
          <a:p>
            <a:pPr marL="0" indent="0">
              <a:buNone/>
            </a:pPr>
            <a:r>
              <a:rPr lang="en-AU" dirty="0"/>
              <a:t>The cash flow diagrams are: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18" y="3546088"/>
            <a:ext cx="12076982" cy="2848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3" y="6180292"/>
            <a:ext cx="184785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1854" y="6176962"/>
            <a:ext cx="1985128" cy="515596"/>
          </a:xfrm>
          <a:prstGeom prst="rect">
            <a:avLst/>
          </a:prstGeom>
        </p:spPr>
      </p:pic>
      <p:pic>
        <p:nvPicPr>
          <p:cNvPr id="7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2120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8576"/>
            <a:ext cx="11938974" cy="3601843"/>
          </a:xfrm>
          <a:prstGeom prst="rect">
            <a:avLst/>
          </a:prstGeom>
        </p:spPr>
      </p:pic>
      <p:pic>
        <p:nvPicPr>
          <p:cNvPr id="2" name="صوت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936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7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/>
          <a:stretch/>
        </p:blipFill>
        <p:spPr>
          <a:xfrm rot="16200000">
            <a:off x="2761788" y="-2683726"/>
            <a:ext cx="6668428" cy="12191999"/>
          </a:xfrm>
          <a:prstGeom prst="rect">
            <a:avLst/>
          </a:prstGeom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2160" y="2758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4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Any Q?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00B050"/>
                </a:solidFill>
              </a:rPr>
              <a:t>Send me in google class.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With my best wishes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6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6556" y="983518"/>
            <a:ext cx="46280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Chapter 2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Factors :How Time and Interest affect Money </a:t>
            </a:r>
            <a:endParaRPr lang="en-A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48" y="393779"/>
            <a:ext cx="4115157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809" y="638588"/>
            <a:ext cx="10515600" cy="805753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Factors and Equivalence</a:t>
            </a:r>
            <a:br>
              <a:rPr lang="en-A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A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054" y="1413165"/>
            <a:ext cx="10681010" cy="5042040"/>
          </a:xfrm>
        </p:spPr>
        <p:txBody>
          <a:bodyPr>
            <a:normAutofit/>
          </a:bodyPr>
          <a:lstStyle/>
          <a:p>
            <a:r>
              <a:rPr lang="en-AU" dirty="0">
                <a:latin typeface="Times New Roman" pitchFamily="18" charset="0"/>
                <a:cs typeface="Times New Roman" pitchFamily="18" charset="0"/>
              </a:rPr>
              <a:t>Present Worth (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): present amount at 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= 0</a:t>
            </a:r>
          </a:p>
          <a:p>
            <a:r>
              <a:rPr lang="en-AU" dirty="0">
                <a:latin typeface="Times New Roman" pitchFamily="18" charset="0"/>
                <a:cs typeface="Times New Roman" pitchFamily="18" charset="0"/>
              </a:rPr>
              <a:t>Future Worth (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): equivalent future amount at 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of any present amount at 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= 0</a:t>
            </a:r>
          </a:p>
          <a:p>
            <a:r>
              <a:rPr lang="en-AU" dirty="0">
                <a:latin typeface="Times New Roman" pitchFamily="18" charset="0"/>
                <a:cs typeface="Times New Roman" pitchFamily="18" charset="0"/>
              </a:rPr>
              <a:t>Annual Amount (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): uniform amount that repeats at the end of each year for 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years</a:t>
            </a:r>
          </a:p>
          <a:p>
            <a:r>
              <a:rPr lang="en-AU" dirty="0">
                <a:latin typeface="Times New Roman" pitchFamily="18" charset="0"/>
                <a:cs typeface="Times New Roman" pitchFamily="18" charset="0"/>
              </a:rPr>
              <a:t>Uniform Gradient Amount (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): uniform gradient amount that repeats at the end of each year, starting at the end of the second year and stopping at the end of year </a:t>
            </a:r>
            <a:r>
              <a:rPr lang="en-AU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A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0587" y="4972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28" y="150541"/>
            <a:ext cx="11706303" cy="6584796"/>
          </a:xfrm>
          <a:prstGeom prst="rect">
            <a:avLst/>
          </a:prstGeom>
        </p:spPr>
      </p:pic>
      <p:pic>
        <p:nvPicPr>
          <p:cNvPr id="3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71" y="1899868"/>
            <a:ext cx="11544174" cy="3913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571" y="699538"/>
            <a:ext cx="11552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Cash flow diagrams for single-payment factors:</a:t>
            </a:r>
          </a:p>
          <a:p>
            <a:r>
              <a:rPr lang="en-AU" sz="2400" dirty="0"/>
              <a:t>(a) find F, given P</a:t>
            </a:r>
          </a:p>
          <a:p>
            <a:r>
              <a:rPr lang="en-AU" sz="2400" dirty="0"/>
              <a:t>(b) find P, given 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237" r="8042" b="321"/>
          <a:stretch/>
        </p:blipFill>
        <p:spPr>
          <a:xfrm>
            <a:off x="8831765" y="5319400"/>
            <a:ext cx="2798956" cy="988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599" y="5887845"/>
            <a:ext cx="2514048" cy="84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5134" y="-124286"/>
            <a:ext cx="9119563" cy="1012711"/>
          </a:xfrm>
          <a:prstGeom prst="rect">
            <a:avLst/>
          </a:prstGeom>
        </p:spPr>
      </p:pic>
      <p:pic>
        <p:nvPicPr>
          <p:cNvPr id="2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1160" y="81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93" y="395750"/>
            <a:ext cx="11429999" cy="5982748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C00000"/>
              </a:buClr>
              <a:buNone/>
            </a:pPr>
            <a:r>
              <a:rPr lang="en-AU" b="1" u="sng" dirty="0"/>
              <a:t>Note: </a:t>
            </a:r>
            <a:endParaRPr lang="ar-IQ" b="1" u="sng" dirty="0"/>
          </a:p>
          <a:p>
            <a:pPr algn="just">
              <a:buClr>
                <a:srgbClr val="C00000"/>
              </a:buClr>
            </a:pPr>
            <a:r>
              <a:rPr lang="en-AU" dirty="0"/>
              <a:t>Term in parameters or brackets are called factors. </a:t>
            </a:r>
          </a:p>
          <a:p>
            <a:pPr algn="just">
              <a:buClr>
                <a:srgbClr val="C00000"/>
              </a:buClr>
            </a:pPr>
            <a:r>
              <a:rPr lang="en-AU" dirty="0"/>
              <a:t>The factors are represented in standard factor notation such as (F/</a:t>
            </a:r>
            <a:r>
              <a:rPr lang="en-AU" dirty="0" err="1"/>
              <a:t>P,i,n</a:t>
            </a:r>
            <a:r>
              <a:rPr lang="en-AU" dirty="0"/>
              <a:t>) where the letter to left of slash is what is sought; letter to right represents what is given.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en-AU" dirty="0"/>
          </a:p>
          <a:p>
            <a:pPr marL="0" indent="0" algn="just">
              <a:buClr>
                <a:srgbClr val="C00000"/>
              </a:buClr>
              <a:buNone/>
            </a:pPr>
            <a:r>
              <a:rPr lang="en-AU" b="1" dirty="0"/>
              <a:t> F/P and P/F for spreadsheets: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AU" dirty="0"/>
              <a:t>Future value F is calculated using FV function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AU" dirty="0"/>
              <a:t>      </a:t>
            </a:r>
            <a:r>
              <a:rPr lang="en-AU" b="1" dirty="0"/>
              <a:t>= FV(</a:t>
            </a:r>
            <a:r>
              <a:rPr lang="en-AU" b="1" dirty="0" err="1"/>
              <a:t>i</a:t>
            </a:r>
            <a:r>
              <a:rPr lang="en-AU" b="1" dirty="0"/>
              <a:t>%,</a:t>
            </a:r>
            <a:r>
              <a:rPr lang="en-AU" b="1" dirty="0" err="1"/>
              <a:t>n,,P</a:t>
            </a:r>
            <a:r>
              <a:rPr lang="en-AU" b="1" dirty="0"/>
              <a:t>)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AU" dirty="0"/>
              <a:t>Present value P is calculated using PV function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AU" b="1" dirty="0"/>
              <a:t>      = PV(</a:t>
            </a:r>
            <a:r>
              <a:rPr lang="en-AU" b="1" dirty="0" err="1"/>
              <a:t>i</a:t>
            </a:r>
            <a:r>
              <a:rPr lang="en-AU" b="1" dirty="0"/>
              <a:t>%,</a:t>
            </a:r>
            <a:r>
              <a:rPr lang="en-AU" b="1" dirty="0" err="1"/>
              <a:t>n,,F</a:t>
            </a:r>
            <a:r>
              <a:rPr lang="en-AU" b="1" dirty="0"/>
              <a:t>)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AU" dirty="0"/>
              <a:t>Note the use of double commas in each function 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en-AU" dirty="0"/>
          </a:p>
        </p:txBody>
      </p:sp>
      <p:pic>
        <p:nvPicPr>
          <p:cNvPr id="2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836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67628"/>
            <a:ext cx="11965259" cy="3579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3444" y="4584261"/>
            <a:ext cx="106345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/>
              <a:t>Table 2–1 summarizes the standard notation and equations for the F/P and P/F factors. </a:t>
            </a:r>
          </a:p>
        </p:txBody>
      </p:sp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9640" y="5233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68" y="100361"/>
            <a:ext cx="11686478" cy="61554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AU" sz="2000" b="1" u="sng" dirty="0"/>
              <a:t>Examples:</a:t>
            </a:r>
          </a:p>
          <a:p>
            <a:pPr marL="0" indent="0" algn="just">
              <a:buNone/>
            </a:pPr>
            <a:r>
              <a:rPr lang="en-AU" sz="2000" dirty="0"/>
              <a:t>Sandy, a manufacturing engineer, just received a year-end bonus of $10,000 that will be invested immediately. With the expectation of earning at the rate of 8% per year, Sandy hopes to take the entire amount out in exactly 20 years to pay for a family vacation when the oldest daughter is due to graduate from college. Find the amount of funds that will be available in 20 years by using: </a:t>
            </a:r>
          </a:p>
          <a:p>
            <a:pPr marL="514350" indent="-514350" algn="just">
              <a:buAutoNum type="alphaLcParenBoth"/>
            </a:pPr>
            <a:r>
              <a:rPr lang="en-AU" sz="2000" dirty="0"/>
              <a:t>hand solution by applying the factor formula and tabulated value.</a:t>
            </a:r>
          </a:p>
          <a:p>
            <a:pPr marL="0" indent="0" algn="just">
              <a:buNone/>
            </a:pPr>
            <a:r>
              <a:rPr lang="en-AU" sz="2000" b="1" u="sng" dirty="0"/>
              <a:t>Solution: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5789"/>
          <a:stretch/>
        </p:blipFill>
        <p:spPr>
          <a:xfrm>
            <a:off x="312234" y="3077736"/>
            <a:ext cx="11541512" cy="3301156"/>
          </a:xfrm>
          <a:prstGeom prst="rect">
            <a:avLst/>
          </a:prstGeom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544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" name="صوت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2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حضري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حضري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حضري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7475</TotalTime>
  <Words>604</Words>
  <Application>Microsoft Office PowerPoint</Application>
  <PresentationFormat>مخصص</PresentationFormat>
  <Paragraphs>65</Paragraphs>
  <Slides>14</Slides>
  <Notes>4</Notes>
  <HiddenSlides>0</HiddenSlides>
  <MMClips>11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14</vt:i4>
      </vt:variant>
    </vt:vector>
  </HeadingPairs>
  <TitlesOfParts>
    <vt:vector size="16" baseType="lpstr">
      <vt:lpstr>Office Theme</vt:lpstr>
      <vt:lpstr>حضري</vt:lpstr>
      <vt:lpstr>ENGINEERING ECONOMY Computer Engineering Departement 4th stage</vt:lpstr>
      <vt:lpstr>عرض تقديمي في PowerPoint</vt:lpstr>
      <vt:lpstr>Factors and Equivalence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Uniform Series involving ( P / A and A / P )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marwa mohammed</dc:creator>
  <cp:lastModifiedBy>pc</cp:lastModifiedBy>
  <cp:revision>73</cp:revision>
  <dcterms:created xsi:type="dcterms:W3CDTF">2018-09-11T17:19:34Z</dcterms:created>
  <dcterms:modified xsi:type="dcterms:W3CDTF">2022-04-07T07:24:24Z</dcterms:modified>
</cp:coreProperties>
</file>