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  <p:sldMasterId id="2147483662" r:id="rId5"/>
  </p:sldMasterIdLst>
  <p:notesMasterIdLst>
    <p:notesMasterId r:id="rId28"/>
  </p:notesMasterIdLst>
  <p:sldIdLst>
    <p:sldId id="395" r:id="rId6"/>
    <p:sldId id="324" r:id="rId7"/>
    <p:sldId id="325" r:id="rId8"/>
    <p:sldId id="327" r:id="rId9"/>
    <p:sldId id="328" r:id="rId10"/>
    <p:sldId id="380" r:id="rId11"/>
    <p:sldId id="330" r:id="rId12"/>
    <p:sldId id="382" r:id="rId13"/>
    <p:sldId id="332" r:id="rId14"/>
    <p:sldId id="381" r:id="rId15"/>
    <p:sldId id="334" r:id="rId16"/>
    <p:sldId id="335" r:id="rId17"/>
    <p:sldId id="336" r:id="rId18"/>
    <p:sldId id="337" r:id="rId19"/>
    <p:sldId id="383" r:id="rId20"/>
    <p:sldId id="338" r:id="rId21"/>
    <p:sldId id="339" r:id="rId22"/>
    <p:sldId id="340" r:id="rId23"/>
    <p:sldId id="384" r:id="rId24"/>
    <p:sldId id="376" r:id="rId25"/>
    <p:sldId id="378" r:id="rId26"/>
    <p:sldId id="394" r:id="rId2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80" autoAdjust="0"/>
  </p:normalViewPr>
  <p:slideViewPr>
    <p:cSldViewPr>
      <p:cViewPr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340A354-C285-419D-8B47-0F2FED8FD1DE}" type="datetimeFigureOut">
              <a:rPr lang="en-US"/>
              <a:pPr>
                <a:defRPr/>
              </a:pPr>
              <a:t>7/4/2021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130FDE-F69D-400D-AA54-9ADF38E6B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75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920D3-C798-49A4-9A34-BD6A1350583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637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ar-IQ" dirty="0" smtClean="0"/>
              <a:t>أفق التخطيط (</a:t>
            </a:r>
            <a:r>
              <a:rPr lang="en-US" dirty="0" smtClean="0"/>
              <a:t>PH) </a:t>
            </a:r>
            <a:r>
              <a:rPr lang="ar-IQ" dirty="0" smtClean="0"/>
              <a:t>مقابل الأعمار الإنتاجية (</a:t>
            </a:r>
            <a:r>
              <a:rPr lang="en-US" dirty="0" smtClean="0"/>
              <a:t>UL)</a:t>
            </a:r>
            <a:r>
              <a:rPr lang="ar-IQ" dirty="0" smtClean="0"/>
              <a:t>إذا </a:t>
            </a:r>
            <a:r>
              <a:rPr lang="en-US" dirty="0" smtClean="0"/>
              <a:t>PH&gt; UL -&gt; gab -&gt; </a:t>
            </a:r>
            <a:r>
              <a:rPr lang="ar-IQ" dirty="0" smtClean="0"/>
              <a:t>بديل جديدإذا كان </a:t>
            </a:r>
            <a:r>
              <a:rPr lang="en-US" dirty="0" smtClean="0"/>
              <a:t>PH &lt;UL -&gt; </a:t>
            </a:r>
            <a:r>
              <a:rPr lang="ar-IQ" dirty="0" smtClean="0"/>
              <a:t>يقدر القيمة الجديدة للإنقاذ / النهايةقيمة الإنقاذ الطرفي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0FDE-F69D-400D-AA54-9ADF38E6BB3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00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ar-IQ" altLang="ko-KR" dirty="0" smtClean="0"/>
              <a:t>استنادًا إلى "معيار" الشركة ، فإن أفق التخطيط هو 10 سنوات.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0FDE-F69D-400D-AA54-9ADF38E6BB3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1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0FDE-F69D-400D-AA54-9ADF38E6BB3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61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>
                <a:solidFill>
                  <a:srgbClr val="FF0000"/>
                </a:solidFill>
              </a:rPr>
              <a:t>Incorrect recommendation!!!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>
                <a:solidFill>
                  <a:srgbClr val="FF0000"/>
                </a:solidFill>
              </a:rPr>
              <a:t>This would be comparable to blindly assuming a LCML</a:t>
            </a:r>
            <a:r>
              <a:rPr lang="en-US" altLang="ko-KR" sz="1200" baseline="0" dirty="0">
                <a:solidFill>
                  <a:srgbClr val="FF0000"/>
                </a:solidFill>
              </a:rPr>
              <a:t> planning horizon of 12 years, with identical </a:t>
            </a:r>
            <a:r>
              <a:rPr lang="en-US" altLang="ko-KR" sz="1200" b="1" baseline="0" dirty="0">
                <a:solidFill>
                  <a:srgbClr val="FF0000"/>
                </a:solidFill>
              </a:rPr>
              <a:t>cash flows in repeating life cycle</a:t>
            </a:r>
            <a:r>
              <a:rPr lang="en-US" altLang="ko-KR" sz="1200" baseline="0" dirty="0">
                <a:solidFill>
                  <a:srgbClr val="FF0000"/>
                </a:solidFill>
              </a:rPr>
              <a:t>.</a:t>
            </a:r>
            <a:endParaRPr lang="en-US" altLang="ko-KR" sz="1200" dirty="0">
              <a:solidFill>
                <a:srgbClr val="FF0000"/>
              </a:solidFill>
            </a:endParaRPr>
          </a:p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0FDE-F69D-400D-AA54-9ADF38E6BB3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82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BA244-276D-4C78-BAAF-C0E1928EA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80B39-3B6A-4FC2-B659-E6E1E47FB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9B4ED-9B1A-4AD6-A8D4-B4A424A6D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DAB08-CDA9-4B2C-A5A8-E00BDAE77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7D4B280-1EBA-4D44-88E1-15E370075647}" type="datetimeFigureOut">
              <a:rPr lang="en-US" smtClean="0">
                <a:solidFill>
                  <a:srgbClr val="009DD9"/>
                </a:solidFill>
              </a:rPr>
              <a:pPr/>
              <a:t>7/4/2021</a:t>
            </a:fld>
            <a:endParaRPr lang="en-US">
              <a:solidFill>
                <a:srgbClr val="009DD9"/>
              </a:solidFill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>
              <a:solidFill>
                <a:srgbClr val="009DD9"/>
              </a:solidFill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A7D132C-2FD3-44F8-9D00-5C53F5B0D75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562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B280-1EBA-4D44-88E1-15E370075647}" type="datetimeFigureOut">
              <a:rPr lang="en-US" smtClean="0">
                <a:solidFill>
                  <a:srgbClr val="009DD9"/>
                </a:solidFill>
              </a:rPr>
              <a:pPr/>
              <a:t>7/4/2021</a:t>
            </a:fld>
            <a:endParaRPr lang="en-US">
              <a:solidFill>
                <a:srgbClr val="009DD9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9DD9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132C-2FD3-44F8-9D00-5C53F5B0D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09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B280-1EBA-4D44-88E1-15E370075647}" type="datetimeFigureOut">
              <a:rPr lang="en-US" smtClean="0">
                <a:solidFill>
                  <a:srgbClr val="009DD9"/>
                </a:solidFill>
              </a:rPr>
              <a:pPr/>
              <a:t>7/4/2021</a:t>
            </a:fld>
            <a:endParaRPr lang="en-US">
              <a:solidFill>
                <a:srgbClr val="009DD9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9DD9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132C-2FD3-44F8-9D00-5C53F5B0D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33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B280-1EBA-4D44-88E1-15E370075647}" type="datetimeFigureOut">
              <a:rPr lang="en-US" smtClean="0">
                <a:solidFill>
                  <a:srgbClr val="009DD9"/>
                </a:solidFill>
              </a:rPr>
              <a:pPr/>
              <a:t>7/4/2021</a:t>
            </a:fld>
            <a:endParaRPr lang="en-US">
              <a:solidFill>
                <a:srgbClr val="009DD9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9DD9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132C-2FD3-44F8-9D00-5C53F5B0D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63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D4B280-1EBA-4D44-88E1-15E370075647}" type="datetimeFigureOut">
              <a:rPr lang="en-US" smtClean="0">
                <a:solidFill>
                  <a:srgbClr val="009DD9"/>
                </a:solidFill>
              </a:rPr>
              <a:pPr/>
              <a:t>7/4/2021</a:t>
            </a:fld>
            <a:endParaRPr lang="en-US">
              <a:solidFill>
                <a:srgbClr val="009DD9"/>
              </a:solidFill>
            </a:endParaRPr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7D132C-2FD3-44F8-9D00-5C53F5B0D7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009D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383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7D4B280-1EBA-4D44-88E1-15E370075647}" type="datetimeFigureOut">
              <a:rPr lang="en-US" smtClean="0">
                <a:solidFill>
                  <a:srgbClr val="009DD9"/>
                </a:solidFill>
              </a:rPr>
              <a:pPr/>
              <a:t>7/4/2021</a:t>
            </a:fld>
            <a:endParaRPr lang="en-US">
              <a:solidFill>
                <a:srgbClr val="009DD9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>
              <a:solidFill>
                <a:srgbClr val="009DD9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A7D132C-2FD3-44F8-9D00-5C53F5B0D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172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B280-1EBA-4D44-88E1-15E370075647}" type="datetimeFigureOut">
              <a:rPr lang="en-US" smtClean="0">
                <a:solidFill>
                  <a:srgbClr val="009DD9"/>
                </a:solidFill>
              </a:rPr>
              <a:pPr/>
              <a:t>7/4/2021</a:t>
            </a:fld>
            <a:endParaRPr lang="en-US">
              <a:solidFill>
                <a:srgbClr val="009DD9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9DD9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132C-2FD3-44F8-9D00-5C53F5B0D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9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4DD5A-0E5F-46B8-9344-8BFBB5C7B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B280-1EBA-4D44-88E1-15E370075647}" type="datetimeFigureOut">
              <a:rPr lang="en-US" smtClean="0">
                <a:solidFill>
                  <a:srgbClr val="009DD9"/>
                </a:solidFill>
              </a:rPr>
              <a:pPr/>
              <a:t>7/4/2021</a:t>
            </a:fld>
            <a:endParaRPr lang="en-US">
              <a:solidFill>
                <a:srgbClr val="009DD9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9DD9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132C-2FD3-44F8-9D00-5C53F5B0D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003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5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B280-1EBA-4D44-88E1-15E370075647}" type="datetimeFigureOut">
              <a:rPr lang="en-US" smtClean="0">
                <a:solidFill>
                  <a:srgbClr val="009DD9"/>
                </a:solidFill>
              </a:rPr>
              <a:pPr/>
              <a:t>7/4/2021</a:t>
            </a:fld>
            <a:endParaRPr lang="en-US">
              <a:solidFill>
                <a:srgbClr val="009DD9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9DD9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132C-2FD3-44F8-9D00-5C53F5B0D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248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B280-1EBA-4D44-88E1-15E370075647}" type="datetimeFigureOut">
              <a:rPr lang="en-US" smtClean="0">
                <a:solidFill>
                  <a:srgbClr val="009DD9"/>
                </a:solidFill>
              </a:rPr>
              <a:pPr/>
              <a:t>7/4/2021</a:t>
            </a:fld>
            <a:endParaRPr lang="en-US">
              <a:solidFill>
                <a:srgbClr val="009DD9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9DD9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132C-2FD3-44F8-9D00-5C53F5B0D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99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B280-1EBA-4D44-88E1-15E370075647}" type="datetimeFigureOut">
              <a:rPr lang="en-US" smtClean="0">
                <a:solidFill>
                  <a:srgbClr val="009DD9"/>
                </a:solidFill>
              </a:rPr>
              <a:pPr/>
              <a:t>7/4/2021</a:t>
            </a:fld>
            <a:endParaRPr lang="en-US">
              <a:solidFill>
                <a:srgbClr val="009DD9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9DD9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132C-2FD3-44F8-9D00-5C53F5B0D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2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B9DE9-4BF6-427A-86A8-DBAD27CBA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948DE-17A1-4A1F-9A77-E2FC7CB3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C87BF-CE40-45D0-9D7B-0A25A7F63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C9FE2-FA9F-4CC3-9C1C-3FB757D6D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D685F-296B-4F6E-814E-9FF8682C9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E6671-269B-43D3-90B5-DC5A76C9C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F5294-2DB8-4093-A195-C54D253E6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6819B82-A8FD-4A84-8829-052D21196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647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64008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600" b="1" i="1" baseline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Principles of Engineering Economic Analysis</a:t>
            </a:r>
            <a:r>
              <a:rPr lang="en-US" sz="1600" b="1" baseline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, 5th edition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مستطيل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مستطيل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7D4B280-1EBA-4D44-88E1-15E370075647}" type="datetimeFigureOut">
              <a:rPr lang="en-US" smtClean="0">
                <a:solidFill>
                  <a:srgbClr val="009DD9"/>
                </a:solidFill>
                <a:latin typeface="Georg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7/4/2021</a:t>
            </a:fld>
            <a:endParaRPr lang="en-US">
              <a:solidFill>
                <a:srgbClr val="009DD9"/>
              </a:solidFill>
              <a:latin typeface="Georgia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9DD9"/>
              </a:solidFill>
              <a:latin typeface="Georgia"/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A7D132C-2FD3-44F8-9D00-5C53F5B0D758}" type="slidenum">
              <a:rPr lang="en-US" smtClean="0">
                <a:latin typeface="Georg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4499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23875" y="1676406"/>
            <a:ext cx="7772400" cy="19843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ENGINEERING ECONOMY</a:t>
            </a:r>
            <a:b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Computer Engineering Departement</a:t>
            </a:r>
            <a:b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4th stage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990600" y="4419600"/>
            <a:ext cx="7239000" cy="17526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the Planning Horizon &amp; MARR*</a:t>
            </a:r>
          </a:p>
          <a:p>
            <a:pPr algn="ctr"/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Lecture 7</a:t>
            </a:r>
          </a:p>
          <a:p>
            <a:pPr algn="ctr"/>
            <a:r>
              <a:rPr lang="en-US" i="1" dirty="0" smtClean="0">
                <a:solidFill>
                  <a:srgbClr val="FF0000"/>
                </a:solidFill>
              </a:rPr>
              <a:t>Ass.lecturer:Raghda Salam Ali</a:t>
            </a:r>
          </a:p>
          <a:p>
            <a:pPr algn="ctr"/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6507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en-US" sz="28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Third: CFD for “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Longest</a:t>
            </a:r>
            <a:r>
              <a:rPr lang="en-US" altLang="en-US" sz="28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Life” Planning Horizon</a:t>
            </a:r>
          </a:p>
        </p:txBody>
      </p:sp>
      <p:graphicFrame>
        <p:nvGraphicFramePr>
          <p:cNvPr id="1433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084513" y="685800"/>
          <a:ext cx="3200400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Worksheet" r:id="rId3" imgW="5245100" imgH="9474200" progId="Excel.Sheet.8">
                  <p:embed/>
                </p:oleObj>
              </mc:Choice>
              <mc:Fallback>
                <p:oleObj name="Worksheet" r:id="rId3" imgW="5245100" imgH="9474200" progId="Excel.Sheet.8">
                  <p:embed/>
                  <p:pic>
                    <p:nvPicPr>
                      <p:cNvPr id="143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4513" y="685800"/>
                        <a:ext cx="3200400" cy="579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/>
          <p:nvPr/>
        </p:nvSpPr>
        <p:spPr>
          <a:xfrm>
            <a:off x="4724399" y="581025"/>
            <a:ext cx="1560513" cy="2162175"/>
          </a:xfrm>
          <a:prstGeom prst="ellipse">
            <a:avLst/>
          </a:prstGeom>
          <a:noFill/>
          <a:ln>
            <a:solidFill>
              <a:srgbClr val="FF3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181600" y="2297113"/>
            <a:ext cx="1103313" cy="2351087"/>
          </a:xfrm>
          <a:prstGeom prst="ellipse">
            <a:avLst/>
          </a:prstGeom>
          <a:noFill/>
          <a:ln>
            <a:solidFill>
              <a:srgbClr val="FF3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434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900265"/>
              </p:ext>
            </p:extLst>
          </p:nvPr>
        </p:nvGraphicFramePr>
        <p:xfrm>
          <a:off x="-42863" y="628159"/>
          <a:ext cx="2981326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Worksheet" r:id="rId5" imgW="4886401" imgH="9725038" progId="Excel.Sheet.8">
                  <p:embed/>
                </p:oleObj>
              </mc:Choice>
              <mc:Fallback>
                <p:oleObj name="Worksheet" r:id="rId5" imgW="4886401" imgH="9725038" progId="Excel.Sheet.8">
                  <p:embed/>
                  <p:pic>
                    <p:nvPicPr>
                      <p:cNvPr id="1434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2863" y="628159"/>
                        <a:ext cx="2981326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AutoShape 5"/>
          <p:cNvSpPr>
            <a:spLocks noChangeArrowheads="1"/>
          </p:cNvSpPr>
          <p:nvPr/>
        </p:nvSpPr>
        <p:spPr bwMode="auto">
          <a:xfrm rot="10800000">
            <a:off x="2703513" y="1239838"/>
            <a:ext cx="381000" cy="414337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4344" name="AutoShape 5"/>
          <p:cNvSpPr>
            <a:spLocks noChangeArrowheads="1"/>
          </p:cNvSpPr>
          <p:nvPr/>
        </p:nvSpPr>
        <p:spPr bwMode="auto">
          <a:xfrm rot="10800000">
            <a:off x="2752725" y="2998788"/>
            <a:ext cx="381000" cy="41275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4345" name="AutoShape 5"/>
          <p:cNvSpPr>
            <a:spLocks noChangeArrowheads="1"/>
          </p:cNvSpPr>
          <p:nvPr/>
        </p:nvSpPr>
        <p:spPr bwMode="auto">
          <a:xfrm rot="10800000">
            <a:off x="2752725" y="5562600"/>
            <a:ext cx="381000" cy="414338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828800" y="1254190"/>
            <a:ext cx="609600" cy="0"/>
          </a:xfrm>
          <a:prstGeom prst="line">
            <a:avLst/>
          </a:prstGeom>
          <a:ln>
            <a:solidFill>
              <a:srgbClr val="FF33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49311" y="3124200"/>
            <a:ext cx="457200" cy="0"/>
          </a:xfrm>
          <a:prstGeom prst="line">
            <a:avLst/>
          </a:prstGeom>
          <a:ln>
            <a:solidFill>
              <a:srgbClr val="FF33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616870" y="1770095"/>
            <a:ext cx="4191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5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343" grpId="0" animBg="1"/>
      <p:bldP spid="14344" grpId="0" animBg="1"/>
      <p:bldP spid="143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14400"/>
            <a:ext cx="8991600" cy="6019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/>
              <a:t>	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52400" y="762000"/>
            <a:ext cx="8763000" cy="533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/>
              <a:t>	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a 6-yr planning horizon, it is 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assumed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will be replaced with an identical machine and have a </a:t>
            </a:r>
            <a:r>
              <a:rPr lang="en-US" sz="24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$9,000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salvage value; similar assumptions are made for B, including a </a:t>
            </a:r>
            <a:r>
              <a:rPr lang="en-US" sz="24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$14,500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salvage value.</a:t>
            </a:r>
          </a:p>
          <a:p>
            <a:pPr eaLnBrk="1" hangingPunct="1"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PW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(12%)	=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-$15,500 - $8,750(P|A 12%,6) - $13,000(P|F 12%,4) +$9,000 (P|F 12%,6) 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-$55,176.93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PW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(12%)	=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-$20,250 - $5,850(P|A 12%,6) - $17,250(P|F 12%,5) +$14,500 (P|F 12%,6)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-$46,743.69</a:t>
            </a:r>
          </a:p>
          <a:p>
            <a:pPr eaLnBrk="1" hangingPunct="1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PW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(12%)	=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-$30,750 - $3,175(P|A 12%,6) + $3,250(P|F 12%,6)</a:t>
            </a:r>
          </a:p>
          <a:p>
            <a:pPr eaLnBrk="1" hangingPunct="1">
              <a:buNone/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-$42,157.17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2438400" y="4800600"/>
            <a:ext cx="381000" cy="3048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altLang="en-US" sz="32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Longest</a:t>
            </a:r>
            <a:r>
              <a:rPr lang="en-US" altLang="en-US" sz="32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Life” Planning Horizon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sz="28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Fourth: CFD for 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10-Year</a:t>
            </a:r>
            <a:r>
              <a:rPr lang="en-US" sz="28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Planning Horizon</a:t>
            </a:r>
          </a:p>
        </p:txBody>
      </p:sp>
      <p:graphicFrame>
        <p:nvGraphicFramePr>
          <p:cNvPr id="5122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990600" y="838200"/>
          <a:ext cx="6705599" cy="5283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Worksheet" r:id="rId3" imgW="7849769" imgH="9952084" progId="Excel.Sheet.8">
                  <p:embed/>
                </p:oleObj>
              </mc:Choice>
              <mc:Fallback>
                <p:oleObj name="Worksheet" r:id="rId3" imgW="7849769" imgH="9952084" progId="Excel.Sheet.8">
                  <p:embed/>
                  <p:pic>
                    <p:nvPicPr>
                      <p:cNvPr id="512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838200"/>
                        <a:ext cx="6705599" cy="52836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/>
          <p:nvPr/>
        </p:nvSpPr>
        <p:spPr>
          <a:xfrm>
            <a:off x="6629400" y="685800"/>
            <a:ext cx="914400" cy="685800"/>
          </a:xfrm>
          <a:prstGeom prst="ellipse">
            <a:avLst/>
          </a:prstGeom>
          <a:noFill/>
          <a:ln>
            <a:solidFill>
              <a:srgbClr val="FF33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6629400" y="4191000"/>
            <a:ext cx="914400" cy="685800"/>
          </a:xfrm>
          <a:prstGeom prst="ellipse">
            <a:avLst/>
          </a:prstGeom>
          <a:noFill/>
          <a:ln>
            <a:solidFill>
              <a:srgbClr val="FF33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8200"/>
            <a:ext cx="8991600" cy="6019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/>
              <a:t>	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28600" y="990600"/>
            <a:ext cx="853440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/>
              <a:t>	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a 10-yr planning horizon, it is 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assumed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will be replaced with an identical machine and have a </a:t>
            </a:r>
            <a:r>
              <a:rPr lang="en-US" sz="24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$9,000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salvage value; for B, two complete life cycles occur; and for C, a salvage value of </a:t>
            </a:r>
            <a:r>
              <a:rPr lang="en-US" sz="24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$11,000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assumed.</a:t>
            </a:r>
          </a:p>
          <a:p>
            <a:pPr eaLnBrk="1" hangingPunct="1"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PW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(12%)	=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-$15,500 - $8,750(P|A 12%,10) - $13,000(P|F 12%,4) - $13,000(P|F 12%,8) +$9,000 (P|F 12%,10) </a:t>
            </a:r>
          </a:p>
          <a:p>
            <a:pPr eaLnBrk="1" hangingPunct="1">
              <a:spcAft>
                <a:spcPts val="0"/>
              </a:spcAft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  = -$75,553.91</a:t>
            </a:r>
          </a:p>
          <a:p>
            <a:pPr eaLnBrk="1" hangingPunct="1">
              <a:spcAft>
                <a:spcPts val="1200"/>
              </a:spcAft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PW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(12%)	=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-$20,250 - $5,850(P|A 12%,10) - $17,250(P|F 12%,5) +$3,000(P|F 12%,10)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-$62,126.00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PW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(12%)	=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-$30,750 - $3,175(P|A 12%,10) - $27,500(P|F 12%,6)+ $11,000(P|F 12%,10)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= -$59,080.11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4648200" y="5486400"/>
            <a:ext cx="381000" cy="2286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2133600" y="314980"/>
            <a:ext cx="4187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10-Year </a:t>
            </a:r>
            <a:r>
              <a:rPr lang="en-US" sz="2800" b="1" u="sng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Planning Horizon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sz="28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Fifth: 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Infinitely</a:t>
            </a:r>
            <a:r>
              <a:rPr lang="en-US" sz="28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Long Horizon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8200"/>
            <a:ext cx="89916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/>
              <a:t>	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28600" y="990600"/>
            <a:ext cx="8229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/>
              <a:t>	</a:t>
            </a:r>
            <a:r>
              <a:rPr lang="en-US" sz="2000" dirty="0"/>
              <a:t>With an indefinitely long planning horizon, we assume successive replacements have identical cash flow profiles, </a:t>
            </a:r>
            <a:r>
              <a:rPr lang="en-US" sz="2000" u="sng" dirty="0"/>
              <a:t>as with the LCML approach</a:t>
            </a:r>
            <a:r>
              <a:rPr lang="en-US" sz="2000" dirty="0"/>
              <a:t>. </a:t>
            </a:r>
          </a:p>
          <a:p>
            <a:pPr eaLnBrk="1" hangingPunct="1">
              <a:buFontTx/>
              <a:buNone/>
            </a:pPr>
            <a:endParaRPr lang="en-US" sz="2000" dirty="0"/>
          </a:p>
          <a:p>
            <a:pPr eaLnBrk="1" hangingPunct="1">
              <a:buFontTx/>
              <a:buNone/>
            </a:pPr>
            <a:r>
              <a:rPr lang="en-US" sz="2000" dirty="0"/>
              <a:t>	Here, we </a:t>
            </a:r>
            <a:r>
              <a:rPr lang="en-US" sz="2000" u="sng" dirty="0"/>
              <a:t>compute the annual worth</a:t>
            </a:r>
            <a:r>
              <a:rPr lang="en-US" sz="2000" dirty="0"/>
              <a:t> for an individual life cycle (LC), recognizing the annual worth will occur indefinitely.</a:t>
            </a:r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800" dirty="0"/>
              <a:t>	</a:t>
            </a:r>
            <a:r>
              <a:rPr lang="en-US" sz="2000" dirty="0"/>
              <a:t>AW</a:t>
            </a:r>
            <a:r>
              <a:rPr lang="en-US" sz="2000" baseline="-25000" dirty="0"/>
              <a:t>A</a:t>
            </a:r>
            <a:r>
              <a:rPr lang="en-US" sz="2000" dirty="0"/>
              <a:t>(12%)	</a:t>
            </a:r>
            <a:r>
              <a:rPr lang="en-US" sz="2000" dirty="0">
                <a:solidFill>
                  <a:srgbClr val="0000FF"/>
                </a:solidFill>
              </a:rPr>
              <a:t>=-$15,500(A|P 12%,</a:t>
            </a:r>
            <a:r>
              <a:rPr lang="en-US" sz="2000" dirty="0">
                <a:solidFill>
                  <a:srgbClr val="FF0000"/>
                </a:solidFill>
              </a:rPr>
              <a:t>4</a:t>
            </a:r>
            <a:r>
              <a:rPr lang="en-US" sz="2000" dirty="0">
                <a:solidFill>
                  <a:srgbClr val="0000FF"/>
                </a:solidFill>
              </a:rPr>
              <a:t>) - $8,750+ $2,500(A|F 12%,</a:t>
            </a:r>
            <a:r>
              <a:rPr lang="en-US" sz="2000" dirty="0">
                <a:solidFill>
                  <a:srgbClr val="FF0000"/>
                </a:solidFill>
              </a:rPr>
              <a:t>4</a:t>
            </a:r>
            <a:r>
              <a:rPr lang="en-US" sz="2000" dirty="0">
                <a:solidFill>
                  <a:srgbClr val="0000FF"/>
                </a:solidFill>
              </a:rPr>
              <a:t>) 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/>
              <a:t>=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-$13,330.05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000" dirty="0"/>
              <a:t>	AW</a:t>
            </a:r>
            <a:r>
              <a:rPr lang="en-US" sz="2000" baseline="-25000" dirty="0"/>
              <a:t>B</a:t>
            </a:r>
            <a:r>
              <a:rPr lang="en-US" sz="2000" dirty="0"/>
              <a:t>(12%)	</a:t>
            </a:r>
            <a:r>
              <a:rPr lang="en-US" sz="2000" dirty="0">
                <a:solidFill>
                  <a:srgbClr val="0000FF"/>
                </a:solidFill>
              </a:rPr>
              <a:t>=-$20,250(A|P 12%,</a:t>
            </a:r>
            <a:r>
              <a:rPr lang="en-US" sz="2000" dirty="0">
                <a:solidFill>
                  <a:srgbClr val="FF0000"/>
                </a:solidFill>
              </a:rPr>
              <a:t>5</a:t>
            </a:r>
            <a:r>
              <a:rPr lang="en-US" sz="2000" dirty="0">
                <a:solidFill>
                  <a:srgbClr val="0000FF"/>
                </a:solidFill>
              </a:rPr>
              <a:t>) - $5,850+ $3,000(A|F 12%,</a:t>
            </a:r>
            <a:r>
              <a:rPr lang="en-US" sz="2000" dirty="0">
                <a:solidFill>
                  <a:srgbClr val="FF0000"/>
                </a:solidFill>
              </a:rPr>
              <a:t>5</a:t>
            </a:r>
            <a:r>
              <a:rPr lang="en-US" sz="2000" dirty="0">
                <a:solidFill>
                  <a:srgbClr val="0000FF"/>
                </a:solidFill>
              </a:rPr>
              <a:t>) 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000" dirty="0">
                <a:solidFill>
                  <a:srgbClr val="0000FF"/>
                </a:solidFill>
              </a:rPr>
              <a:t>      </a:t>
            </a:r>
            <a:r>
              <a:rPr lang="en-US" sz="2000" dirty="0"/>
              <a:t>=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-$10,995.32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000" dirty="0"/>
              <a:t>	AW</a:t>
            </a:r>
            <a:r>
              <a:rPr lang="en-US" sz="2000" baseline="-25000" dirty="0"/>
              <a:t>C</a:t>
            </a:r>
            <a:r>
              <a:rPr lang="en-US" sz="2000" dirty="0"/>
              <a:t>(12%)	</a:t>
            </a:r>
            <a:r>
              <a:rPr lang="en-US" sz="2000" dirty="0">
                <a:solidFill>
                  <a:srgbClr val="0000FF"/>
                </a:solidFill>
              </a:rPr>
              <a:t>=-$30,750(A|P 12%,</a:t>
            </a:r>
            <a:r>
              <a:rPr lang="en-US" sz="2000" dirty="0">
                <a:solidFill>
                  <a:srgbClr val="FF0000"/>
                </a:solidFill>
              </a:rPr>
              <a:t>6</a:t>
            </a:r>
            <a:r>
              <a:rPr lang="en-US" sz="2000" dirty="0">
                <a:solidFill>
                  <a:srgbClr val="0000FF"/>
                </a:solidFill>
              </a:rPr>
              <a:t>) - $3,175+ $3,250(A|F 12%,</a:t>
            </a:r>
            <a:r>
              <a:rPr lang="en-US" sz="2000" dirty="0">
                <a:solidFill>
                  <a:srgbClr val="FF0000"/>
                </a:solidFill>
              </a:rPr>
              <a:t>6</a:t>
            </a:r>
            <a:r>
              <a:rPr lang="en-US" sz="2000" dirty="0">
                <a:solidFill>
                  <a:srgbClr val="0000FF"/>
                </a:solidFill>
              </a:rPr>
              <a:t>)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sz="2000" dirty="0">
                <a:solidFill>
                  <a:srgbClr val="0000FF"/>
                </a:solidFill>
              </a:rPr>
              <a:t>      </a:t>
            </a:r>
            <a:r>
              <a:rPr lang="en-US" sz="2000" dirty="0"/>
              <a:t>=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-$10,253.71</a:t>
            </a: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2743200" y="5867400"/>
            <a:ext cx="609600" cy="3048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138551"/>
              </p:ext>
            </p:extLst>
          </p:nvPr>
        </p:nvGraphicFramePr>
        <p:xfrm>
          <a:off x="3244850" y="809625"/>
          <a:ext cx="4318000" cy="599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Worksheet" r:id="rId3" imgW="7324570" imgH="10172661" progId="Excel.Sheet.8">
                  <p:embed/>
                </p:oleObj>
              </mc:Choice>
              <mc:Fallback>
                <p:oleObj name="Worksheet" r:id="rId3" imgW="7324570" imgH="10172661" progId="Excel.Sheet.8">
                  <p:embed/>
                  <p:pic>
                    <p:nvPicPr>
                      <p:cNvPr id="1945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809625"/>
                        <a:ext cx="4318000" cy="599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59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805" y="2924665"/>
            <a:ext cx="43148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812" y="4749350"/>
            <a:ext cx="43148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2144713" y="3806825"/>
            <a:ext cx="5810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/>
              <a:t>10,995</a:t>
            </a:r>
            <a:endParaRPr lang="en-US" altLang="en-US" sz="900" b="0"/>
          </a:p>
        </p:txBody>
      </p:sp>
      <p:sp>
        <p:nvSpPr>
          <p:cNvPr id="19462" name="Rectangle 10"/>
          <p:cNvSpPr>
            <a:spLocks noChangeArrowheads="1"/>
          </p:cNvSpPr>
          <p:nvPr/>
        </p:nvSpPr>
        <p:spPr bwMode="auto">
          <a:xfrm>
            <a:off x="4515867" y="3781915"/>
            <a:ext cx="581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 dirty="0"/>
              <a:t>10,995</a:t>
            </a:r>
            <a:endParaRPr lang="en-US" altLang="en-US" sz="900" b="0" dirty="0"/>
          </a:p>
        </p:txBody>
      </p:sp>
      <p:sp>
        <p:nvSpPr>
          <p:cNvPr id="19463" name="Rectangle 11"/>
          <p:cNvSpPr>
            <a:spLocks noChangeArrowheads="1"/>
          </p:cNvSpPr>
          <p:nvPr/>
        </p:nvSpPr>
        <p:spPr bwMode="auto">
          <a:xfrm>
            <a:off x="4890517" y="3775565"/>
            <a:ext cx="581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/>
              <a:t>10,995</a:t>
            </a:r>
            <a:endParaRPr lang="en-US" altLang="en-US" sz="900" b="0"/>
          </a:p>
        </p:txBody>
      </p:sp>
      <p:sp>
        <p:nvSpPr>
          <p:cNvPr id="19464" name="Rectangle 12"/>
          <p:cNvSpPr>
            <a:spLocks noChangeArrowheads="1"/>
          </p:cNvSpPr>
          <p:nvPr/>
        </p:nvSpPr>
        <p:spPr bwMode="auto">
          <a:xfrm>
            <a:off x="5242942" y="3778740"/>
            <a:ext cx="5810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/>
              <a:t>10,995</a:t>
            </a:r>
            <a:endParaRPr lang="en-US" altLang="en-US" sz="900" b="0"/>
          </a:p>
        </p:txBody>
      </p:sp>
      <p:sp>
        <p:nvSpPr>
          <p:cNvPr id="19465" name="Rectangle 13"/>
          <p:cNvSpPr>
            <a:spLocks noChangeArrowheads="1"/>
          </p:cNvSpPr>
          <p:nvPr/>
        </p:nvSpPr>
        <p:spPr bwMode="auto">
          <a:xfrm>
            <a:off x="5609655" y="3770803"/>
            <a:ext cx="581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/>
              <a:t>10,995</a:t>
            </a:r>
            <a:endParaRPr lang="en-US" altLang="en-US" sz="900" b="0"/>
          </a:p>
        </p:txBody>
      </p:sp>
      <p:sp>
        <p:nvSpPr>
          <p:cNvPr id="19466" name="Rectangle 14"/>
          <p:cNvSpPr>
            <a:spLocks noChangeArrowheads="1"/>
          </p:cNvSpPr>
          <p:nvPr/>
        </p:nvSpPr>
        <p:spPr bwMode="auto">
          <a:xfrm>
            <a:off x="5962080" y="3770803"/>
            <a:ext cx="581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 dirty="0"/>
              <a:t>10,995</a:t>
            </a:r>
            <a:endParaRPr lang="en-US" altLang="en-US" sz="900" b="0" dirty="0"/>
          </a:p>
        </p:txBody>
      </p:sp>
      <p:sp>
        <p:nvSpPr>
          <p:cNvPr id="19467" name="Rectangle 15"/>
          <p:cNvSpPr>
            <a:spLocks noChangeArrowheads="1"/>
          </p:cNvSpPr>
          <p:nvPr/>
        </p:nvSpPr>
        <p:spPr bwMode="auto">
          <a:xfrm>
            <a:off x="7200330" y="3769215"/>
            <a:ext cx="58261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/>
              <a:t>10,995</a:t>
            </a:r>
            <a:endParaRPr lang="en-US" altLang="en-US" sz="900" b="0"/>
          </a:p>
        </p:txBody>
      </p:sp>
      <p:sp>
        <p:nvSpPr>
          <p:cNvPr id="19468" name="Rectangle 16"/>
          <p:cNvSpPr>
            <a:spLocks noChangeArrowheads="1"/>
          </p:cNvSpPr>
          <p:nvPr/>
        </p:nvSpPr>
        <p:spPr bwMode="auto">
          <a:xfrm>
            <a:off x="2560638" y="3810000"/>
            <a:ext cx="581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/>
              <a:t>10,995</a:t>
            </a:r>
            <a:endParaRPr lang="en-US" altLang="en-US" sz="900" b="0"/>
          </a:p>
        </p:txBody>
      </p:sp>
      <p:sp>
        <p:nvSpPr>
          <p:cNvPr id="19469" name="Rectangle 17"/>
          <p:cNvSpPr>
            <a:spLocks noChangeArrowheads="1"/>
          </p:cNvSpPr>
          <p:nvPr/>
        </p:nvSpPr>
        <p:spPr bwMode="auto">
          <a:xfrm>
            <a:off x="2159000" y="5600700"/>
            <a:ext cx="581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/>
              <a:t>10,254</a:t>
            </a:r>
            <a:endParaRPr lang="en-US" altLang="en-US" sz="900" b="0"/>
          </a:p>
        </p:txBody>
      </p:sp>
      <p:sp>
        <p:nvSpPr>
          <p:cNvPr id="19470" name="Rectangle 18"/>
          <p:cNvSpPr>
            <a:spLocks noChangeArrowheads="1"/>
          </p:cNvSpPr>
          <p:nvPr/>
        </p:nvSpPr>
        <p:spPr bwMode="auto">
          <a:xfrm>
            <a:off x="4076130" y="3769215"/>
            <a:ext cx="5810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 dirty="0"/>
              <a:t>10,995</a:t>
            </a:r>
            <a:endParaRPr lang="en-US" altLang="en-US" sz="900" b="0" dirty="0"/>
          </a:p>
        </p:txBody>
      </p:sp>
      <p:sp>
        <p:nvSpPr>
          <p:cNvPr id="19471" name="Rectangle 19"/>
          <p:cNvSpPr>
            <a:spLocks noChangeArrowheads="1"/>
          </p:cNvSpPr>
          <p:nvPr/>
        </p:nvSpPr>
        <p:spPr bwMode="auto">
          <a:xfrm>
            <a:off x="2560638" y="5610225"/>
            <a:ext cx="581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/>
              <a:t>10,254</a:t>
            </a:r>
            <a:endParaRPr lang="en-US" altLang="en-US" sz="900" b="0"/>
          </a:p>
        </p:txBody>
      </p:sp>
      <p:sp>
        <p:nvSpPr>
          <p:cNvPr id="19472" name="Rectangle 20"/>
          <p:cNvSpPr>
            <a:spLocks noChangeArrowheads="1"/>
          </p:cNvSpPr>
          <p:nvPr/>
        </p:nvSpPr>
        <p:spPr bwMode="auto">
          <a:xfrm>
            <a:off x="5716587" y="5708200"/>
            <a:ext cx="581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/>
              <a:t>10,254</a:t>
            </a:r>
            <a:endParaRPr lang="en-US" altLang="en-US" sz="900" b="0"/>
          </a:p>
        </p:txBody>
      </p:sp>
      <p:sp>
        <p:nvSpPr>
          <p:cNvPr id="19473" name="Rectangle 21"/>
          <p:cNvSpPr>
            <a:spLocks noChangeArrowheads="1"/>
          </p:cNvSpPr>
          <p:nvPr/>
        </p:nvSpPr>
        <p:spPr bwMode="auto">
          <a:xfrm>
            <a:off x="6069012" y="5692325"/>
            <a:ext cx="581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/>
              <a:t>10,254</a:t>
            </a:r>
            <a:endParaRPr lang="en-US" altLang="en-US" sz="900" b="0"/>
          </a:p>
        </p:txBody>
      </p:sp>
      <p:sp>
        <p:nvSpPr>
          <p:cNvPr id="19474" name="Rectangle 22"/>
          <p:cNvSpPr>
            <a:spLocks noChangeArrowheads="1"/>
          </p:cNvSpPr>
          <p:nvPr/>
        </p:nvSpPr>
        <p:spPr bwMode="auto">
          <a:xfrm>
            <a:off x="7186612" y="5663750"/>
            <a:ext cx="581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/>
              <a:t>10,254</a:t>
            </a:r>
            <a:endParaRPr lang="en-US" altLang="en-US" sz="900" b="0"/>
          </a:p>
        </p:txBody>
      </p:sp>
      <p:sp>
        <p:nvSpPr>
          <p:cNvPr id="19475" name="Rectangle 23"/>
          <p:cNvSpPr>
            <a:spLocks noChangeArrowheads="1"/>
          </p:cNvSpPr>
          <p:nvPr/>
        </p:nvSpPr>
        <p:spPr bwMode="auto">
          <a:xfrm>
            <a:off x="4202112" y="5701850"/>
            <a:ext cx="581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 dirty="0"/>
              <a:t>10,254</a:t>
            </a:r>
            <a:endParaRPr lang="en-US" altLang="en-US" sz="900" b="0" dirty="0"/>
          </a:p>
        </p:txBody>
      </p:sp>
      <p:sp>
        <p:nvSpPr>
          <p:cNvPr id="19476" name="Rectangle 24"/>
          <p:cNvSpPr>
            <a:spLocks noChangeArrowheads="1"/>
          </p:cNvSpPr>
          <p:nvPr/>
        </p:nvSpPr>
        <p:spPr bwMode="auto">
          <a:xfrm>
            <a:off x="4557712" y="5703438"/>
            <a:ext cx="581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/>
              <a:t>10,254</a:t>
            </a:r>
            <a:endParaRPr lang="en-US" altLang="en-US" sz="900" b="0"/>
          </a:p>
        </p:txBody>
      </p:sp>
      <p:sp>
        <p:nvSpPr>
          <p:cNvPr id="19477" name="Rectangle 25"/>
          <p:cNvSpPr>
            <a:spLocks noChangeArrowheads="1"/>
          </p:cNvSpPr>
          <p:nvPr/>
        </p:nvSpPr>
        <p:spPr bwMode="auto">
          <a:xfrm>
            <a:off x="4913312" y="5706613"/>
            <a:ext cx="581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/>
              <a:t>10,254</a:t>
            </a:r>
            <a:endParaRPr lang="en-US" altLang="en-US" sz="900" b="0"/>
          </a:p>
        </p:txBody>
      </p:sp>
      <p:sp>
        <p:nvSpPr>
          <p:cNvPr id="19478" name="Rectangle 26"/>
          <p:cNvSpPr>
            <a:spLocks noChangeArrowheads="1"/>
          </p:cNvSpPr>
          <p:nvPr/>
        </p:nvSpPr>
        <p:spPr bwMode="auto">
          <a:xfrm>
            <a:off x="5294312" y="5701850"/>
            <a:ext cx="581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/>
              <a:t>10,254</a:t>
            </a:r>
            <a:endParaRPr lang="en-US" altLang="en-US" sz="900" b="0"/>
          </a:p>
        </p:txBody>
      </p:sp>
      <p:graphicFrame>
        <p:nvGraphicFramePr>
          <p:cNvPr id="2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055088"/>
              </p:ext>
            </p:extLst>
          </p:nvPr>
        </p:nvGraphicFramePr>
        <p:xfrm>
          <a:off x="152400" y="581025"/>
          <a:ext cx="2981325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Worksheet" r:id="rId6" imgW="4886401" imgH="9725038" progId="Excel.Sheet.8">
                  <p:embed/>
                </p:oleObj>
              </mc:Choice>
              <mc:Fallback>
                <p:oleObj name="Worksheet" r:id="rId6" imgW="4886401" imgH="9725038" progId="Excel.Sheet.8">
                  <p:embed/>
                  <p:pic>
                    <p:nvPicPr>
                      <p:cNvPr id="2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81025"/>
                        <a:ext cx="2981325" cy="5943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AutoShape 5"/>
          <p:cNvSpPr>
            <a:spLocks noChangeArrowheads="1"/>
          </p:cNvSpPr>
          <p:nvPr/>
        </p:nvSpPr>
        <p:spPr bwMode="auto">
          <a:xfrm rot="10800000">
            <a:off x="2703513" y="1239838"/>
            <a:ext cx="381000" cy="414337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 rot="10800000">
            <a:off x="2752725" y="2998788"/>
            <a:ext cx="381000" cy="41275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 rot="10800000">
            <a:off x="2752725" y="5695950"/>
            <a:ext cx="381000" cy="414338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29" name="Rectangle 28"/>
          <p:cNvSpPr/>
          <p:nvPr/>
        </p:nvSpPr>
        <p:spPr>
          <a:xfrm>
            <a:off x="1790700" y="1752600"/>
            <a:ext cx="4191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3691892" y="3773321"/>
            <a:ext cx="581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 dirty="0"/>
              <a:t>10,995</a:t>
            </a:r>
            <a:endParaRPr lang="en-US" altLang="en-US" sz="900" b="0" dirty="0"/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3298192" y="3768421"/>
            <a:ext cx="581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 dirty="0"/>
              <a:t>10,995</a:t>
            </a:r>
            <a:endParaRPr lang="en-US" altLang="en-US" sz="900" b="0" dirty="0"/>
          </a:p>
        </p:txBody>
      </p:sp>
      <p:sp>
        <p:nvSpPr>
          <p:cNvPr id="32" name="Rectangle 23"/>
          <p:cNvSpPr>
            <a:spLocks noChangeArrowheads="1"/>
          </p:cNvSpPr>
          <p:nvPr/>
        </p:nvSpPr>
        <p:spPr bwMode="auto">
          <a:xfrm>
            <a:off x="3807618" y="5716297"/>
            <a:ext cx="581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 dirty="0"/>
              <a:t>10,254</a:t>
            </a:r>
            <a:endParaRPr lang="en-US" altLang="en-US" sz="900" b="0" dirty="0"/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3405981" y="5708200"/>
            <a:ext cx="581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 dirty="0"/>
              <a:t>10,254</a:t>
            </a:r>
            <a:endParaRPr lang="en-US" altLang="en-US" sz="900" b="0" dirty="0"/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sz="28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Fifth: 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Infinitely</a:t>
            </a:r>
            <a:r>
              <a:rPr lang="en-US" sz="28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Long Horizon</a:t>
            </a:r>
          </a:p>
        </p:txBody>
      </p:sp>
    </p:spTree>
    <p:extLst>
      <p:ext uri="{BB962C8B-B14F-4D97-AF65-F5344CB8AC3E}">
        <p14:creationId xmlns:p14="http://schemas.microsoft.com/office/powerpoint/2010/main" val="264749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sz="4000" u="sng" dirty="0">
                <a:solidFill>
                  <a:schemeClr val="accent2"/>
                </a:solidFill>
              </a:rPr>
              <a:t>Observation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60437"/>
            <a:ext cx="8763000" cy="5287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	</a:t>
            </a:r>
            <a:r>
              <a:rPr lang="en-US" sz="2400" dirty="0">
                <a:solidFill>
                  <a:srgbClr val="0000FF"/>
                </a:solidFill>
              </a:rPr>
              <a:t>Consider </a:t>
            </a:r>
            <a:r>
              <a:rPr lang="en-US" sz="2400" u="sng" dirty="0">
                <a:solidFill>
                  <a:srgbClr val="0000FF"/>
                </a:solidFill>
              </a:rPr>
              <a:t>the ratios of annual worths</a:t>
            </a:r>
            <a:r>
              <a:rPr lang="en-US" sz="2400" dirty="0">
                <a:solidFill>
                  <a:srgbClr val="0000FF"/>
                </a:solidFill>
              </a:rPr>
              <a:t> for the infinitely long planning horizon versus </a:t>
            </a:r>
            <a:r>
              <a:rPr lang="en-US" sz="2400" u="sng" dirty="0">
                <a:solidFill>
                  <a:srgbClr val="0000FF"/>
                </a:solidFill>
              </a:rPr>
              <a:t>the ratios of present worths</a:t>
            </a:r>
            <a:r>
              <a:rPr lang="en-US" sz="2400" dirty="0">
                <a:solidFill>
                  <a:srgbClr val="0000FF"/>
                </a:solidFill>
              </a:rPr>
              <a:t> for the </a:t>
            </a:r>
            <a:r>
              <a:rPr lang="en-US" sz="2400" dirty="0">
                <a:solidFill>
                  <a:srgbClr val="FF0000"/>
                </a:solidFill>
              </a:rPr>
              <a:t>l</a:t>
            </a:r>
            <a:r>
              <a:rPr lang="en-US" sz="2400" dirty="0">
                <a:solidFill>
                  <a:srgbClr val="0000FF"/>
                </a:solidFill>
              </a:rPr>
              <a:t>east 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dirty="0">
                <a:solidFill>
                  <a:srgbClr val="0000FF"/>
                </a:solidFill>
              </a:rPr>
              <a:t>ommon </a:t>
            </a:r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dirty="0">
                <a:solidFill>
                  <a:srgbClr val="0000FF"/>
                </a:solidFill>
              </a:rPr>
              <a:t>ultiple of </a:t>
            </a:r>
            <a:r>
              <a:rPr lang="en-US" sz="2400" dirty="0">
                <a:solidFill>
                  <a:srgbClr val="FF0000"/>
                </a:solidFill>
              </a:rPr>
              <a:t>l</a:t>
            </a:r>
            <a:r>
              <a:rPr lang="en-US" sz="2400" dirty="0">
                <a:solidFill>
                  <a:srgbClr val="0000FF"/>
                </a:solidFill>
              </a:rPr>
              <a:t>ives planning horizon.</a:t>
            </a:r>
          </a:p>
          <a:p>
            <a:pPr eaLnBrk="1" hangingPunct="1">
              <a:buFontTx/>
              <a:buNone/>
            </a:pPr>
            <a:endParaRPr lang="en-US" sz="1600" dirty="0"/>
          </a:p>
          <a:p>
            <a:pPr marL="719138" indent="-719138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dirty="0"/>
              <a:t>	</a:t>
            </a:r>
            <a:r>
              <a:rPr lang="en-US" sz="2000" dirty="0">
                <a:solidFill>
                  <a:srgbClr val="002060"/>
                </a:solidFill>
              </a:rPr>
              <a:t>AW</a:t>
            </a:r>
            <a:r>
              <a:rPr lang="en-US" sz="2000" baseline="-25000" dirty="0">
                <a:solidFill>
                  <a:srgbClr val="002060"/>
                </a:solidFill>
              </a:rPr>
              <a:t>A</a:t>
            </a:r>
            <a:r>
              <a:rPr lang="en-US" sz="2000" dirty="0">
                <a:solidFill>
                  <a:srgbClr val="002060"/>
                </a:solidFill>
              </a:rPr>
              <a:t>(12%)/AW</a:t>
            </a:r>
            <a:r>
              <a:rPr lang="en-US" sz="2000" baseline="-25000" dirty="0">
                <a:solidFill>
                  <a:srgbClr val="002060"/>
                </a:solidFill>
              </a:rPr>
              <a:t>B</a:t>
            </a:r>
            <a:r>
              <a:rPr lang="en-US" sz="2000" dirty="0">
                <a:solidFill>
                  <a:srgbClr val="002060"/>
                </a:solidFill>
              </a:rPr>
              <a:t>(12%) = -$13,330.05/-$10,995.32 = 1.212</a:t>
            </a:r>
          </a:p>
          <a:p>
            <a:pPr marL="719138" indent="-719138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2000" dirty="0">
                <a:solidFill>
                  <a:srgbClr val="002060"/>
                </a:solidFill>
              </a:rPr>
              <a:t>	AW</a:t>
            </a:r>
            <a:r>
              <a:rPr lang="en-US" sz="2000" baseline="-25000" dirty="0">
                <a:solidFill>
                  <a:srgbClr val="002060"/>
                </a:solidFill>
              </a:rPr>
              <a:t>A</a:t>
            </a:r>
            <a:r>
              <a:rPr lang="en-US" sz="2000" dirty="0">
                <a:solidFill>
                  <a:srgbClr val="002060"/>
                </a:solidFill>
              </a:rPr>
              <a:t>(12%)/AW</a:t>
            </a:r>
            <a:r>
              <a:rPr lang="en-US" sz="2000" baseline="-25000" dirty="0">
                <a:solidFill>
                  <a:srgbClr val="002060"/>
                </a:solidFill>
              </a:rPr>
              <a:t>C</a:t>
            </a:r>
            <a:r>
              <a:rPr lang="en-US" sz="2000" dirty="0">
                <a:solidFill>
                  <a:srgbClr val="002060"/>
                </a:solidFill>
              </a:rPr>
              <a:t>(12%) = -$13,330.05/-$10,253.71 = 1.300 </a:t>
            </a:r>
          </a:p>
          <a:p>
            <a:pPr marL="719138" indent="-719138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2000" dirty="0">
                <a:solidFill>
                  <a:srgbClr val="002060"/>
                </a:solidFill>
              </a:rPr>
              <a:t>	AW</a:t>
            </a:r>
            <a:r>
              <a:rPr lang="en-US" sz="2000" baseline="-25000" dirty="0">
                <a:solidFill>
                  <a:srgbClr val="002060"/>
                </a:solidFill>
              </a:rPr>
              <a:t>B</a:t>
            </a:r>
            <a:r>
              <a:rPr lang="en-US" sz="2000" dirty="0">
                <a:solidFill>
                  <a:srgbClr val="002060"/>
                </a:solidFill>
              </a:rPr>
              <a:t>(12%)/AW</a:t>
            </a:r>
            <a:r>
              <a:rPr lang="en-US" sz="2000" baseline="-25000" dirty="0">
                <a:solidFill>
                  <a:srgbClr val="002060"/>
                </a:solidFill>
              </a:rPr>
              <a:t>C</a:t>
            </a:r>
            <a:r>
              <a:rPr lang="en-US" sz="2000" dirty="0">
                <a:solidFill>
                  <a:srgbClr val="002060"/>
                </a:solidFill>
              </a:rPr>
              <a:t>(12%) = -$10,995.32/-$10,253.71 = 1.072 </a:t>
            </a:r>
          </a:p>
          <a:p>
            <a:pPr marL="719138" indent="-719138" eaLnBrk="1" hangingPunct="1">
              <a:buFontTx/>
              <a:buNone/>
            </a:pPr>
            <a:endParaRPr lang="en-US" sz="1600" dirty="0">
              <a:solidFill>
                <a:srgbClr val="002060"/>
              </a:solidFill>
            </a:endParaRPr>
          </a:p>
          <a:p>
            <a:pPr marL="719138" indent="-719138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2000" dirty="0">
                <a:solidFill>
                  <a:srgbClr val="002060"/>
                </a:solidFill>
              </a:rPr>
              <a:t>	PW</a:t>
            </a:r>
            <a:r>
              <a:rPr lang="en-US" sz="2000" baseline="-25000" dirty="0">
                <a:solidFill>
                  <a:srgbClr val="002060"/>
                </a:solidFill>
              </a:rPr>
              <a:t>A</a:t>
            </a:r>
            <a:r>
              <a:rPr lang="en-US" sz="2000" dirty="0">
                <a:solidFill>
                  <a:srgbClr val="002060"/>
                </a:solidFill>
              </a:rPr>
              <a:t>(12%)/PW</a:t>
            </a:r>
            <a:r>
              <a:rPr lang="en-US" sz="2000" baseline="-25000" dirty="0">
                <a:solidFill>
                  <a:srgbClr val="002060"/>
                </a:solidFill>
              </a:rPr>
              <a:t>B</a:t>
            </a:r>
            <a:r>
              <a:rPr lang="en-US" sz="2000" dirty="0">
                <a:solidFill>
                  <a:srgbClr val="002060"/>
                </a:solidFill>
              </a:rPr>
              <a:t>(12%) = -$110,959.97/-$91,525.57 = 1.212</a:t>
            </a:r>
          </a:p>
          <a:p>
            <a:pPr marL="719138" indent="-719138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2000" dirty="0">
                <a:solidFill>
                  <a:srgbClr val="002060"/>
                </a:solidFill>
              </a:rPr>
              <a:t>	PW</a:t>
            </a:r>
            <a:r>
              <a:rPr lang="en-US" sz="2000" baseline="-25000" dirty="0">
                <a:solidFill>
                  <a:srgbClr val="002060"/>
                </a:solidFill>
              </a:rPr>
              <a:t>A</a:t>
            </a:r>
            <a:r>
              <a:rPr lang="en-US" sz="2000" dirty="0">
                <a:solidFill>
                  <a:srgbClr val="002060"/>
                </a:solidFill>
              </a:rPr>
              <a:t>(12%)/PW</a:t>
            </a:r>
            <a:r>
              <a:rPr lang="en-US" sz="2000" baseline="-25000" dirty="0">
                <a:solidFill>
                  <a:srgbClr val="002060"/>
                </a:solidFill>
              </a:rPr>
              <a:t>C</a:t>
            </a:r>
            <a:r>
              <a:rPr lang="en-US" sz="2000" dirty="0">
                <a:solidFill>
                  <a:srgbClr val="002060"/>
                </a:solidFill>
              </a:rPr>
              <a:t>(12%) = -$110,959.97/-$85,352.36 = 1.300 </a:t>
            </a:r>
          </a:p>
          <a:p>
            <a:pPr marL="719138" indent="-719138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2000" dirty="0">
                <a:solidFill>
                  <a:srgbClr val="002060"/>
                </a:solidFill>
              </a:rPr>
              <a:t>	PW</a:t>
            </a:r>
            <a:r>
              <a:rPr lang="en-US" sz="2000" baseline="-25000" dirty="0">
                <a:solidFill>
                  <a:srgbClr val="002060"/>
                </a:solidFill>
              </a:rPr>
              <a:t>B</a:t>
            </a:r>
            <a:r>
              <a:rPr lang="en-US" sz="2000" dirty="0">
                <a:solidFill>
                  <a:srgbClr val="002060"/>
                </a:solidFill>
              </a:rPr>
              <a:t>(12%)/PW</a:t>
            </a:r>
            <a:r>
              <a:rPr lang="en-US" sz="2000" baseline="-25000" dirty="0">
                <a:solidFill>
                  <a:srgbClr val="002060"/>
                </a:solidFill>
              </a:rPr>
              <a:t>C</a:t>
            </a:r>
            <a:r>
              <a:rPr lang="en-US" sz="2000" dirty="0">
                <a:solidFill>
                  <a:srgbClr val="002060"/>
                </a:solidFill>
              </a:rPr>
              <a:t>(12%) = -$91,525.57/-$85,352.36   = 1.072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sz="4000" u="sng" dirty="0">
                <a:solidFill>
                  <a:schemeClr val="accent2"/>
                </a:solidFill>
              </a:rPr>
              <a:t>Observations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257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Evaluating alternatives 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based on a LCML planning horizon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will yield the </a:t>
            </a:r>
            <a:r>
              <a:rPr lang="en-US" sz="2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recommendations as for 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an infinitely long planning horizon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under the assumption of identical replacements over the planning horizon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 eaLnBrk="1" hangingPunct="1">
              <a:buFontTx/>
              <a:buAutoNum type="arabicPeriod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When we consider capitalized worth and capitalized cost 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in the next chapter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we will explicitly consider an 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infinitely long planning horizon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because we will be interested in knowing the magnitude of the present worth for an infinitely long planning horizon.</a:t>
            </a:r>
          </a:p>
          <a:p>
            <a:pPr marL="609600" indent="-609600" eaLnBrk="1" hangingPunct="1">
              <a:buFontTx/>
              <a:buAutoNum type="arabicPeriod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PW(LCML) = AW(LC)(P|A MARR,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LCML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09600" indent="-609600" eaLnBrk="1" hangingPunct="1"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The present worth over a LCML horizon equals the product of the 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annual worth for a life cycle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P|A factor for a period of time equal to the LCML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(See the text for the calculations for Example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en-US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sz="2800" u="sng" dirty="0">
                <a:solidFill>
                  <a:srgbClr val="0000FF"/>
                </a:solidFill>
              </a:rPr>
              <a:t>Example </a:t>
            </a:r>
            <a:r>
              <a:rPr lang="en-US" sz="2800" u="sng" dirty="0" smtClean="0">
                <a:solidFill>
                  <a:srgbClr val="0000FF"/>
                </a:solidFill>
              </a:rPr>
              <a:t>.</a:t>
            </a:r>
            <a:r>
              <a:rPr lang="en-US" sz="2800" u="sng" dirty="0">
                <a:solidFill>
                  <a:srgbClr val="0000FF"/>
                </a:solidFill>
              </a:rPr>
              <a:t>2: One-Shot Investments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8200"/>
            <a:ext cx="8991600" cy="6019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/>
              <a:t>	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52400" y="914400"/>
            <a:ext cx="87630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/>
              <a:t>	</a:t>
            </a:r>
            <a:r>
              <a:rPr lang="en-US" sz="2400" dirty="0"/>
              <a:t>Consider the two investments shown below, only one of which can be chosen. They are </a:t>
            </a:r>
            <a:r>
              <a:rPr lang="en-US" sz="2400" dirty="0">
                <a:solidFill>
                  <a:srgbClr val="FF0000"/>
                </a:solidFill>
              </a:rPr>
              <a:t>one-shot investments</a:t>
            </a:r>
            <a:r>
              <a:rPr lang="en-US" sz="2400" dirty="0"/>
              <a:t>. Given a MARR of </a:t>
            </a:r>
            <a:r>
              <a:rPr lang="en-US" sz="2400" dirty="0">
                <a:solidFill>
                  <a:srgbClr val="FF3300"/>
                </a:solidFill>
              </a:rPr>
              <a:t>15%</a:t>
            </a:r>
            <a:r>
              <a:rPr lang="en-US" sz="2400" dirty="0"/>
              <a:t>, which (if either) should be chosen?</a:t>
            </a:r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>
              <a:buFontTx/>
              <a:buNone/>
            </a:pPr>
            <a:r>
              <a:rPr lang="en-US" sz="2800" dirty="0"/>
              <a:t>	</a:t>
            </a:r>
            <a:endParaRPr lang="en-US" sz="1800" dirty="0">
              <a:solidFill>
                <a:srgbClr val="0000FF"/>
              </a:solidFill>
            </a:endParaRP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0014" y="2209800"/>
            <a:ext cx="623581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09600" y="5379170"/>
            <a:ext cx="807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eaLnBrk="1" hangingPunct="1">
              <a:buFontTx/>
              <a:buNone/>
            </a:pPr>
            <a:r>
              <a:rPr lang="en-US" altLang="ko-KR" sz="2000" b="1" spc="-50" dirty="0">
                <a:solidFill>
                  <a:srgbClr val="FF0000"/>
                </a:solidFill>
              </a:rPr>
              <a:t>With one-shot investments, </a:t>
            </a:r>
            <a:r>
              <a:rPr lang="en-US" altLang="ko-KR" sz="2000" b="1" u="sng" spc="-50" dirty="0">
                <a:solidFill>
                  <a:srgbClr val="FF0000"/>
                </a:solidFill>
              </a:rPr>
              <a:t>use a longest life planning horizon</a:t>
            </a:r>
            <a:r>
              <a:rPr lang="en-US" altLang="ko-KR" sz="2000" b="1" spc="-50" dirty="0">
                <a:solidFill>
                  <a:srgbClr val="FF0000"/>
                </a:solidFill>
              </a:rPr>
              <a:t> and </a:t>
            </a:r>
            <a:r>
              <a:rPr lang="en-US" altLang="ko-KR" sz="2000" b="1" u="sng" spc="-50" dirty="0">
                <a:solidFill>
                  <a:srgbClr val="FF0000"/>
                </a:solidFill>
              </a:rPr>
              <a:t>assign $0 to “missing years” for the shorter</a:t>
            </a:r>
            <a:r>
              <a:rPr lang="en-US" altLang="ko-KR" sz="2000" b="1" spc="-50" dirty="0">
                <a:solidFill>
                  <a:srgbClr val="FF0000"/>
                </a:solidFill>
              </a:rPr>
              <a:t> lived alternatives.</a:t>
            </a:r>
            <a:endParaRPr lang="ko-KR" altLang="en-US" sz="2000" b="1" spc="-50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962400" y="3707315"/>
            <a:ext cx="609600" cy="0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267200" y="2792915"/>
            <a:ext cx="0" cy="914400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2792915"/>
            <a:ext cx="0" cy="914400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4191000" y="3705728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solidFill>
                  <a:srgbClr val="FF0000"/>
                </a:solidFill>
              </a:rPr>
              <a:t>5    6</a:t>
            </a:r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4114800" y="2945315"/>
            <a:ext cx="785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zero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2800" u="sng" dirty="0">
                <a:solidFill>
                  <a:srgbClr val="0000FF"/>
                </a:solidFill>
              </a:rPr>
              <a:t>Example </a:t>
            </a:r>
            <a:r>
              <a:rPr lang="en-US" altLang="en-US" sz="2800" u="sng" dirty="0" smtClean="0">
                <a:solidFill>
                  <a:srgbClr val="0000FF"/>
                </a:solidFill>
              </a:rPr>
              <a:t>2</a:t>
            </a:r>
            <a:r>
              <a:rPr lang="en-US" altLang="en-US" sz="2800" u="sng" dirty="0">
                <a:solidFill>
                  <a:srgbClr val="0000FF"/>
                </a:solidFill>
              </a:rPr>
              <a:t>: One-Shot Investments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8200"/>
            <a:ext cx="8991600" cy="6019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	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-152400" y="685800"/>
            <a:ext cx="9296400" cy="59436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altLang="en-US" sz="2800" dirty="0"/>
              <a:t>	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>
              <a:buFontTx/>
              <a:buNone/>
            </a:pPr>
            <a:r>
              <a:rPr lang="en-US" altLang="en-US" sz="2800" dirty="0"/>
              <a:t>	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   </a:t>
            </a:r>
            <a:r>
              <a:rPr lang="en-US" altLang="en-US" sz="1800" dirty="0"/>
              <a:t>FW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(15%) = $4,500(F|P 15%,</a:t>
            </a:r>
            <a:r>
              <a:rPr lang="en-US" altLang="en-US" sz="1800" dirty="0">
                <a:solidFill>
                  <a:srgbClr val="FF0000"/>
                </a:solidFill>
              </a:rPr>
              <a:t>2</a:t>
            </a:r>
            <a:r>
              <a:rPr lang="en-US" altLang="en-US" sz="1800" dirty="0"/>
              <a:t>) + $3,500(P|A 15%,3) (F|P 15%,</a:t>
            </a:r>
            <a:r>
              <a:rPr lang="en-US" altLang="en-US" sz="1800" dirty="0">
                <a:solidFill>
                  <a:srgbClr val="FF0000"/>
                </a:solidFill>
              </a:rPr>
              <a:t>6</a:t>
            </a:r>
            <a:r>
              <a:rPr lang="en-US" altLang="en-US" sz="1800" dirty="0"/>
              <a:t>) - $4,000(F|P 15%,</a:t>
            </a:r>
            <a:r>
              <a:rPr lang="en-US" altLang="en-US" sz="1800" dirty="0">
                <a:solidFill>
                  <a:srgbClr val="FF0000"/>
                </a:solidFill>
              </a:rPr>
              <a:t>6</a:t>
            </a:r>
            <a:r>
              <a:rPr lang="en-US" altLang="en-US" sz="1800" dirty="0"/>
              <a:t>)= $15,183.38 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   </a:t>
            </a:r>
            <a:r>
              <a:rPr lang="en-US" altLang="en-US" sz="1800" dirty="0"/>
              <a:t>FW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(15%) = $1,000(F|A 15%,6) + $1,000(A|G 15%,6) (F|A 15%,6) - $5,000(F|P 15%,6)= $15,546.70</a:t>
            </a:r>
          </a:p>
          <a:p>
            <a:pPr algn="ctr" eaLnBrk="1" hangingPunct="1">
              <a:buFontTx/>
              <a:buNone/>
            </a:pPr>
            <a:r>
              <a:rPr lang="en-US" altLang="en-US" sz="1800" dirty="0">
                <a:solidFill>
                  <a:srgbClr val="00B050"/>
                </a:solidFill>
              </a:rPr>
              <a:t>   OR</a:t>
            </a:r>
          </a:p>
          <a:p>
            <a:pPr eaLnBrk="1" hangingPunct="1">
              <a:buFontTx/>
              <a:buNone/>
            </a:pPr>
            <a:r>
              <a:rPr lang="en-US" altLang="en-US" sz="1800" dirty="0"/>
              <a:t>    PW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(15%) = -4000+3500*(P/A,15,4)+1000*(P/F,15,4)= $4,563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   </a:t>
            </a:r>
            <a:r>
              <a:rPr lang="en-US" altLang="en-US" sz="1800" dirty="0"/>
              <a:t>PW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(15%) = -5000 + 1000*(P/A,15,6)+1000*(P/G,15,6)=$6,721.26</a:t>
            </a:r>
            <a:endParaRPr lang="en-US" altLang="en-US" sz="2400" dirty="0"/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	</a:t>
            </a:r>
            <a:endParaRPr lang="en-US" altLang="en-US" sz="2400" dirty="0">
              <a:solidFill>
                <a:srgbClr val="0000FF"/>
              </a:solidFill>
            </a:endParaRP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13" y="833438"/>
            <a:ext cx="5768975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2895600" y="4876800"/>
            <a:ext cx="533400" cy="304800"/>
          </a:xfrm>
          <a:prstGeom prst="leftArrow">
            <a:avLst>
              <a:gd name="adj1" fmla="val 50000"/>
              <a:gd name="adj2" fmla="val 354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657600" y="2209800"/>
            <a:ext cx="609600" cy="0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962400" y="1295400"/>
            <a:ext cx="0" cy="914400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267200" y="1295400"/>
            <a:ext cx="0" cy="914400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6" name="TextBox 6"/>
          <p:cNvSpPr txBox="1">
            <a:spLocks noChangeArrowheads="1"/>
          </p:cNvSpPr>
          <p:nvPr/>
        </p:nvSpPr>
        <p:spPr bwMode="auto">
          <a:xfrm>
            <a:off x="3886200" y="2208213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solidFill>
                  <a:srgbClr val="FF0000"/>
                </a:solidFill>
              </a:rPr>
              <a:t>5    6</a:t>
            </a:r>
          </a:p>
        </p:txBody>
      </p:sp>
      <p:sp>
        <p:nvSpPr>
          <p:cNvPr id="24587" name="TextBox 7"/>
          <p:cNvSpPr txBox="1">
            <a:spLocks noChangeArrowheads="1"/>
          </p:cNvSpPr>
          <p:nvPr/>
        </p:nvSpPr>
        <p:spPr bwMode="auto">
          <a:xfrm>
            <a:off x="3810000" y="1447800"/>
            <a:ext cx="785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zero</a:t>
            </a:r>
          </a:p>
        </p:txBody>
      </p:sp>
      <p:sp>
        <p:nvSpPr>
          <p:cNvPr id="24588" name="AutoShape 6"/>
          <p:cNvSpPr>
            <a:spLocks noChangeArrowheads="1"/>
          </p:cNvSpPr>
          <p:nvPr/>
        </p:nvSpPr>
        <p:spPr bwMode="auto">
          <a:xfrm>
            <a:off x="7086600" y="5867400"/>
            <a:ext cx="533400" cy="304800"/>
          </a:xfrm>
          <a:prstGeom prst="leftArrow">
            <a:avLst>
              <a:gd name="adj1" fmla="val 50000"/>
              <a:gd name="adj2" fmla="val 354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</p:spTree>
    <p:extLst>
      <p:ext uri="{BB962C8B-B14F-4D97-AF65-F5344CB8AC3E}">
        <p14:creationId xmlns:p14="http://schemas.microsoft.com/office/powerpoint/2010/main" val="163596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  <p:bldP spid="245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38400"/>
            <a:ext cx="9144000" cy="990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u="sng" spc="-5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Establishing the Planning Horizon &amp; MARR*</a:t>
            </a:r>
          </a:p>
        </p:txBody>
      </p:sp>
      <p:sp>
        <p:nvSpPr>
          <p:cNvPr id="2" name="TextBox 1"/>
          <p:cNvSpPr txBox="1"/>
          <p:nvPr/>
        </p:nvSpPr>
        <p:spPr bwMode="auto">
          <a:xfrm>
            <a:off x="457200" y="4876800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1" dirty="0">
                <a:solidFill>
                  <a:srgbClr val="FF0000"/>
                </a:solidFill>
              </a:rPr>
              <a:t>*MARR: Minimum Attractive Rate of Return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6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2667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	</a:t>
            </a:r>
            <a:r>
              <a:rPr lang="en-US" sz="2000" dirty="0"/>
              <a:t>If we had assumed LCML for the planning horizon, then</a:t>
            </a:r>
          </a:p>
          <a:p>
            <a:pPr>
              <a:buFontTx/>
              <a:buNone/>
            </a:pPr>
            <a:endParaRPr lang="en-US" sz="1600" dirty="0"/>
          </a:p>
          <a:p>
            <a:pPr>
              <a:buFontTx/>
              <a:buNone/>
            </a:pPr>
            <a:r>
              <a:rPr lang="en-US" sz="2000" dirty="0"/>
              <a:t>	AW</a:t>
            </a:r>
            <a:r>
              <a:rPr lang="en-US" sz="2000" baseline="-25000" dirty="0"/>
              <a:t>1</a:t>
            </a:r>
            <a:r>
              <a:rPr lang="en-US" sz="2000" dirty="0"/>
              <a:t>(15%) </a:t>
            </a:r>
            <a:r>
              <a:rPr lang="en-US" sz="2000" dirty="0">
                <a:solidFill>
                  <a:srgbClr val="0000FF"/>
                </a:solidFill>
              </a:rPr>
              <a:t>=15,183.38 * (A/F,15,</a:t>
            </a:r>
            <a:r>
              <a:rPr lang="en-US" sz="2000" dirty="0">
                <a:solidFill>
                  <a:srgbClr val="FF0000"/>
                </a:solidFill>
              </a:rPr>
              <a:t>4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pPr>
              <a:buFontTx/>
              <a:buNone/>
            </a:pPr>
            <a:r>
              <a:rPr lang="en-US" sz="2000" dirty="0"/>
              <a:t>		          = </a:t>
            </a:r>
            <a:r>
              <a:rPr lang="en-US" sz="2000" dirty="0">
                <a:solidFill>
                  <a:srgbClr val="0000FF"/>
                </a:solidFill>
              </a:rPr>
              <a:t>$3,040.77	</a:t>
            </a:r>
            <a:endParaRPr lang="en-US" sz="1600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 sz="2000" dirty="0"/>
              <a:t>	AW</a:t>
            </a:r>
            <a:r>
              <a:rPr lang="en-US" sz="2000" baseline="-25000" dirty="0"/>
              <a:t>2</a:t>
            </a:r>
            <a:r>
              <a:rPr lang="en-US" sz="2000" dirty="0"/>
              <a:t>(15%) </a:t>
            </a:r>
            <a:r>
              <a:rPr lang="en-US" sz="2000" dirty="0">
                <a:solidFill>
                  <a:srgbClr val="0000FF"/>
                </a:solidFill>
              </a:rPr>
              <a:t>=15,546.70 * (A/F,15,</a:t>
            </a:r>
            <a:r>
              <a:rPr lang="en-US" sz="2000" dirty="0">
                <a:solidFill>
                  <a:srgbClr val="FF0000"/>
                </a:solidFill>
              </a:rPr>
              <a:t>6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rgbClr val="0000FF"/>
                </a:solidFill>
              </a:rPr>
              <a:t>                      </a:t>
            </a:r>
            <a:r>
              <a:rPr lang="en-US" altLang="ko-KR" sz="2000" dirty="0"/>
              <a:t> = </a:t>
            </a:r>
            <a:r>
              <a:rPr lang="en-US" sz="2000" dirty="0">
                <a:solidFill>
                  <a:srgbClr val="0000FF"/>
                </a:solidFill>
              </a:rPr>
              <a:t>$1,776.01</a:t>
            </a:r>
            <a:endParaRPr lang="en-US" sz="2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400" b="1" u="sng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Example </a:t>
            </a:r>
            <a:r>
              <a:rPr lang="en-US" sz="2400" b="1" u="sng" kern="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.</a:t>
            </a:r>
            <a:r>
              <a:rPr lang="en-US" sz="2400" b="1" u="sng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2: One-Shot Investments (Continued)</a:t>
            </a:r>
          </a:p>
        </p:txBody>
      </p:sp>
      <p:sp>
        <p:nvSpPr>
          <p:cNvPr id="18436" name="AutoShape 6"/>
          <p:cNvSpPr>
            <a:spLocks noChangeArrowheads="1"/>
          </p:cNvSpPr>
          <p:nvPr/>
        </p:nvSpPr>
        <p:spPr bwMode="auto">
          <a:xfrm>
            <a:off x="3733800" y="2605790"/>
            <a:ext cx="381000" cy="3048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6" name="Rectangle 5"/>
          <p:cNvSpPr/>
          <p:nvPr/>
        </p:nvSpPr>
        <p:spPr>
          <a:xfrm>
            <a:off x="533400" y="4343400"/>
            <a:ext cx="80772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eaLnBrk="1" hangingPunct="1">
              <a:buFontTx/>
              <a:buNone/>
            </a:pPr>
            <a:r>
              <a:rPr lang="en-US" altLang="ko-KR" sz="2000" b="1" spc="-50" dirty="0">
                <a:solidFill>
                  <a:srgbClr val="FF0000"/>
                </a:solidFill>
              </a:rPr>
              <a:t>With one-shot investments, </a:t>
            </a:r>
            <a:r>
              <a:rPr lang="en-US" altLang="ko-KR" sz="2000" b="1" u="sng" spc="-50" dirty="0">
                <a:solidFill>
                  <a:srgbClr val="FF0000"/>
                </a:solidFill>
              </a:rPr>
              <a:t>use a longest life planning horizon</a:t>
            </a:r>
            <a:r>
              <a:rPr lang="en-US" altLang="ko-KR" sz="2000" b="1" spc="-50" dirty="0">
                <a:solidFill>
                  <a:srgbClr val="FF0000"/>
                </a:solidFill>
              </a:rPr>
              <a:t> and </a:t>
            </a:r>
            <a:r>
              <a:rPr lang="en-US" altLang="ko-KR" sz="2000" b="1" u="sng" spc="-50" dirty="0">
                <a:solidFill>
                  <a:srgbClr val="FF0000"/>
                </a:solidFill>
              </a:rPr>
              <a:t>assign $0 to “missing years” for the shorter</a:t>
            </a:r>
            <a:r>
              <a:rPr lang="en-US" altLang="ko-KR" sz="2000" b="1" spc="-50" dirty="0">
                <a:solidFill>
                  <a:srgbClr val="FF0000"/>
                </a:solidFill>
              </a:rPr>
              <a:t> lived alternatives.</a:t>
            </a:r>
            <a:endParaRPr lang="ko-KR" altLang="en-US" sz="2000" b="1" spc="-5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059760" y="2202992"/>
            <a:ext cx="512240" cy="3385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51325" y="1767590"/>
            <a:ext cx="355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solidFill>
                  <a:srgbClr val="FF0000"/>
                </a:solidFill>
              </a:rPr>
              <a:t>6</a:t>
            </a:r>
            <a:endParaRPr lang="en-US" altLang="en-US" sz="1800" b="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1802882"/>
            <a:ext cx="125386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2000" b="1" dirty="0">
                <a:solidFill>
                  <a:srgbClr val="0000FF"/>
                </a:solidFill>
                <a:latin typeface="+mn-lt"/>
              </a:rPr>
              <a:t>$1734.54</a:t>
            </a:r>
            <a:endParaRPr lang="en-US" sz="2000" b="1" dirty="0">
              <a:solidFill>
                <a:srgbClr val="0000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477000"/>
          </a:xfrm>
          <a:solidFill>
            <a:srgbClr val="DDDDDD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n-US" sz="1400" dirty="0"/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n-US" sz="2000" dirty="0"/>
              <a:t>Pit Stop #4—Take a Deep Breath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0000FF"/>
                </a:solidFill>
              </a:rPr>
              <a:t>[</a:t>
            </a:r>
            <a:r>
              <a:rPr lang="en-US" altLang="ko-KR" sz="2000" dirty="0">
                <a:solidFill>
                  <a:srgbClr val="0000FF"/>
                </a:solidFill>
              </a:rPr>
              <a:t>True? or False?]</a:t>
            </a:r>
            <a:endParaRPr lang="en-US" sz="2000" dirty="0">
              <a:solidFill>
                <a:srgbClr val="0000FF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ts val="800"/>
              </a:spcBef>
              <a:buFontTx/>
              <a:buAutoNum type="arabicPeriod"/>
            </a:pPr>
            <a:r>
              <a:rPr lang="en-US" sz="1800" dirty="0"/>
              <a:t>When dealing with multiple alternatives having unequal lives, the planning horizon equals the least common multiple of lives. </a:t>
            </a:r>
            <a:endParaRPr lang="en-US" sz="1800" dirty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ts val="800"/>
              </a:spcBef>
              <a:buFontTx/>
              <a:buAutoNum type="arabicPeriod"/>
            </a:pPr>
            <a:r>
              <a:rPr lang="en-US" sz="1800" dirty="0"/>
              <a:t>The MARR should be at least as great as the firm’s weighted cost of capital and should reflect the opportunity cost for money. </a:t>
            </a:r>
            <a:endParaRPr lang="en-US" sz="1800" dirty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ts val="800"/>
              </a:spcBef>
              <a:buFontTx/>
              <a:buAutoNum type="arabicPeriod"/>
            </a:pPr>
            <a:r>
              <a:rPr lang="en-US" sz="1800" dirty="0"/>
              <a:t>Among the various sources of capital, U.S. large cap equities have a lower cost of capital than do U.S. small cap equities. </a:t>
            </a:r>
            <a:endParaRPr lang="en-US" sz="1800" dirty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ts val="800"/>
              </a:spcBef>
              <a:buFontTx/>
              <a:buAutoNum type="arabicPeriod"/>
            </a:pPr>
            <a:r>
              <a:rPr lang="en-US" sz="1800" dirty="0"/>
              <a:t>The most common method of valuing the cost of equity capital is to divide the annual dividend by the average market value of a share of stock. </a:t>
            </a:r>
            <a:endParaRPr lang="en-US" sz="1800" dirty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ts val="800"/>
              </a:spcBef>
              <a:buFontTx/>
              <a:buAutoNum type="arabicPeriod"/>
            </a:pPr>
            <a:r>
              <a:rPr lang="en-US" sz="1800" dirty="0"/>
              <a:t>The cost of debt capital needs to reflect the tax deductibility of costs of debt. 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</a:rPr>
              <a:t>True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800"/>
              </a:spcBef>
              <a:buFontTx/>
              <a:buAutoNum type="arabicPeriod"/>
            </a:pPr>
            <a:r>
              <a:rPr lang="en-US" sz="1800" dirty="0"/>
              <a:t>The Eastman hurdle rate calculator can be used for any company and under any conditions that are specifically targeted by the calculator. </a:t>
            </a:r>
            <a:endParaRPr lang="en-US" sz="1800" dirty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ts val="800"/>
              </a:spcBef>
              <a:buFontTx/>
              <a:buAutoNum type="arabicPeriod"/>
            </a:pPr>
            <a:r>
              <a:rPr lang="en-US" sz="1800" dirty="0"/>
              <a:t>A company’s beta can be used to accurately forecast its stock price during the coming year. </a:t>
            </a:r>
            <a:endParaRPr lang="en-US" sz="1800" dirty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ts val="800"/>
              </a:spcBef>
              <a:buFontTx/>
              <a:buAutoNum type="arabicPeriod"/>
            </a:pPr>
            <a:r>
              <a:rPr lang="en-US" sz="1800" dirty="0"/>
              <a:t>Historical beta values are not impacted by rare events that might adversely affect a firm’s stock price. </a:t>
            </a:r>
            <a:endParaRPr lang="en-US" sz="1800" dirty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ts val="800"/>
              </a:spcBef>
              <a:buFontTx/>
              <a:buAutoNum type="arabicPeriod"/>
            </a:pPr>
            <a:r>
              <a:rPr lang="en-US" sz="1800" dirty="0"/>
              <a:t>The Federal Reserve Bank’s prime lending rate should be used for the risk-free rate in the capital asset pricing model. </a:t>
            </a:r>
            <a:endParaRPr lang="en-US" sz="1800" dirty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ts val="800"/>
              </a:spcBef>
              <a:buFontTx/>
              <a:buAutoNum type="arabicPeriod"/>
            </a:pPr>
            <a:r>
              <a:rPr lang="en-US" sz="1800" dirty="0"/>
              <a:t>When using the Eastman hurdle rate calculator, if venture capital is being sought, the hurdle rate obtained will not be affected by ownership, plant site, or technology profiles. </a:t>
            </a:r>
            <a:endParaRPr lang="en-US" sz="16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12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477000"/>
          </a:xfrm>
          <a:solidFill>
            <a:srgbClr val="DDDDDD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n-US" sz="1400" dirty="0"/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n-US" sz="2000" dirty="0"/>
              <a:t>Pit Stop #4—Take a Deep Breath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0000FF"/>
                </a:solidFill>
              </a:rPr>
              <a:t>[</a:t>
            </a:r>
            <a:r>
              <a:rPr lang="en-US" altLang="ko-KR" sz="2000" dirty="0">
                <a:solidFill>
                  <a:srgbClr val="0000FF"/>
                </a:solidFill>
              </a:rPr>
              <a:t>True? or False?]</a:t>
            </a:r>
            <a:endParaRPr lang="en-US" sz="2000" dirty="0">
              <a:solidFill>
                <a:srgbClr val="0000FF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ts val="800"/>
              </a:spcBef>
              <a:buFontTx/>
              <a:buAutoNum type="arabicPeriod"/>
            </a:pPr>
            <a:r>
              <a:rPr lang="en-US" sz="1800" dirty="0"/>
              <a:t>When dealing with multiple alternatives having unequal lives, the planning horizon equals the least common multiple of lives. </a:t>
            </a:r>
            <a:r>
              <a:rPr lang="en-US" sz="1800" dirty="0">
                <a:solidFill>
                  <a:srgbClr val="FF0000"/>
                </a:solidFill>
              </a:rPr>
              <a:t>False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800"/>
              </a:spcBef>
              <a:buFontTx/>
              <a:buAutoNum type="arabicPeriod"/>
            </a:pPr>
            <a:r>
              <a:rPr lang="en-US" sz="1800" dirty="0"/>
              <a:t>The MARR should be at least as great as the firm’s weighted cost of capital and should reflect the opportunity cost for money. </a:t>
            </a:r>
            <a:r>
              <a:rPr lang="en-US" sz="1800" dirty="0">
                <a:solidFill>
                  <a:srgbClr val="FF0000"/>
                </a:solidFill>
              </a:rPr>
              <a:t>True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800"/>
              </a:spcBef>
              <a:buFontTx/>
              <a:buAutoNum type="arabicPeriod"/>
            </a:pPr>
            <a:r>
              <a:rPr lang="en-US" sz="1800" dirty="0"/>
              <a:t>Among the various sources of capital, U.S. large cap equities have a lower cost of capital than do U.S. small cap equities. </a:t>
            </a:r>
            <a:r>
              <a:rPr lang="en-US" sz="1800" dirty="0">
                <a:solidFill>
                  <a:srgbClr val="FF0000"/>
                </a:solidFill>
              </a:rPr>
              <a:t>True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800"/>
              </a:spcBef>
              <a:buFontTx/>
              <a:buAutoNum type="arabicPeriod"/>
            </a:pPr>
            <a:r>
              <a:rPr lang="en-US" sz="1800" dirty="0"/>
              <a:t>The most common method of valuing the cost of equity capital is to divide the annual dividend by the average market value of a share of stock. </a:t>
            </a:r>
            <a:r>
              <a:rPr lang="en-US" sz="1800" dirty="0">
                <a:solidFill>
                  <a:srgbClr val="FF0000"/>
                </a:solidFill>
              </a:rPr>
              <a:t>False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800"/>
              </a:spcBef>
              <a:buFontTx/>
              <a:buAutoNum type="arabicPeriod"/>
            </a:pPr>
            <a:r>
              <a:rPr lang="en-US" sz="1800" dirty="0"/>
              <a:t>The cost of debt capital needs to reflect the tax deductibility of costs of debt. </a:t>
            </a:r>
            <a:r>
              <a:rPr lang="en-US" sz="1800" dirty="0">
                <a:solidFill>
                  <a:srgbClr val="FF0000"/>
                </a:solidFill>
              </a:rPr>
              <a:t>True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800"/>
              </a:spcBef>
              <a:buFontTx/>
              <a:buAutoNum type="arabicPeriod"/>
            </a:pPr>
            <a:r>
              <a:rPr lang="en-US" sz="1800" dirty="0"/>
              <a:t>The Eastman hurdle rate calculator can be used for any company and under any conditions that are specifically targeted by the calculator. </a:t>
            </a:r>
            <a:r>
              <a:rPr lang="en-US" sz="1800" dirty="0">
                <a:solidFill>
                  <a:srgbClr val="FF0000"/>
                </a:solidFill>
              </a:rPr>
              <a:t>False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800"/>
              </a:spcBef>
              <a:buFontTx/>
              <a:buAutoNum type="arabicPeriod"/>
            </a:pPr>
            <a:r>
              <a:rPr lang="en-US" sz="1800" dirty="0"/>
              <a:t>A company’s beta can be used to accurately forecast its stock price during the coming year. </a:t>
            </a:r>
            <a:r>
              <a:rPr lang="en-US" sz="1800" dirty="0">
                <a:solidFill>
                  <a:srgbClr val="FF0000"/>
                </a:solidFill>
              </a:rPr>
              <a:t>False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800"/>
              </a:spcBef>
              <a:buFontTx/>
              <a:buAutoNum type="arabicPeriod"/>
            </a:pPr>
            <a:r>
              <a:rPr lang="en-US" sz="1800" dirty="0"/>
              <a:t>Historical beta values are not impacted by rare events that might adversely affect a firm’s stock price. </a:t>
            </a:r>
            <a:r>
              <a:rPr lang="en-US" sz="1800" dirty="0">
                <a:solidFill>
                  <a:srgbClr val="FF0000"/>
                </a:solidFill>
              </a:rPr>
              <a:t>False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800"/>
              </a:spcBef>
              <a:buFontTx/>
              <a:buAutoNum type="arabicPeriod"/>
            </a:pPr>
            <a:r>
              <a:rPr lang="en-US" sz="1800" dirty="0"/>
              <a:t>The Federal Reserve Bank’s prime lending rate should be used for the risk-free rate in the capital asset pricing model. </a:t>
            </a:r>
            <a:r>
              <a:rPr lang="en-US" sz="1800" dirty="0">
                <a:solidFill>
                  <a:srgbClr val="FF0000"/>
                </a:solidFill>
              </a:rPr>
              <a:t>False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800"/>
              </a:spcBef>
              <a:buFontTx/>
              <a:buAutoNum type="arabicPeriod"/>
            </a:pPr>
            <a:r>
              <a:rPr lang="en-US" sz="1800" dirty="0"/>
              <a:t>When using the Eastman hurdle rate calculator, if venture capital is being sought, the hurdle rate obtained will not be affected by ownership, plant site, or technology profiles. </a:t>
            </a:r>
            <a:r>
              <a:rPr lang="en-US" sz="1800" dirty="0">
                <a:solidFill>
                  <a:srgbClr val="FF0000"/>
                </a:solidFill>
              </a:rPr>
              <a:t>True</a:t>
            </a:r>
            <a:r>
              <a:rPr lang="en-US" sz="1600" dirty="0"/>
              <a:t> </a:t>
            </a:r>
            <a:endParaRPr lang="en-US" sz="16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8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381000" y="99767"/>
            <a:ext cx="8458200" cy="5355312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Systematic Economic Analysis Technique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Identify the investment alternatives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	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Define the planning horizon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	3. Specify the discount rate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	4. Estimate the cash flows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	5. Compare the alternatives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	6. Perform supplementary analyses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	7. Select the preferred investment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5433082"/>
            <a:ext cx="8458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 dirty="0"/>
              <a:t>Two critical parameters: the duration of planning horizon and the time value of money (MARR) to be used.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3600" y="5943600"/>
            <a:ext cx="428675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Small or large, same for all?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Determining the Planning Horizon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82000" cy="3124200"/>
          </a:xfrm>
        </p:spPr>
        <p:txBody>
          <a:bodyPr/>
          <a:lstStyle/>
          <a:p>
            <a:pPr marL="1428750" lvl="2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Least Common Multiple of Lives (LCML)</a:t>
            </a:r>
          </a:p>
          <a:p>
            <a:pPr marL="1428750" lvl="2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Longest life</a:t>
            </a:r>
          </a:p>
          <a:p>
            <a:pPr marL="1428750" lvl="2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Shortest life</a:t>
            </a:r>
          </a:p>
          <a:p>
            <a:pPr marL="1428750" lvl="2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Standard horizon</a:t>
            </a:r>
          </a:p>
          <a:p>
            <a:pPr marL="1428750" lvl="2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Organizational need</a:t>
            </a:r>
          </a:p>
          <a:p>
            <a:pPr marL="1428750" lvl="2" indent="-514350" eaLnBrk="1" hangingPunct="1">
              <a:buClr>
                <a:srgbClr val="FF0000"/>
              </a:buClr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Infinitely long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066800" y="5334000"/>
            <a:ext cx="7086599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dirty="0">
                <a:solidFill>
                  <a:srgbClr val="FF0000"/>
                </a:solidFill>
              </a:rPr>
              <a:t>Planning horizon (PH) VS useful lives (UL)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dirty="0">
                <a:solidFill>
                  <a:srgbClr val="FF0000"/>
                </a:solidFill>
              </a:rPr>
              <a:t>If PH&gt; UL  -&gt; gab -&gt; a new replacement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dirty="0">
                <a:solidFill>
                  <a:srgbClr val="FF0000"/>
                </a:solidFill>
              </a:rPr>
              <a:t>If PH&lt; UL -&gt; estimate the new value of salvage/end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4914718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US" altLang="en-US" dirty="0">
                <a:solidFill>
                  <a:srgbClr val="00B050"/>
                </a:solidFill>
              </a:rPr>
              <a:t>Will they give all the same results? Not necessary except for (1) &amp; (6)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sz="32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90600"/>
            <a:ext cx="8610600" cy="518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/>
              <a:t>	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Three production machines are being considered. The pertinent data are as follows: </a:t>
            </a: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Based on </a:t>
            </a:r>
            <a:r>
              <a:rPr 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least common multiple of the lives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the planning horizon is 60 years; 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based on </a:t>
            </a:r>
            <a:r>
              <a:rPr 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shortest life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the planning horizon is 4 years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based on </a:t>
            </a:r>
            <a:r>
              <a:rPr 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longest life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the planning horizon is 6 years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based on </a:t>
            </a:r>
            <a:r>
              <a:rPr 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firm’s “standard”, the planning horizon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10 years. 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8000402"/>
              </p:ext>
            </p:extLst>
          </p:nvPr>
        </p:nvGraphicFramePr>
        <p:xfrm>
          <a:off x="533400" y="1905000"/>
          <a:ext cx="8153400" cy="177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Worksheet" r:id="rId4" imgW="4610186" imgH="1000125" progId="Excel.Sheet.8">
                  <p:embed/>
                </p:oleObj>
              </mc:Choice>
              <mc:Fallback>
                <p:oleObj name="Worksheet" r:id="rId4" imgW="4610186" imgH="1000125" progId="Excel.Sheet.8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05000"/>
                        <a:ext cx="8153400" cy="177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en-US" sz="3200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First:CFD</a:t>
            </a:r>
            <a:r>
              <a:rPr lang="en-US" altLang="en-US" sz="32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Least Common Multiple </a:t>
            </a:r>
            <a:r>
              <a:rPr lang="en-US" altLang="en-US" sz="32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Lives</a:t>
            </a:r>
          </a:p>
        </p:txBody>
      </p:sp>
      <p:graphicFrame>
        <p:nvGraphicFramePr>
          <p:cNvPr id="921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28600" y="741363"/>
          <a:ext cx="8915400" cy="538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Worksheet" r:id="rId3" imgW="15684500" imgH="9474200" progId="Excel.Sheet.8">
                  <p:embed/>
                </p:oleObj>
              </mc:Choice>
              <mc:Fallback>
                <p:oleObj name="Worksheet" r:id="rId3" imgW="15684500" imgH="9474200" progId="Excel.Sheet.8">
                  <p:embed/>
                  <p:pic>
                    <p:nvPicPr>
                      <p:cNvPr id="92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41363"/>
                        <a:ext cx="8915400" cy="538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" y="609600"/>
            <a:ext cx="1752600" cy="16002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05000" y="609600"/>
            <a:ext cx="1828800" cy="16002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582613"/>
            <a:ext cx="1828800" cy="1627187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0" y="582613"/>
            <a:ext cx="1828800" cy="1627187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600" y="582613"/>
            <a:ext cx="1447800" cy="1627187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35050" y="18399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86038" y="1828800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140200" y="1828800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862638" y="1816100"/>
            <a:ext cx="31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20000" y="1816100"/>
            <a:ext cx="1636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 dirty="0">
                <a:solidFill>
                  <a:srgbClr val="FF0000"/>
                </a:solidFill>
              </a:rPr>
              <a:t>15 (60/4)</a:t>
            </a:r>
          </a:p>
        </p:txBody>
      </p:sp>
      <p:sp>
        <p:nvSpPr>
          <p:cNvPr id="9230" name="TextBox 3"/>
          <p:cNvSpPr txBox="1">
            <a:spLocks noChangeArrowheads="1"/>
          </p:cNvSpPr>
          <p:nvPr/>
        </p:nvSpPr>
        <p:spPr bwMode="auto">
          <a:xfrm>
            <a:off x="7488238" y="5888038"/>
            <a:ext cx="1635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 dirty="0">
                <a:solidFill>
                  <a:srgbClr val="FF0000"/>
                </a:solidFill>
              </a:rPr>
              <a:t>Assumptions?</a:t>
            </a:r>
          </a:p>
        </p:txBody>
      </p:sp>
      <p:sp>
        <p:nvSpPr>
          <p:cNvPr id="4" name="Rectangle 3"/>
          <p:cNvSpPr/>
          <p:nvPr/>
        </p:nvSpPr>
        <p:spPr>
          <a:xfrm>
            <a:off x="8085227" y="349492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12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191500" y="543933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7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230" grpId="0"/>
      <p:bldP spid="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47800"/>
            <a:ext cx="8991600" cy="4419600"/>
          </a:xfrm>
          <a:noFill/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/>
              <a:t>	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52400" y="609600"/>
            <a:ext cx="89154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60-yr planning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horizon, it is assumed the successive replacements will have identical cash flow profiles. If MARR = 12%,</a:t>
            </a: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PW</a:t>
            </a:r>
            <a:r>
              <a:rPr lang="en-US" sz="18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(12%) 	= -$15,500 - $8,750(P|A 12%,60) + $2,500(P|F 12%,60) </a:t>
            </a:r>
          </a:p>
          <a:p>
            <a:pPr eaLnBrk="1" hangingPunct="1">
              <a:buFontTx/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  - $13,000[(P|F 12%,4) + (P|F 12%,8) + … + (P|F 12%,56)]</a:t>
            </a:r>
          </a:p>
          <a:p>
            <a:pPr eaLnBrk="1" hangingPunct="1">
              <a:spcAft>
                <a:spcPts val="1800"/>
              </a:spcAft>
              <a:buFontTx/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= -$110,959.97</a:t>
            </a:r>
          </a:p>
          <a:p>
            <a:pPr eaLnBrk="1" hangingPunct="1">
              <a:buFontTx/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PW</a:t>
            </a:r>
            <a:r>
              <a:rPr lang="en-US" sz="18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(12%) 	= -$20,250 - $5,850(P|A 12%,60) + $3,000(P|F 12%,60) </a:t>
            </a:r>
          </a:p>
          <a:p>
            <a:pPr eaLnBrk="1" hangingPunct="1">
              <a:buFontTx/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  - $17,250[(P|F 12%,5) + (P|F 12%,10) + … + (P|F 12%,55)]</a:t>
            </a:r>
          </a:p>
          <a:p>
            <a:pPr eaLnBrk="1" hangingPunct="1">
              <a:spcAft>
                <a:spcPts val="1800"/>
              </a:spcAft>
              <a:buFontTx/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= -$91,525.57</a:t>
            </a:r>
          </a:p>
          <a:p>
            <a:pPr eaLnBrk="1" hangingPunct="1">
              <a:buFontTx/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PW</a:t>
            </a:r>
            <a:r>
              <a:rPr lang="en-US" sz="18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(12%) 	= -$30,750 - $3,175(P|A 12%,60) + $3,250(P|F 12%,60) </a:t>
            </a:r>
          </a:p>
          <a:p>
            <a:pPr eaLnBrk="1" hangingPunct="1">
              <a:buFontTx/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  - $27,500[(P|F 12%,6) + (P|F 12%,12) + … + (P|F      12%,54)]</a:t>
            </a:r>
          </a:p>
          <a:p>
            <a:pPr eaLnBrk="1" hangingPunct="1">
              <a:buFontTx/>
              <a:buNone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= -$85,352.36</a:t>
            </a:r>
          </a:p>
          <a:p>
            <a:pPr eaLnBrk="1" hangingPunct="1">
              <a:buFontTx/>
              <a:buNone/>
            </a:pPr>
            <a:endParaRPr lang="en-US" sz="2000" dirty="0"/>
          </a:p>
          <a:p>
            <a:pPr eaLnBrk="1" hangingPunct="1">
              <a:buFontTx/>
              <a:buNone/>
            </a:pPr>
            <a:r>
              <a:rPr lang="en-US" sz="2000" dirty="0"/>
              <a:t>	  </a:t>
            </a:r>
            <a:r>
              <a:rPr lang="en-US" sz="2400" dirty="0"/>
              <a:t>	</a:t>
            </a:r>
            <a:r>
              <a:rPr lang="en-US" sz="2800" dirty="0"/>
              <a:t>	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505199" y="5434264"/>
            <a:ext cx="381001" cy="3048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2800" u="sng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60-Year</a:t>
            </a:r>
            <a:r>
              <a:rPr lang="en-US" altLang="en-US" sz="2800" u="sng" kern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Planning Horizon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en-US" sz="28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Second: CFD for “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Shortest</a:t>
            </a:r>
            <a:r>
              <a:rPr lang="en-US" altLang="en-US" sz="28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Life” Planning Horizon</a:t>
            </a:r>
          </a:p>
        </p:txBody>
      </p:sp>
      <p:graphicFrame>
        <p:nvGraphicFramePr>
          <p:cNvPr id="1229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841625" y="609600"/>
          <a:ext cx="3121025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Worksheet" r:id="rId3" imgW="3937000" imgH="7391400" progId="Excel.Sheet.8">
                  <p:embed/>
                </p:oleObj>
              </mc:Choice>
              <mc:Fallback>
                <p:oleObj name="Worksheet" r:id="rId3" imgW="3937000" imgH="7391400" progId="Excel.Sheet.8">
                  <p:embed/>
                  <p:pic>
                    <p:nvPicPr>
                      <p:cNvPr id="1229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25" y="609600"/>
                        <a:ext cx="3121025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021020"/>
              </p:ext>
            </p:extLst>
          </p:nvPr>
        </p:nvGraphicFramePr>
        <p:xfrm>
          <a:off x="152400" y="581025"/>
          <a:ext cx="2981325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Worksheet" r:id="rId5" imgW="4886401" imgH="9725038" progId="Excel.Sheet.8">
                  <p:embed/>
                </p:oleObj>
              </mc:Choice>
              <mc:Fallback>
                <p:oleObj name="Worksheet" r:id="rId5" imgW="4886401" imgH="9725038" progId="Excel.Sheet.8">
                  <p:embed/>
                  <p:pic>
                    <p:nvPicPr>
                      <p:cNvPr id="1229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81025"/>
                        <a:ext cx="2981325" cy="5943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/>
          <p:cNvSpPr/>
          <p:nvPr/>
        </p:nvSpPr>
        <p:spPr>
          <a:xfrm>
            <a:off x="5181600" y="581025"/>
            <a:ext cx="533400" cy="304800"/>
          </a:xfrm>
          <a:prstGeom prst="ellipse">
            <a:avLst/>
          </a:prstGeom>
          <a:noFill/>
          <a:ln>
            <a:solidFill>
              <a:srgbClr val="FF3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81600" y="2057400"/>
            <a:ext cx="533400" cy="304800"/>
          </a:xfrm>
          <a:prstGeom prst="ellipse">
            <a:avLst/>
          </a:prstGeom>
          <a:noFill/>
          <a:ln>
            <a:solidFill>
              <a:srgbClr val="FF3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48263" y="3962400"/>
            <a:ext cx="533400" cy="304800"/>
          </a:xfrm>
          <a:prstGeom prst="ellipse">
            <a:avLst/>
          </a:prstGeom>
          <a:noFill/>
          <a:ln>
            <a:solidFill>
              <a:srgbClr val="FF3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981200" y="2590800"/>
            <a:ext cx="0" cy="1219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81200" y="4876800"/>
            <a:ext cx="0" cy="1219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8" name="AutoShape 5"/>
          <p:cNvSpPr>
            <a:spLocks noChangeArrowheads="1"/>
          </p:cNvSpPr>
          <p:nvPr/>
        </p:nvSpPr>
        <p:spPr bwMode="auto">
          <a:xfrm rot="10800000">
            <a:off x="2703513" y="1239838"/>
            <a:ext cx="381000" cy="414337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2299" name="AutoShape 5"/>
          <p:cNvSpPr>
            <a:spLocks noChangeArrowheads="1"/>
          </p:cNvSpPr>
          <p:nvPr/>
        </p:nvSpPr>
        <p:spPr bwMode="auto">
          <a:xfrm rot="10800000">
            <a:off x="2752725" y="2998788"/>
            <a:ext cx="381000" cy="41275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12300" name="AutoShape 5"/>
          <p:cNvSpPr>
            <a:spLocks noChangeArrowheads="1"/>
          </p:cNvSpPr>
          <p:nvPr/>
        </p:nvSpPr>
        <p:spPr bwMode="auto">
          <a:xfrm rot="10800000">
            <a:off x="2752725" y="5695950"/>
            <a:ext cx="381000" cy="414338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3" name="Rectangle 2"/>
          <p:cNvSpPr/>
          <p:nvPr/>
        </p:nvSpPr>
        <p:spPr>
          <a:xfrm>
            <a:off x="1790700" y="1752600"/>
            <a:ext cx="4191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2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2298" grpId="0" animBg="1"/>
      <p:bldP spid="12299" grpId="0" animBg="1"/>
      <p:bldP spid="1230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8200"/>
            <a:ext cx="8991600" cy="6019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/>
              <a:t>	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04800" y="838200"/>
            <a:ext cx="8686800" cy="533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>
                <a:solidFill>
                  <a:srgbClr val="002060"/>
                </a:solidFill>
              </a:rPr>
              <a:t>	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a 4-yr planning horizon, it is 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assumed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salvage value for B will be </a:t>
            </a:r>
            <a:r>
              <a:rPr lang="en-US" sz="24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$6,000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the salvage value of C will be </a:t>
            </a:r>
            <a:r>
              <a:rPr lang="en-US" sz="2400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$11,000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If</a:t>
            </a:r>
            <a:r>
              <a:rPr lang="ko-KR" alt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MARR = 12%,</a:t>
            </a:r>
          </a:p>
          <a:p>
            <a:pPr algn="just" eaLnBrk="1" hangingPunct="1">
              <a:buFontTx/>
              <a:buNone/>
            </a:pPr>
            <a:endParaRPr lang="en-US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PW</a:t>
            </a:r>
            <a:r>
              <a:rPr lang="en-US" sz="18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(12%) 	= -$15,500 - $8,750(P|A 12%,4) + $2,500(P|F 12%,4)</a:t>
            </a:r>
          </a:p>
          <a:p>
            <a:pPr eaLnBrk="1" hangingPunct="1">
              <a:spcAft>
                <a:spcPts val="1200"/>
              </a:spcAft>
              <a:buFontTx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	          	= -$15,500 - $8,750(3.03735) + $2,500(0.63552) = -$40,488.01			</a:t>
            </a:r>
            <a:endParaRPr lang="en-US" sz="1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PW</a:t>
            </a:r>
            <a:r>
              <a:rPr lang="en-US" sz="1800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(12%)	= -$20,250 - $5,850(P|A 12%,4) + $6,000(P|F 12%,4)</a:t>
            </a:r>
          </a:p>
          <a:p>
            <a:pPr eaLnBrk="1" hangingPunct="1"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	= -$20,250 - $5,850(3.03735) + $6,000(0.63552) = -$34,205.38</a:t>
            </a:r>
          </a:p>
          <a:p>
            <a:pPr eaLnBrk="1" hangingPunct="1">
              <a:spcAft>
                <a:spcPts val="1200"/>
              </a:spcAft>
              <a:buFontTx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		</a:t>
            </a:r>
            <a:endParaRPr lang="en-US" sz="1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PW</a:t>
            </a:r>
            <a:r>
              <a:rPr lang="en-US" sz="1800" baseline="-25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(12%)	= -$30,750 - $3,175(P|A 12%,4) + $11,000(P|F 12%,4)	</a:t>
            </a:r>
          </a:p>
          <a:p>
            <a:pPr eaLnBrk="1" hangingPunct="1"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= -$30,750 - $3,175(3.03735) + $11,000(0.63552) = -$33,402.87</a:t>
            </a:r>
          </a:p>
          <a:p>
            <a:pPr eaLnBrk="1" hangingPunct="1"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8382000" y="5105400"/>
            <a:ext cx="304800" cy="3048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1977436" y="133546"/>
            <a:ext cx="53415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“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Shortest</a:t>
            </a:r>
            <a:r>
              <a:rPr lang="en-US" altLang="en-US" sz="2800" b="1" u="sng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Life” Planning Horizon</a:t>
            </a:r>
            <a:endParaRPr lang="en-US" sz="2800" b="1" u="sng" dirty="0">
              <a:solidFill>
                <a:srgbClr val="7030A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solidFill>
            <a:schemeClr val="tx1"/>
          </a:solidFill>
          <a:miter lim="800000"/>
          <a:headEnd/>
          <a:tailEnd/>
        </a:ln>
      </a:spPr>
      <a:bodyPr>
        <a:spAutoFit/>
      </a:bodyPr>
      <a:lstStyle>
        <a:defPPr>
          <a:spcBef>
            <a:spcPct val="50000"/>
          </a:spcBef>
          <a:defRPr b="1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حضري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C1C1788DD1F44CB15A9C24D4E1B85C" ma:contentTypeVersion="0" ma:contentTypeDescription="Create a new document." ma:contentTypeScope="" ma:versionID="9cf3ae0575e07f9c2e3882edc19e016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A0648A5-FDAA-4BAC-8F3E-4B4A2099A0F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23ACE98-0BD2-4835-BBBB-99925126C9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174870-75FB-428B-B051-D80FF447250D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4984</TotalTime>
  <Words>965</Words>
  <Application>Microsoft Office PowerPoint</Application>
  <PresentationFormat>عرض على الشاشة (3:4)‏</PresentationFormat>
  <Paragraphs>218</Paragraphs>
  <Slides>22</Slides>
  <Notes>5</Notes>
  <HiddenSlides>0</HiddenSlides>
  <MMClips>0</MMClips>
  <ScaleCrop>false</ScaleCrop>
  <HeadingPairs>
    <vt:vector size="6" baseType="variant">
      <vt:variant>
        <vt:lpstr>نسق</vt:lpstr>
      </vt:variant>
      <vt:variant>
        <vt:i4>2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5" baseType="lpstr">
      <vt:lpstr>1_Default Design</vt:lpstr>
      <vt:lpstr>حضري</vt:lpstr>
      <vt:lpstr>Worksheet</vt:lpstr>
      <vt:lpstr>ENGINEERING ECONOMY Computer Engineering Departement 4th stage</vt:lpstr>
      <vt:lpstr>عرض تقديمي في PowerPoint</vt:lpstr>
      <vt:lpstr>عرض تقديمي في PowerPoint</vt:lpstr>
      <vt:lpstr>Determining the Planning Horizon</vt:lpstr>
      <vt:lpstr>Example 1</vt:lpstr>
      <vt:lpstr>First:CFD for Least Common Multiple of Lives</vt:lpstr>
      <vt:lpstr>60-Year Planning Horizon</vt:lpstr>
      <vt:lpstr>Second: CFD for “Shortest Life” Planning Horizon</vt:lpstr>
      <vt:lpstr>عرض تقديمي في PowerPoint</vt:lpstr>
      <vt:lpstr>Third: CFD for “Longest Life” Planning Horizon</vt:lpstr>
      <vt:lpstr>“Longest Life” Planning Horizon</vt:lpstr>
      <vt:lpstr>Fourth: CFD for 10-Year Planning Horizon</vt:lpstr>
      <vt:lpstr>عرض تقديمي في PowerPoint</vt:lpstr>
      <vt:lpstr>Fifth: Infinitely Long Horizon</vt:lpstr>
      <vt:lpstr>Fifth: Infinitely Long Horizon</vt:lpstr>
      <vt:lpstr>Observation</vt:lpstr>
      <vt:lpstr>Observations</vt:lpstr>
      <vt:lpstr>Example .2: One-Shot Investments</vt:lpstr>
      <vt:lpstr>Example 2: One-Shot Investments</vt:lpstr>
      <vt:lpstr>عرض تقديمي في PowerPoint</vt:lpstr>
      <vt:lpstr>عرض تقديمي في PowerPoint</vt:lpstr>
      <vt:lpstr>عرض تقديمي في PowerPoint</vt:lpstr>
    </vt:vector>
  </TitlesOfParts>
  <Company>University of Arkansas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John A White</dc:creator>
  <cp:lastModifiedBy>pc</cp:lastModifiedBy>
  <cp:revision>157</cp:revision>
  <dcterms:created xsi:type="dcterms:W3CDTF">2007-07-16T01:36:21Z</dcterms:created>
  <dcterms:modified xsi:type="dcterms:W3CDTF">2021-07-04T13:12:36Z</dcterms:modified>
</cp:coreProperties>
</file>