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9.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0.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5" r:id="rId3"/>
    <p:sldMasterId id="2147483698" r:id="rId4"/>
    <p:sldMasterId id="2147483711" r:id="rId5"/>
    <p:sldMasterId id="2147483724" r:id="rId6"/>
    <p:sldMasterId id="2147483737" r:id="rId7"/>
    <p:sldMasterId id="2147483750" r:id="rId8"/>
    <p:sldMasterId id="2147483763" r:id="rId9"/>
    <p:sldMasterId id="2147483776" r:id="rId10"/>
    <p:sldMasterId id="2147483789" r:id="rId11"/>
    <p:sldMasterId id="2147483802" r:id="rId12"/>
    <p:sldMasterId id="2147483815" r:id="rId13"/>
  </p:sldMasterIdLst>
  <p:notesMasterIdLst>
    <p:notesMasterId r:id="rId28"/>
  </p:notesMasterIdLst>
  <p:sldIdLst>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8" d="100"/>
          <a:sy n="78" d="100"/>
        </p:scale>
        <p:origin x="-17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03A91-18AD-4C36-A357-B7391EE521AA}" type="datetimeFigureOut">
              <a:rPr lang="en-US" smtClean="0"/>
              <a:t>6/26/2022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4365A-D83E-4999-BFFD-6CEC66959C2D}" type="slidenum">
              <a:rPr lang="en-US" smtClean="0"/>
              <a:t>‹#›</a:t>
            </a:fld>
            <a:endParaRPr lang="en-US"/>
          </a:p>
        </p:txBody>
      </p:sp>
    </p:spTree>
    <p:extLst>
      <p:ext uri="{BB962C8B-B14F-4D97-AF65-F5344CB8AC3E}">
        <p14:creationId xmlns:p14="http://schemas.microsoft.com/office/powerpoint/2010/main" val="70332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3000" y="685800"/>
            <a:ext cx="4572000" cy="342900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3D920D3-C798-49A4-9A34-BD6A1350583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69563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*MARR: Minimum Attractive Rate of Return</a:t>
            </a:r>
          </a:p>
          <a:p>
            <a:endParaRPr lang="en-US" dirty="0"/>
          </a:p>
        </p:txBody>
      </p:sp>
      <p:sp>
        <p:nvSpPr>
          <p:cNvPr id="4" name="عنصر نائب لرقم الشريحة 3"/>
          <p:cNvSpPr>
            <a:spLocks noGrp="1"/>
          </p:cNvSpPr>
          <p:nvPr>
            <p:ph type="sldNum" sz="quarter" idx="10"/>
          </p:nvPr>
        </p:nvSpPr>
        <p:spPr/>
        <p:txBody>
          <a:bodyPr/>
          <a:lstStyle/>
          <a:p>
            <a:fld id="{3604365A-D83E-4999-BFFD-6CEC66959C2D}" type="slidenum">
              <a:rPr lang="en-US" smtClean="0"/>
              <a:t>2</a:t>
            </a:fld>
            <a:endParaRPr lang="en-US"/>
          </a:p>
        </p:txBody>
      </p:sp>
    </p:spTree>
    <p:extLst>
      <p:ext uri="{BB962C8B-B14F-4D97-AF65-F5344CB8AC3E}">
        <p14:creationId xmlns:p14="http://schemas.microsoft.com/office/powerpoint/2010/main" val="317153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3"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24" name="مستطيل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25" name="مستطيل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10" name="مستطيل 9"/>
          <p:cNvSpPr/>
          <p:nvPr/>
        </p:nvSpPr>
        <p:spPr>
          <a:xfrm>
            <a:off x="1"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8" name="عنوان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US">
              <a:solidFill>
                <a:srgbClr val="009DD9"/>
              </a:solidFill>
            </a:endParaRPr>
          </a:p>
        </p:txBody>
      </p:sp>
      <p:sp>
        <p:nvSpPr>
          <p:cNvPr id="29" name="عنصر نائب لرقم الشريحة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fld id="{3A7D132C-2FD3-44F8-9D00-5C53F5B0D758}"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15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5" name="عنصر نائب للتذييل 4"/>
          <p:cNvSpPr>
            <a:spLocks noGrp="1"/>
          </p:cNvSpPr>
          <p:nvPr>
            <p:ph type="ftr" sz="quarter" idx="11"/>
          </p:nvPr>
        </p:nvSpPr>
        <p:spPr/>
        <p:txBody>
          <a:bodyPr/>
          <a:lstStyle/>
          <a:p>
            <a:endParaRPr lang="en-US">
              <a:solidFill>
                <a:srgbClr val="009DD9"/>
              </a:solidFill>
            </a:endParaRPr>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249402286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462468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51801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6983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338724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61375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035816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007639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93255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937919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586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5" name="عنصر نائب للتذييل 4"/>
          <p:cNvSpPr>
            <a:spLocks noGrp="1"/>
          </p:cNvSpPr>
          <p:nvPr>
            <p:ph type="ftr" sz="quarter" idx="11"/>
          </p:nvPr>
        </p:nvSpPr>
        <p:spPr/>
        <p:txBody>
          <a:bodyPr/>
          <a:lstStyle/>
          <a:p>
            <a:endParaRPr lang="en-US">
              <a:solidFill>
                <a:srgbClr val="009DD9"/>
              </a:solidFill>
            </a:endParaRPr>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360614999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799849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44602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890575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079093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71183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827664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9992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110197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968508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848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769156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45268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463888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451363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772138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42373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06007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19465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724010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249594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953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277923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606853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829681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649465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23476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048559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129610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6986759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846291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841381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522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686295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917090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47921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44322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739133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481897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470474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350331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931919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491570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75817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893427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850386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260733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95366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429544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0623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763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2191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1484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155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714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5" name="عنصر نائب للتذييل 4"/>
          <p:cNvSpPr>
            <a:spLocks noGrp="1"/>
          </p:cNvSpPr>
          <p:nvPr>
            <p:ph type="ftr" sz="quarter" idx="11"/>
          </p:nvPr>
        </p:nvSpPr>
        <p:spPr/>
        <p:txBody>
          <a:bodyPr/>
          <a:lstStyle/>
          <a:p>
            <a:endParaRPr lang="en-US">
              <a:solidFill>
                <a:srgbClr val="009DD9"/>
              </a:solidFill>
            </a:endParaRPr>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1117830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8372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8862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72308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081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5792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8045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6971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40039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28361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104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5" name="عنصر نائب للتذييل 4"/>
          <p:cNvSpPr>
            <a:spLocks noGrp="1"/>
          </p:cNvSpPr>
          <p:nvPr>
            <p:ph type="ftr" sz="quarter" idx="11"/>
          </p:nvPr>
        </p:nvSpPr>
        <p:spPr/>
        <p:txBody>
          <a:bodyPr/>
          <a:lstStyle/>
          <a:p>
            <a:endParaRPr lang="en-US">
              <a:solidFill>
                <a:srgbClr val="009DD9"/>
              </a:solidFill>
            </a:endParaRPr>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11545049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83156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34409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47140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81641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4107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46851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9736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51462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13857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531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6" name="عنصر نائب للتذييل 5"/>
          <p:cNvSpPr>
            <a:spLocks noGrp="1"/>
          </p:cNvSpPr>
          <p:nvPr>
            <p:ph type="ftr" sz="quarter" idx="11"/>
          </p:nvPr>
        </p:nvSpPr>
        <p:spPr/>
        <p:txBody>
          <a:bodyPr/>
          <a:lstStyle/>
          <a:p>
            <a:endParaRPr lang="en-US">
              <a:solidFill>
                <a:srgbClr val="009DD9"/>
              </a:solidFill>
            </a:endParaRPr>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1161566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75047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76463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3741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34058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35640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34438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8060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92896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0298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06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5"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7D4B280-1EBA-4D44-88E1-15E370075647}" type="datetimeFigureOut">
              <a:rPr lang="en-US" smtClean="0">
                <a:solidFill>
                  <a:srgbClr val="009DD9"/>
                </a:solidFill>
              </a:rPr>
              <a:pPr/>
              <a:t>6/26/2022</a:t>
            </a:fld>
            <a:endParaRPr lang="en-US">
              <a:solidFill>
                <a:srgbClr val="009DD9"/>
              </a:solidFill>
            </a:endParaRPr>
          </a:p>
        </p:txBody>
      </p:sp>
      <p:sp>
        <p:nvSpPr>
          <p:cNvPr id="27" name="عنصر نائب لرقم الشريحة 26"/>
          <p:cNvSpPr>
            <a:spLocks noGrp="1"/>
          </p:cNvSpPr>
          <p:nvPr>
            <p:ph type="sldNum" sz="quarter" idx="11"/>
          </p:nvPr>
        </p:nvSpPr>
        <p:spPr/>
        <p:txBody>
          <a:bodyPr rtlCol="0"/>
          <a:lstStyle/>
          <a:p>
            <a:fld id="{3A7D132C-2FD3-44F8-9D00-5C53F5B0D758}" type="slidenum">
              <a:rPr lang="en-US" smtClean="0"/>
              <a:pPr/>
              <a:t>‹#›</a:t>
            </a:fld>
            <a:endParaRPr lang="en-US"/>
          </a:p>
        </p:txBody>
      </p:sp>
      <p:sp>
        <p:nvSpPr>
          <p:cNvPr id="28" name="عنصر نائب للتذييل 27"/>
          <p:cNvSpPr>
            <a:spLocks noGrp="1"/>
          </p:cNvSpPr>
          <p:nvPr>
            <p:ph type="ftr" sz="quarter" idx="12"/>
          </p:nvPr>
        </p:nvSpPr>
        <p:spPr/>
        <p:txBody>
          <a:bodyPr rtlCol="0"/>
          <a:lstStyle/>
          <a:p>
            <a:endParaRPr lang="en-US">
              <a:solidFill>
                <a:srgbClr val="009DD9"/>
              </a:solidFill>
            </a:endParaRPr>
          </a:p>
        </p:txBody>
      </p:sp>
    </p:spTree>
    <p:extLst>
      <p:ext uri="{BB962C8B-B14F-4D97-AF65-F5344CB8AC3E}">
        <p14:creationId xmlns:p14="http://schemas.microsoft.com/office/powerpoint/2010/main" val="18825828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91649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13261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04857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86091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86949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30977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49860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53877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11557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954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4" name="عنصر نائب للتذييل 3"/>
          <p:cNvSpPr>
            <a:spLocks noGrp="1"/>
          </p:cNvSpPr>
          <p:nvPr>
            <p:ph type="ftr" sz="quarter" idx="11"/>
          </p:nvPr>
        </p:nvSpPr>
        <p:spPr>
          <a:xfrm>
            <a:off x="5257800" y="612648"/>
            <a:ext cx="1325880" cy="457200"/>
          </a:xfrm>
        </p:spPr>
        <p:txBody>
          <a:bodyPr/>
          <a:lstStyle/>
          <a:p>
            <a:endParaRPr lang="en-US">
              <a:solidFill>
                <a:srgbClr val="009DD9"/>
              </a:solidFill>
            </a:endParaRPr>
          </a:p>
        </p:txBody>
      </p:sp>
      <p:sp>
        <p:nvSpPr>
          <p:cNvPr id="5" name="عنصر نائب لرقم الشريحة 4"/>
          <p:cNvSpPr>
            <a:spLocks noGrp="1"/>
          </p:cNvSpPr>
          <p:nvPr>
            <p:ph type="sldNum" sz="quarter" idx="12"/>
          </p:nvPr>
        </p:nvSpPr>
        <p:spPr>
          <a:xfrm>
            <a:off x="8174736" y="2272"/>
            <a:ext cx="762000" cy="365760"/>
          </a:xfrm>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13679456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970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5809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89604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97975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4285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8898566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63352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88417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86526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583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3" name="عنصر نائب للتذييل 2"/>
          <p:cNvSpPr>
            <a:spLocks noGrp="1"/>
          </p:cNvSpPr>
          <p:nvPr>
            <p:ph type="ftr" sz="quarter" idx="11"/>
          </p:nvPr>
        </p:nvSpPr>
        <p:spPr/>
        <p:txBody>
          <a:bodyPr/>
          <a:lstStyle/>
          <a:p>
            <a:endParaRPr lang="en-US">
              <a:solidFill>
                <a:srgbClr val="009DD9"/>
              </a:solidFill>
            </a:endParaRPr>
          </a:p>
        </p:txBody>
      </p:sp>
      <p:sp>
        <p:nvSpPr>
          <p:cNvPr id="4" name="عنصر نائب لرقم الشريحة 3"/>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25188508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65843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751480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61542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49439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2650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437091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0728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6287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361304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151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6" name="عنصر نائب للتذييل 5"/>
          <p:cNvSpPr>
            <a:spLocks noGrp="1"/>
          </p:cNvSpPr>
          <p:nvPr>
            <p:ph type="ftr" sz="quarter" idx="11"/>
          </p:nvPr>
        </p:nvSpPr>
        <p:spPr/>
        <p:txBody>
          <a:bodyPr/>
          <a:lstStyle/>
          <a:p>
            <a:endParaRPr lang="en-US">
              <a:solidFill>
                <a:srgbClr val="009DD9"/>
              </a:solidFill>
            </a:endParaRPr>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36875494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92462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11436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1441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416956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97966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14754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51727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109983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5"/>
          <p:cNvSpPr>
            <a:spLocks noGrp="1" noChangeArrowheads="1"/>
          </p:cNvSpPr>
          <p:nvPr>
            <p:ph type="sldNum" sz="quarter" idx="12"/>
          </p:nvPr>
        </p:nvSpPr>
        <p:spPr>
          <a:ln/>
        </p:spPr>
        <p:txBody>
          <a:bodyPr/>
          <a:lstStyle>
            <a:lvl1pPr>
              <a:defRPr/>
            </a:lvl1pPr>
          </a:lstStyle>
          <a:p>
            <a:pPr>
              <a:defRPr/>
            </a:pPr>
            <a:fld id="{DD7C87BF-CE40-45D0-9D7B-0A25A7F63A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23337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2"/>
          </p:nvPr>
        </p:nvSpPr>
        <p:spPr>
          <a:ln/>
        </p:spPr>
        <p:txBody>
          <a:bodyPr/>
          <a:lstStyle>
            <a:lvl1pPr>
              <a:defRPr/>
            </a:lvl1pPr>
          </a:lstStyle>
          <a:p>
            <a:pPr>
              <a:defRPr/>
            </a:pPr>
            <a:fld id="{9E1C9FE2-FA9F-4CC3-9C1C-3FB757D6D1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189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5" y="1109162"/>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7D4B280-1EBA-4D44-88E1-15E370075647}" type="datetimeFigureOut">
              <a:rPr lang="en-US" smtClean="0">
                <a:solidFill>
                  <a:srgbClr val="009DD9"/>
                </a:solidFill>
              </a:rPr>
              <a:pPr/>
              <a:t>6/26/2022</a:t>
            </a:fld>
            <a:endParaRPr lang="en-US">
              <a:solidFill>
                <a:srgbClr val="009DD9"/>
              </a:solidFill>
            </a:endParaRPr>
          </a:p>
        </p:txBody>
      </p:sp>
      <p:sp>
        <p:nvSpPr>
          <p:cNvPr id="6" name="عنصر نائب للتذييل 5"/>
          <p:cNvSpPr>
            <a:spLocks noGrp="1"/>
          </p:cNvSpPr>
          <p:nvPr>
            <p:ph type="ftr" sz="quarter" idx="11"/>
          </p:nvPr>
        </p:nvSpPr>
        <p:spPr/>
        <p:txBody>
          <a:bodyPr/>
          <a:lstStyle/>
          <a:p>
            <a:endParaRPr lang="en-US">
              <a:solidFill>
                <a:srgbClr val="009DD9"/>
              </a:solidFill>
            </a:endParaRPr>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pPr/>
              <a:t>‹#›</a:t>
            </a:fld>
            <a:endParaRPr lang="en-US"/>
          </a:p>
        </p:txBody>
      </p:sp>
    </p:spTree>
    <p:extLst>
      <p:ext uri="{BB962C8B-B14F-4D97-AF65-F5344CB8AC3E}">
        <p14:creationId xmlns:p14="http://schemas.microsoft.com/office/powerpoint/2010/main" val="296271588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2"/>
          </p:nvPr>
        </p:nvSpPr>
        <p:spPr>
          <a:ln/>
        </p:spPr>
        <p:txBody>
          <a:bodyPr/>
          <a:lstStyle>
            <a:lvl1pPr>
              <a:defRPr/>
            </a:lvl1pPr>
          </a:lstStyle>
          <a:p>
            <a:pPr>
              <a:defRPr/>
            </a:pPr>
            <a:fld id="{92ED685F-296B-4F6E-814E-9FF8682C98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668807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428E6671-269B-43D3-90B5-DC5A76C9C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412169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F7BF5294-2DB8-4093-A195-C54D253E61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63619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EA380B39-3B6A-4FC2-B659-E6E1E47FB1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74970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3C39B4ED-9B1A-4AD6-A8D4-B4A424A6DB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208898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658DAB08-CDA9-4B2C-A5A8-E00BDAE772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669571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846BA244-276D-4C78-BAAF-C0E1928EA7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71625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6E14DD5A-0E5F-46B8-9344-8BFBB5C7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470622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2"/>
          </p:nvPr>
        </p:nvSpPr>
        <p:spPr>
          <a:ln/>
        </p:spPr>
        <p:txBody>
          <a:bodyPr/>
          <a:lstStyle>
            <a:lvl1pPr>
              <a:defRPr/>
            </a:lvl1pPr>
          </a:lstStyle>
          <a:p>
            <a:pPr>
              <a:defRPr/>
            </a:pPr>
            <a:fld id="{CCDB9DE9-4BF6-427A-86A8-DBAD27CBAB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912431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sldNum" sz="quarter" idx="12"/>
          </p:nvPr>
        </p:nvSpPr>
        <p:spPr>
          <a:ln/>
        </p:spPr>
        <p:txBody>
          <a:bodyPr/>
          <a:lstStyle>
            <a:lvl1pPr>
              <a:defRPr/>
            </a:lvl1pPr>
          </a:lstStyle>
          <a:p>
            <a:pPr>
              <a:defRPr/>
            </a:pPr>
            <a:fld id="{3B2948DE-17A1-4A1F-9A77-E2FC7CB3F5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764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5.xml"/><Relationship Id="rId13" Type="http://schemas.openxmlformats.org/officeDocument/2006/relationships/theme" Target="../theme/theme10.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slideLayout" Target="../slideLayouts/slideLayout119.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slideLayout" Target="../slideLayouts/slideLayout118.xml"/><Relationship Id="rId5" Type="http://schemas.openxmlformats.org/officeDocument/2006/relationships/slideLayout" Target="../slideLayouts/slideLayout112.xml"/><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theme" Target="../theme/theme11.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slideLayout" Target="../slideLayouts/slideLayout131.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theme" Target="../theme/theme12.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theme" Target="../theme/theme13.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theme" Target="../theme/theme9.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slideLayout" Target="../slideLayouts/slideLayout107.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0" name="مستطيل 29"/>
          <p:cNvSpPr/>
          <p:nvPr/>
        </p:nvSpPr>
        <p:spPr>
          <a:xfrm>
            <a:off x="1"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1" name="مستطيل 30"/>
          <p:cNvSpPr/>
          <p:nvPr/>
        </p:nvSpPr>
        <p:spPr>
          <a:xfrm flipV="1">
            <a:off x="5410183"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2" name="مستطيل 31"/>
          <p:cNvSpPr/>
          <p:nvPr/>
        </p:nvSpPr>
        <p:spPr>
          <a:xfrm flipV="1">
            <a:off x="5410201"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5" name="مستطيل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dirty="0">
              <a:solidFill>
                <a:prstClr val="white"/>
              </a:solidFill>
            </a:endParaRPr>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dirty="0">
              <a:solidFill>
                <a:prstClr val="white"/>
              </a:solidFill>
            </a:endParaRPr>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dirty="0">
              <a:solidFill>
                <a:prstClr val="white"/>
              </a:solidFill>
            </a:endParaRPr>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rtl="0"/>
            <a:fld id="{17D4B280-1EBA-4D44-88E1-15E370075647}" type="datetimeFigureOut">
              <a:rPr lang="en-US" smtClean="0">
                <a:solidFill>
                  <a:srgbClr val="009DD9"/>
                </a:solidFill>
              </a:rPr>
              <a:pPr rtl="0"/>
              <a:t>6/26/2022</a:t>
            </a:fld>
            <a:endParaRPr lang="en-US">
              <a:solidFill>
                <a:srgbClr val="009DD9"/>
              </a:solidFill>
            </a:endParaRPr>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rtl="0"/>
            <a:endParaRPr lang="en-US">
              <a:solidFill>
                <a:srgbClr val="009DD9"/>
              </a:solidFill>
            </a:endParaRPr>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rtl="0"/>
            <a:fld id="{3A7D132C-2FD3-44F8-9D00-5C53F5B0D758}" type="slidenum">
              <a:rPr lang="en-US" smtClean="0"/>
              <a:pPr rtl="0"/>
              <a:t>‹#›</a:t>
            </a:fld>
            <a:endParaRPr lang="en-US"/>
          </a:p>
        </p:txBody>
      </p:sp>
    </p:spTree>
    <p:extLst>
      <p:ext uri="{BB962C8B-B14F-4D97-AF65-F5344CB8AC3E}">
        <p14:creationId xmlns:p14="http://schemas.microsoft.com/office/powerpoint/2010/main" val="718231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54194250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429705194"/>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6498609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27662145"/>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7995294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4841377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82250144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5755979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23133953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45588396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207421744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07" name="Rectangle 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lgn="l" rtl="0" fontAlgn="base">
              <a:spcBef>
                <a:spcPct val="0"/>
              </a:spcBef>
              <a:spcAft>
                <a:spcPct val="0"/>
              </a:spcAft>
              <a:defRPr/>
            </a:pPr>
            <a:endParaRPr lang="en-US">
              <a:solidFill>
                <a:srgbClr val="000000"/>
              </a:solidFill>
            </a:endParaRPr>
          </a:p>
        </p:txBody>
      </p:sp>
      <p:sp>
        <p:nvSpPr>
          <p:cNvPr id="21508"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rtl="0" fontAlgn="base">
              <a:spcBef>
                <a:spcPct val="0"/>
              </a:spcBef>
              <a:spcAft>
                <a:spcPct val="0"/>
              </a:spcAft>
              <a:defRPr/>
            </a:pPr>
            <a:endParaRPr lang="en-US">
              <a:solidFill>
                <a:srgbClr val="000000"/>
              </a:solidFill>
            </a:endParaRPr>
          </a:p>
        </p:txBody>
      </p:sp>
      <p:sp>
        <p:nvSpPr>
          <p:cNvPr id="21509"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rtl="0" fontAlgn="base">
              <a:spcBef>
                <a:spcPct val="0"/>
              </a:spcBef>
              <a:spcAft>
                <a:spcPct val="0"/>
              </a:spcAft>
              <a:defRPr/>
            </a:pPr>
            <a:fld id="{86819B82-A8FD-4A84-8829-052D2119693A}" type="slidenum">
              <a:rPr lang="en-US">
                <a:solidFill>
                  <a:srgbClr val="000000"/>
                </a:solidFill>
              </a:rPr>
              <a:pPr rtl="0" fontAlgn="base">
                <a:spcBef>
                  <a:spcPct val="0"/>
                </a:spcBef>
                <a:spcAft>
                  <a:spcPct val="0"/>
                </a:spcAft>
                <a:defRPr/>
              </a:pPr>
              <a:t>‹#›</a:t>
            </a:fld>
            <a:endParaRPr lang="en-US">
              <a:solidFill>
                <a:srgbClr val="000000"/>
              </a:solidFill>
            </a:endParaRPr>
          </a:p>
        </p:txBody>
      </p:sp>
      <p:sp>
        <p:nvSpPr>
          <p:cNvPr id="21510" name="Rectangle 6"/>
          <p:cNvSpPr>
            <a:spLocks noChangeArrowheads="1"/>
          </p:cNvSpPr>
          <p:nvPr userDrawn="1"/>
        </p:nvSpPr>
        <p:spPr bwMode="auto">
          <a:xfrm>
            <a:off x="0" y="0"/>
            <a:ext cx="9144000" cy="6477000"/>
          </a:xfrm>
          <a:prstGeom prst="rect">
            <a:avLst/>
          </a:prstGeom>
          <a:noFill/>
          <a:ln w="9525">
            <a:solidFill>
              <a:schemeClr val="tx1"/>
            </a:solidFill>
            <a:miter lim="800000"/>
            <a:headEnd/>
            <a:tailEnd/>
          </a:ln>
          <a:effectLst/>
        </p:spPr>
        <p:txBody>
          <a:bodyPr wrap="none" anchor="ctr"/>
          <a:lstStyle/>
          <a:p>
            <a:pPr algn="l" rtl="0" fontAlgn="base">
              <a:spcBef>
                <a:spcPct val="0"/>
              </a:spcBef>
              <a:spcAft>
                <a:spcPct val="0"/>
              </a:spcAft>
              <a:defRPr/>
            </a:pPr>
            <a:endParaRPr lang="en-US">
              <a:solidFill>
                <a:srgbClr val="000000"/>
              </a:solidFill>
            </a:endParaRPr>
          </a:p>
        </p:txBody>
      </p:sp>
      <p:sp>
        <p:nvSpPr>
          <p:cNvPr id="21511" name="Rectangle 7"/>
          <p:cNvSpPr>
            <a:spLocks noChangeArrowheads="1"/>
          </p:cNvSpPr>
          <p:nvPr userDrawn="1"/>
        </p:nvSpPr>
        <p:spPr bwMode="auto">
          <a:xfrm>
            <a:off x="0" y="6400800"/>
            <a:ext cx="8001000" cy="457200"/>
          </a:xfrm>
          <a:prstGeom prst="rect">
            <a:avLst/>
          </a:prstGeom>
          <a:noFill/>
          <a:ln w="9525">
            <a:noFill/>
            <a:miter lim="800000"/>
            <a:headEnd/>
            <a:tailEnd/>
          </a:ln>
          <a:effectLst/>
        </p:spPr>
        <p:txBody>
          <a:bodyPr wrap="none" anchor="ctr"/>
          <a:lstStyle/>
          <a:p>
            <a:pPr algn="l" rtl="0" fontAlgn="base">
              <a:spcBef>
                <a:spcPct val="0"/>
              </a:spcBef>
              <a:spcAft>
                <a:spcPct val="0"/>
              </a:spcAft>
              <a:defRPr/>
            </a:pPr>
            <a:r>
              <a:rPr lang="en-US" sz="1600" b="1" i="1" dirty="0">
                <a:solidFill>
                  <a:srgbClr val="FFFFFF">
                    <a:lumMod val="75000"/>
                  </a:srgbClr>
                </a:solidFill>
              </a:rPr>
              <a:t>Principles of Engineering Economic Analysis</a:t>
            </a:r>
            <a:r>
              <a:rPr lang="en-US" sz="1600" b="1" dirty="0">
                <a:solidFill>
                  <a:srgbClr val="FFFFFF">
                    <a:lumMod val="75000"/>
                  </a:srgbClr>
                </a:solidFill>
              </a:rPr>
              <a:t>, 5th edition</a:t>
            </a:r>
          </a:p>
        </p:txBody>
      </p:sp>
      <p:sp>
        <p:nvSpPr>
          <p:cNvPr id="6152" name="Rectangle 8"/>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142548043"/>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23875" y="1676406"/>
            <a:ext cx="7772400" cy="1984375"/>
          </a:xfrm>
        </p:spPr>
        <p:txBody>
          <a:bodyPr>
            <a:normAutofit fontScale="90000"/>
          </a:bodyPr>
          <a:lstStyle/>
          <a:p>
            <a:pPr algn="ctr"/>
            <a:r>
              <a:rPr lang="en-US" sz="4000" dirty="0" smtClean="0">
                <a:solidFill>
                  <a:schemeClr val="tx2">
                    <a:lumMod val="60000"/>
                    <a:lumOff val="40000"/>
                  </a:schemeClr>
                </a:solidFill>
              </a:rPr>
              <a:t>ENGINEERING ECONOMY</a:t>
            </a:r>
            <a:br>
              <a:rPr lang="en-US" sz="4000" dirty="0" smtClean="0">
                <a:solidFill>
                  <a:schemeClr val="tx2">
                    <a:lumMod val="60000"/>
                    <a:lumOff val="40000"/>
                  </a:schemeClr>
                </a:solidFill>
              </a:rPr>
            </a:br>
            <a:r>
              <a:rPr lang="en-US" sz="4000" dirty="0" smtClean="0">
                <a:solidFill>
                  <a:schemeClr val="tx2">
                    <a:lumMod val="60000"/>
                    <a:lumOff val="40000"/>
                  </a:schemeClr>
                </a:solidFill>
              </a:rPr>
              <a:t>Computer Engineering Departement</a:t>
            </a:r>
            <a:br>
              <a:rPr lang="en-US" sz="4000" dirty="0" smtClean="0">
                <a:solidFill>
                  <a:schemeClr val="tx2">
                    <a:lumMod val="60000"/>
                    <a:lumOff val="40000"/>
                  </a:schemeClr>
                </a:solidFill>
              </a:rPr>
            </a:br>
            <a:r>
              <a:rPr lang="en-US" sz="4000" dirty="0" smtClean="0">
                <a:solidFill>
                  <a:schemeClr val="tx2">
                    <a:lumMod val="60000"/>
                    <a:lumOff val="40000"/>
                  </a:schemeClr>
                </a:solidFill>
              </a:rPr>
              <a:t>4th stage</a:t>
            </a:r>
            <a:endParaRPr lang="en-US" sz="4000" dirty="0">
              <a:solidFill>
                <a:schemeClr val="tx2">
                  <a:lumMod val="60000"/>
                  <a:lumOff val="40000"/>
                </a:schemeClr>
              </a:solidFill>
            </a:endParaRPr>
          </a:p>
        </p:txBody>
      </p:sp>
      <p:sp>
        <p:nvSpPr>
          <p:cNvPr id="3" name="عنوان فرعي 2"/>
          <p:cNvSpPr>
            <a:spLocks noGrp="1"/>
          </p:cNvSpPr>
          <p:nvPr>
            <p:ph type="subTitle" idx="1"/>
          </p:nvPr>
        </p:nvSpPr>
        <p:spPr>
          <a:xfrm>
            <a:off x="990600" y="4419600"/>
            <a:ext cx="7239000" cy="1752600"/>
          </a:xfrm>
        </p:spPr>
        <p:txBody>
          <a:bodyPr>
            <a:normAutofit/>
          </a:bodyPr>
          <a:lstStyle/>
          <a:p>
            <a:pPr algn="ctr"/>
            <a:r>
              <a:rPr lang="en-US" dirty="0" smtClean="0">
                <a:latin typeface="Times New Roman" panose="02020603050405020304" pitchFamily="18" charset="0"/>
                <a:cs typeface="Times New Roman" panose="02020603050405020304" pitchFamily="18" charset="0"/>
              </a:rPr>
              <a:t>Comparison among projects</a:t>
            </a:r>
            <a:endParaRPr lang="en-US" i="1" dirty="0" smtClean="0">
              <a:solidFill>
                <a:schemeClr val="tx2">
                  <a:lumMod val="60000"/>
                  <a:lumOff val="40000"/>
                </a:schemeClr>
              </a:solidFill>
            </a:endParaRPr>
          </a:p>
          <a:p>
            <a:pPr algn="ctr"/>
            <a:r>
              <a:rPr lang="en-US" i="1" dirty="0" smtClean="0">
                <a:solidFill>
                  <a:schemeClr val="tx2">
                    <a:lumMod val="60000"/>
                    <a:lumOff val="40000"/>
                  </a:schemeClr>
                </a:solidFill>
              </a:rPr>
              <a:t>Lecture </a:t>
            </a:r>
            <a:r>
              <a:rPr lang="en-US" i="1" dirty="0">
                <a:solidFill>
                  <a:schemeClr val="tx2">
                    <a:lumMod val="60000"/>
                    <a:lumOff val="40000"/>
                  </a:schemeClr>
                </a:solidFill>
              </a:rPr>
              <a:t>8</a:t>
            </a:r>
            <a:endParaRPr lang="en-US" i="1" dirty="0" smtClean="0">
              <a:solidFill>
                <a:schemeClr val="tx2">
                  <a:lumMod val="60000"/>
                  <a:lumOff val="40000"/>
                </a:schemeClr>
              </a:solidFill>
            </a:endParaRPr>
          </a:p>
          <a:p>
            <a:pPr algn="ctr"/>
            <a:r>
              <a:rPr lang="en-US" i="1" dirty="0" smtClean="0">
                <a:solidFill>
                  <a:srgbClr val="FF0000"/>
                </a:solidFill>
              </a:rPr>
              <a:t>Ass.lecturer:Raghda Salam Ali</a:t>
            </a:r>
          </a:p>
          <a:p>
            <a:pPr algn="ct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604"/>
            <a:ext cx="914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699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196752"/>
            <a:ext cx="8229600" cy="4525963"/>
          </a:xfrm>
        </p:spPr>
        <p:txBody>
          <a:bodyPr/>
          <a:lstStyle/>
          <a:p>
            <a:r>
              <a:rPr lang="en-US" b="0" dirty="0" smtClean="0">
                <a:solidFill>
                  <a:srgbClr val="00B050"/>
                </a:solidFill>
                <a:latin typeface="Times New Roman" pitchFamily="18" charset="0"/>
                <a:cs typeface="Times New Roman" pitchFamily="18" charset="0"/>
              </a:rPr>
              <a:t>6-Market </a:t>
            </a:r>
            <a:r>
              <a:rPr lang="en-US" b="0" dirty="0">
                <a:solidFill>
                  <a:srgbClr val="00B050"/>
                </a:solidFill>
                <a:latin typeface="Times New Roman" pitchFamily="18" charset="0"/>
                <a:cs typeface="Times New Roman" pitchFamily="18" charset="0"/>
              </a:rPr>
              <a:t>rates at other </a:t>
            </a:r>
            <a:r>
              <a:rPr lang="en-US" b="0" dirty="0" smtClean="0">
                <a:solidFill>
                  <a:srgbClr val="00B050"/>
                </a:solidFill>
                <a:latin typeface="Times New Roman" pitchFamily="18" charset="0"/>
                <a:cs typeface="Times New Roman" pitchFamily="18" charset="0"/>
              </a:rPr>
              <a:t>corporations:</a:t>
            </a:r>
          </a:p>
          <a:p>
            <a:pPr algn="just"/>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If the MARR increases at other corporations, especially competitors, a company may alter its MARR upward in response. These variations are often based on changes in interest rates for loans, which directly impact the cost of capital.</a:t>
            </a:r>
          </a:p>
        </p:txBody>
      </p:sp>
    </p:spTree>
    <p:extLst>
      <p:ext uri="{BB962C8B-B14F-4D97-AF65-F5344CB8AC3E}">
        <p14:creationId xmlns:p14="http://schemas.microsoft.com/office/powerpoint/2010/main" val="14882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smtClean="0">
                <a:solidFill>
                  <a:srgbClr val="FF0000"/>
                </a:solidFill>
                <a:latin typeface="Times New Roman" pitchFamily="18" charset="0"/>
                <a:cs typeface="Times New Roman" pitchFamily="18" charset="0"/>
              </a:rPr>
              <a:t>Project Risk</a:t>
            </a:r>
            <a:endParaRPr lang="en-US"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395536" y="1412776"/>
            <a:ext cx="8229600" cy="4876800"/>
          </a:xfrm>
        </p:spPr>
        <p:txBody>
          <a:bodyPr/>
          <a:lstStyle/>
          <a:p>
            <a:pPr algn="just"/>
            <a:r>
              <a:rPr lang="en-US" b="0" dirty="0">
                <a:latin typeface="Times New Roman" pitchFamily="18" charset="0"/>
                <a:cs typeface="Times New Roman" pitchFamily="18" charset="0"/>
              </a:rPr>
              <a:t>risk is a possible  variation  in a parameter from an expected, desired, or predicted value that may be detrimental to observing the intended outcome(s) of the product, process, or system. It represents the absence of or deviation from certainty. Risk is present when there are two or more observable values of a parameter and it is possible to assume or estimate the  chance  that each value may occur. </a:t>
            </a:r>
          </a:p>
        </p:txBody>
      </p:sp>
    </p:spTree>
    <p:extLst>
      <p:ext uri="{BB962C8B-B14F-4D97-AF65-F5344CB8AC3E}">
        <p14:creationId xmlns:p14="http://schemas.microsoft.com/office/powerpoint/2010/main" val="1842925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2162"/>
          </a:xfrm>
        </p:spPr>
        <p:txBody>
          <a:bodyPr/>
          <a:lstStyle/>
          <a:p>
            <a:pPr algn="l"/>
            <a:r>
              <a:rPr lang="en-US" sz="3200" dirty="0" smtClean="0">
                <a:solidFill>
                  <a:srgbClr val="FF0000"/>
                </a:solidFill>
                <a:latin typeface="Times New Roman" pitchFamily="18" charset="0"/>
                <a:cs typeface="Times New Roman" pitchFamily="18" charset="0"/>
              </a:rPr>
              <a:t>Chapter summary</a:t>
            </a:r>
            <a:endParaRPr lang="en-US" sz="32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066800"/>
            <a:ext cx="8229600" cy="4525963"/>
          </a:xfrm>
        </p:spPr>
        <p:txBody>
          <a:bodyPr/>
          <a:lstStyle/>
          <a:p>
            <a:pPr algn="just"/>
            <a:r>
              <a:rPr lang="en-US" sz="2400" b="0" dirty="0" smtClean="0">
                <a:latin typeface="Times New Roman" pitchFamily="18" charset="0"/>
                <a:cs typeface="Times New Roman" pitchFamily="18" charset="0"/>
              </a:rPr>
              <a:t>The </a:t>
            </a:r>
            <a:r>
              <a:rPr lang="en-US" sz="2400" b="0" dirty="0">
                <a:solidFill>
                  <a:srgbClr val="FF0000"/>
                </a:solidFill>
                <a:latin typeface="Times New Roman" pitchFamily="18" charset="0"/>
                <a:cs typeface="Times New Roman" pitchFamily="18" charset="0"/>
              </a:rPr>
              <a:t>interest rate </a:t>
            </a:r>
            <a:r>
              <a:rPr lang="en-US" sz="2400" b="0" dirty="0">
                <a:latin typeface="Times New Roman" pitchFamily="18" charset="0"/>
                <a:cs typeface="Times New Roman" pitchFamily="18" charset="0"/>
              </a:rPr>
              <a:t>at which the </a:t>
            </a:r>
            <a:r>
              <a:rPr lang="en-US" sz="2400" b="0" dirty="0">
                <a:solidFill>
                  <a:srgbClr val="FF0000"/>
                </a:solidFill>
                <a:latin typeface="Times New Roman" pitchFamily="18" charset="0"/>
                <a:cs typeface="Times New Roman" pitchFamily="18" charset="0"/>
              </a:rPr>
              <a:t>MARR</a:t>
            </a:r>
            <a:r>
              <a:rPr lang="en-US" sz="2400" b="0" dirty="0">
                <a:latin typeface="Times New Roman" pitchFamily="18" charset="0"/>
                <a:cs typeface="Times New Roman" pitchFamily="18" charset="0"/>
              </a:rPr>
              <a:t> is established depends principally upon the cost of capital and the mix between debt and equity </a:t>
            </a:r>
            <a:r>
              <a:rPr lang="en-US" sz="2400" b="0" dirty="0" smtClean="0">
                <a:latin typeface="Times New Roman" pitchFamily="18" charset="0"/>
                <a:cs typeface="Times New Roman" pitchFamily="18" charset="0"/>
              </a:rPr>
              <a:t>ﬁnancing</a:t>
            </a:r>
            <a:r>
              <a:rPr lang="en-US" sz="2400" b="0" dirty="0">
                <a:latin typeface="Times New Roman" pitchFamily="18" charset="0"/>
                <a:cs typeface="Times New Roman" pitchFamily="18" charset="0"/>
              </a:rPr>
              <a:t>. </a:t>
            </a:r>
            <a:r>
              <a:rPr lang="en-US" sz="2400" b="0" dirty="0">
                <a:solidFill>
                  <a:srgbClr val="FF0000"/>
                </a:solidFill>
                <a:latin typeface="Times New Roman" pitchFamily="18" charset="0"/>
                <a:cs typeface="Times New Roman" pitchFamily="18" charset="0"/>
              </a:rPr>
              <a:t>The MARR is strongly </a:t>
            </a:r>
            <a:r>
              <a:rPr lang="en-US" sz="2400" b="0" dirty="0" smtClean="0">
                <a:solidFill>
                  <a:srgbClr val="FF0000"/>
                </a:solidFill>
                <a:latin typeface="Times New Roman" pitchFamily="18" charset="0"/>
                <a:cs typeface="Times New Roman" pitchFamily="18" charset="0"/>
              </a:rPr>
              <a:t>inﬂuenced </a:t>
            </a:r>
            <a:r>
              <a:rPr lang="en-US" sz="2400" b="0" dirty="0">
                <a:solidFill>
                  <a:srgbClr val="FF0000"/>
                </a:solidFill>
                <a:latin typeface="Times New Roman" pitchFamily="18" charset="0"/>
                <a:cs typeface="Times New Roman" pitchFamily="18" charset="0"/>
              </a:rPr>
              <a:t>by the  weighted average  cost of capital (WACC). </a:t>
            </a:r>
            <a:r>
              <a:rPr lang="en-US" sz="2400" b="0" dirty="0">
                <a:latin typeface="Times New Roman" pitchFamily="18" charset="0"/>
                <a:cs typeface="Times New Roman" pitchFamily="18" charset="0"/>
              </a:rPr>
              <a:t>Risk, proﬁ t, and other factors can be considered after the </a:t>
            </a:r>
            <a:r>
              <a:rPr lang="en-US" sz="2400" b="0" dirty="0">
                <a:solidFill>
                  <a:srgbClr val="FF0000"/>
                </a:solidFill>
                <a:latin typeface="Times New Roman" pitchFamily="18" charset="0"/>
                <a:cs typeface="Times New Roman" pitchFamily="18" charset="0"/>
              </a:rPr>
              <a:t>AW, PW, </a:t>
            </a:r>
            <a:r>
              <a:rPr lang="en-US" sz="2400" b="0" dirty="0">
                <a:latin typeface="Times New Roman" pitchFamily="18" charset="0"/>
                <a:cs typeface="Times New Roman" pitchFamily="18" charset="0"/>
              </a:rPr>
              <a:t>or </a:t>
            </a:r>
            <a:r>
              <a:rPr lang="en-US" sz="2400" b="0" dirty="0">
                <a:solidFill>
                  <a:srgbClr val="FF0000"/>
                </a:solidFill>
                <a:latin typeface="Times New Roman" pitchFamily="18" charset="0"/>
                <a:cs typeface="Times New Roman" pitchFamily="18" charset="0"/>
              </a:rPr>
              <a:t>ROR</a:t>
            </a:r>
            <a:r>
              <a:rPr lang="en-US" sz="2400" b="0" dirty="0">
                <a:latin typeface="Times New Roman" pitchFamily="18" charset="0"/>
                <a:cs typeface="Times New Roman" pitchFamily="18" charset="0"/>
              </a:rPr>
              <a:t> analysis is completed and prior to </a:t>
            </a:r>
            <a:r>
              <a:rPr lang="en-US" sz="2400" b="0" dirty="0" smtClean="0">
                <a:latin typeface="Times New Roman" pitchFamily="18" charset="0"/>
                <a:cs typeface="Times New Roman" pitchFamily="18" charset="0"/>
              </a:rPr>
              <a:t>ﬁnal </a:t>
            </a:r>
            <a:r>
              <a:rPr lang="en-US" sz="2400" b="0" dirty="0">
                <a:latin typeface="Times New Roman" pitchFamily="18" charset="0"/>
                <a:cs typeface="Times New Roman" pitchFamily="18" charset="0"/>
              </a:rPr>
              <a:t>alternative selection. A high debt-to-equity mix can signiﬁ cantly increase the riskiness of a project and make further debt </a:t>
            </a:r>
            <a:r>
              <a:rPr lang="en-US" sz="2400" b="0" dirty="0" smtClean="0">
                <a:latin typeface="Times New Roman" pitchFamily="18" charset="0"/>
                <a:cs typeface="Times New Roman" pitchFamily="18" charset="0"/>
              </a:rPr>
              <a:t>ﬁnancing difﬁcult </a:t>
            </a:r>
            <a:r>
              <a:rPr lang="en-US" sz="2400" b="0" dirty="0">
                <a:latin typeface="Times New Roman" pitchFamily="18" charset="0"/>
                <a:cs typeface="Times New Roman" pitchFamily="18" charset="0"/>
              </a:rPr>
              <a:t>to acquire for the corporation. </a:t>
            </a:r>
          </a:p>
        </p:txBody>
      </p:sp>
    </p:spTree>
    <p:extLst>
      <p:ext uri="{BB962C8B-B14F-4D97-AF65-F5344CB8AC3E}">
        <p14:creationId xmlns:p14="http://schemas.microsoft.com/office/powerpoint/2010/main" val="1709036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25963"/>
          </a:xfrm>
        </p:spPr>
        <p:txBody>
          <a:bodyPr/>
          <a:lstStyle/>
          <a:p>
            <a:pPr marL="0" indent="0" algn="just">
              <a:buNone/>
            </a:pPr>
            <a:r>
              <a:rPr lang="en-US" sz="2400" b="0" dirty="0" smtClean="0">
                <a:solidFill>
                  <a:srgbClr val="FF0000"/>
                </a:solidFill>
                <a:latin typeface="Times New Roman" pitchFamily="18" charset="0"/>
                <a:cs typeface="Times New Roman" pitchFamily="18" charset="0"/>
              </a:rPr>
              <a:t>Cont.....</a:t>
            </a:r>
          </a:p>
          <a:p>
            <a:pPr marL="0" indent="0" algn="just">
              <a:buNone/>
            </a:pPr>
            <a:endParaRPr lang="en-US" sz="2400" b="0" dirty="0">
              <a:latin typeface="Times New Roman" pitchFamily="18" charset="0"/>
              <a:cs typeface="Times New Roman" pitchFamily="18" charset="0"/>
            </a:endParaRPr>
          </a:p>
          <a:p>
            <a:pPr marL="0" indent="0" algn="just">
              <a:buNone/>
            </a:pPr>
            <a:r>
              <a:rPr lang="en-US" sz="2400" b="0" dirty="0" smtClean="0">
                <a:latin typeface="Times New Roman" pitchFamily="18" charset="0"/>
                <a:cs typeface="Times New Roman" pitchFamily="18" charset="0"/>
              </a:rPr>
              <a:t> If </a:t>
            </a:r>
            <a:r>
              <a:rPr lang="en-US" sz="2400" b="0" dirty="0">
                <a:latin typeface="Times New Roman" pitchFamily="18" charset="0"/>
                <a:cs typeface="Times New Roman" pitchFamily="18" charset="0"/>
              </a:rPr>
              <a:t>multiple attributes, which include more than the economic dimension of a study, are to be considered in making the alternative decision, </a:t>
            </a:r>
            <a:r>
              <a:rPr lang="en-US" sz="2400" b="0" dirty="0" smtClean="0">
                <a:latin typeface="Times New Roman" pitchFamily="18" charset="0"/>
                <a:cs typeface="Times New Roman" pitchFamily="18" charset="0"/>
              </a:rPr>
              <a:t>ﬁrst </a:t>
            </a:r>
            <a:r>
              <a:rPr lang="en-US" sz="2400" b="0" dirty="0">
                <a:latin typeface="Times New Roman" pitchFamily="18" charset="0"/>
                <a:cs typeface="Times New Roman" pitchFamily="18" charset="0"/>
              </a:rPr>
              <a:t>the attributes must be identiﬁ ed and their relative importance assessed. Then each alternative can be value-rated for each attribute. The evaluation measure is determined using a model such as the </a:t>
            </a:r>
            <a:r>
              <a:rPr lang="en-US" sz="2400" b="0" dirty="0" smtClean="0">
                <a:latin typeface="Times New Roman" pitchFamily="18" charset="0"/>
                <a:cs typeface="Times New Roman" pitchFamily="18" charset="0"/>
              </a:rPr>
              <a:t>weighted </a:t>
            </a:r>
            <a:r>
              <a:rPr lang="en-US" sz="2400" b="0" dirty="0">
                <a:latin typeface="Times New Roman" pitchFamily="18" charset="0"/>
                <a:cs typeface="Times New Roman" pitchFamily="18" charset="0"/>
              </a:rPr>
              <a:t>attribute </a:t>
            </a:r>
            <a:r>
              <a:rPr lang="en-US" sz="2400" b="0" dirty="0" smtClean="0">
                <a:latin typeface="Times New Roman" pitchFamily="18" charset="0"/>
                <a:cs typeface="Times New Roman" pitchFamily="18" charset="0"/>
              </a:rPr>
              <a:t>method.</a:t>
            </a:r>
            <a:endParaRPr lang="en-U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148019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en-US" sz="3600" i="1" u="sng" dirty="0" smtClean="0">
                <a:solidFill>
                  <a:srgbClr val="00B050"/>
                </a:solidFill>
                <a:latin typeface="Brush Script MT" pitchFamily="66" charset="0"/>
              </a:rPr>
              <a:t>With my best wishes</a:t>
            </a:r>
          </a:p>
          <a:p>
            <a:pPr algn="ctr"/>
            <a:r>
              <a:rPr lang="en-US" sz="3600" i="1" u="sng" dirty="0" smtClean="0">
                <a:solidFill>
                  <a:srgbClr val="00B050"/>
                </a:solidFill>
                <a:latin typeface="Brush Script MT" pitchFamily="66" charset="0"/>
              </a:rPr>
              <a:t>Raghda salam </a:t>
            </a:r>
            <a:endParaRPr lang="en-US" sz="3600" i="1" u="sng" dirty="0">
              <a:solidFill>
                <a:srgbClr val="00B050"/>
              </a:solidFill>
              <a:latin typeface="Brush Script MT" pitchFamily="66" charset="0"/>
            </a:endParaRPr>
          </a:p>
        </p:txBody>
      </p:sp>
    </p:spTree>
    <p:extLst>
      <p:ext uri="{BB962C8B-B14F-4D97-AF65-F5344CB8AC3E}">
        <p14:creationId xmlns:p14="http://schemas.microsoft.com/office/powerpoint/2010/main" val="2648578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1143000"/>
          </a:xfrm>
        </p:spPr>
        <p:txBody>
          <a:bodyPr/>
          <a:lstStyle/>
          <a:p>
            <a:r>
              <a:rPr lang="en-US" sz="3200" dirty="0">
                <a:solidFill>
                  <a:srgbClr val="FF0000"/>
                </a:solidFill>
                <a:latin typeface="Times New Roman" pitchFamily="18" charset="0"/>
                <a:cs typeface="Times New Roman" pitchFamily="18" charset="0"/>
              </a:rPr>
              <a:t>MARR Relative to the Cost of </a:t>
            </a:r>
            <a:r>
              <a:rPr lang="en-US" sz="3200" dirty="0" smtClean="0">
                <a:solidFill>
                  <a:srgbClr val="FF0000"/>
                </a:solidFill>
                <a:latin typeface="Times New Roman" pitchFamily="18" charset="0"/>
                <a:cs typeface="Times New Roman" pitchFamily="18" charset="0"/>
              </a:rPr>
              <a:t>Capita</a:t>
            </a:r>
            <a:r>
              <a:rPr lang="en-US" sz="3200" dirty="0">
                <a:solidFill>
                  <a:srgbClr val="FF0000"/>
                </a:solidFill>
                <a:latin typeface="Times New Roman" pitchFamily="18" charset="0"/>
                <a:cs typeface="Times New Roman" pitchFamily="18" charset="0"/>
              </a:rPr>
              <a:t>l</a:t>
            </a:r>
          </a:p>
        </p:txBody>
      </p:sp>
      <p:sp>
        <p:nvSpPr>
          <p:cNvPr id="3" name="عنصر نائب للمحتوى 2"/>
          <p:cNvSpPr>
            <a:spLocks noGrp="1"/>
          </p:cNvSpPr>
          <p:nvPr>
            <p:ph idx="1"/>
          </p:nvPr>
        </p:nvSpPr>
        <p:spPr>
          <a:xfrm>
            <a:off x="395536" y="1268760"/>
            <a:ext cx="8229600" cy="4953000"/>
          </a:xfrm>
        </p:spPr>
        <p:txBody>
          <a:bodyPr/>
          <a:lstStyle/>
          <a:p>
            <a:pPr algn="just"/>
            <a:r>
              <a:rPr lang="en-US" sz="2400" b="0" dirty="0">
                <a:latin typeface="Times New Roman" pitchFamily="18" charset="0"/>
                <a:cs typeface="Times New Roman" pitchFamily="18" charset="0"/>
              </a:rPr>
              <a:t> The  cost of capital  is the weighted average interest rate paid based on the proportion of </a:t>
            </a:r>
            <a:r>
              <a:rPr lang="en-US" sz="2400" b="0" dirty="0" smtClean="0">
                <a:latin typeface="Times New Roman" pitchFamily="18" charset="0"/>
                <a:cs typeface="Times New Roman" pitchFamily="18" charset="0"/>
              </a:rPr>
              <a:t>investment </a:t>
            </a:r>
            <a:r>
              <a:rPr lang="en-US" sz="2400" b="0" dirty="0">
                <a:latin typeface="Times New Roman" pitchFamily="18" charset="0"/>
                <a:cs typeface="Times New Roman" pitchFamily="18" charset="0"/>
              </a:rPr>
              <a:t>capital from  debt  and  equity sources .   </a:t>
            </a:r>
            <a:endParaRPr lang="en-US" sz="2400" b="0" dirty="0" smtClean="0">
              <a:latin typeface="Times New Roman" pitchFamily="18" charset="0"/>
              <a:cs typeface="Times New Roman" pitchFamily="18" charset="0"/>
            </a:endParaRPr>
          </a:p>
          <a:p>
            <a:pPr algn="just"/>
            <a:r>
              <a:rPr lang="en-US" sz="2400" b="0" dirty="0" smtClean="0">
                <a:solidFill>
                  <a:srgbClr val="FF0000"/>
                </a:solidFill>
                <a:latin typeface="Times New Roman" pitchFamily="18" charset="0"/>
                <a:cs typeface="Times New Roman" pitchFamily="18" charset="0"/>
              </a:rPr>
              <a:t>   </a:t>
            </a:r>
            <a:r>
              <a:rPr lang="en-US" sz="2400" b="0" dirty="0">
                <a:solidFill>
                  <a:srgbClr val="FF0000"/>
                </a:solidFill>
                <a:latin typeface="Times New Roman" pitchFamily="18" charset="0"/>
                <a:cs typeface="Times New Roman" pitchFamily="18" charset="0"/>
              </a:rPr>
              <a:t>The  MARR  is then set relative to the cost of capital</a:t>
            </a:r>
            <a:r>
              <a:rPr lang="en-US" sz="2400" b="0" dirty="0">
                <a:latin typeface="Times New Roman" pitchFamily="18" charset="0"/>
                <a:cs typeface="Times New Roman" pitchFamily="18" charset="0"/>
              </a:rPr>
              <a:t>. The MARR can be set for one project, a series of projects, a division of a corporation, or the entire company. MARR values  change over time  due to changing circumstances</a:t>
            </a:r>
            <a:r>
              <a:rPr lang="en-US" sz="2400" b="0" dirty="0" smtClean="0">
                <a:latin typeface="Times New Roman" pitchFamily="18" charset="0"/>
                <a:cs typeface="Times New Roman" pitchFamily="18" charset="0"/>
              </a:rPr>
              <a:t>.</a:t>
            </a:r>
          </a:p>
          <a:p>
            <a:pPr algn="just"/>
            <a:r>
              <a:rPr lang="en-US" sz="2400" b="0" dirty="0" smtClean="0">
                <a:latin typeface="Times New Roman" pitchFamily="18" charset="0"/>
                <a:cs typeface="Times New Roman" pitchFamily="18" charset="0"/>
              </a:rPr>
              <a:t>      </a:t>
            </a:r>
            <a:r>
              <a:rPr lang="en-US" sz="2400" b="0" dirty="0">
                <a:solidFill>
                  <a:srgbClr val="FF0000"/>
                </a:solidFill>
                <a:latin typeface="Times New Roman" pitchFamily="18" charset="0"/>
                <a:cs typeface="Times New Roman" pitchFamily="18" charset="0"/>
              </a:rPr>
              <a:t>When no </a:t>
            </a:r>
            <a:r>
              <a:rPr lang="en-US" sz="2400" b="0" dirty="0" smtClean="0">
                <a:solidFill>
                  <a:srgbClr val="FF0000"/>
                </a:solidFill>
                <a:latin typeface="Times New Roman" pitchFamily="18" charset="0"/>
                <a:cs typeface="Times New Roman" pitchFamily="18" charset="0"/>
              </a:rPr>
              <a:t>speciﬁc </a:t>
            </a:r>
            <a:r>
              <a:rPr lang="en-US" sz="2400" b="0" dirty="0">
                <a:solidFill>
                  <a:srgbClr val="FF0000"/>
                </a:solidFill>
                <a:latin typeface="Times New Roman" pitchFamily="18" charset="0"/>
                <a:cs typeface="Times New Roman" pitchFamily="18" charset="0"/>
              </a:rPr>
              <a:t>MARR is established</a:t>
            </a:r>
            <a:r>
              <a:rPr lang="en-US" sz="2400" b="0" dirty="0">
                <a:latin typeface="Times New Roman" pitchFamily="18" charset="0"/>
                <a:cs typeface="Times New Roman" pitchFamily="18" charset="0"/>
              </a:rPr>
              <a:t>, the estimated net cash </a:t>
            </a:r>
            <a:r>
              <a:rPr lang="en-US" sz="2400" b="0" dirty="0" smtClean="0">
                <a:latin typeface="Times New Roman" pitchFamily="18" charset="0"/>
                <a:cs typeface="Times New Roman" pitchFamily="18" charset="0"/>
              </a:rPr>
              <a:t>ﬂows </a:t>
            </a:r>
            <a:r>
              <a:rPr lang="en-US" sz="2400" b="0" dirty="0">
                <a:latin typeface="Times New Roman" pitchFamily="18" charset="0"/>
                <a:cs typeface="Times New Roman" pitchFamily="18" charset="0"/>
              </a:rPr>
              <a:t>and available capital establish an inherent MARR. This rate is determined by </a:t>
            </a:r>
            <a:r>
              <a:rPr lang="en-US" sz="2400" b="0" dirty="0" smtClean="0">
                <a:latin typeface="Times New Roman" pitchFamily="18" charset="0"/>
                <a:cs typeface="Times New Roman" pitchFamily="18" charset="0"/>
              </a:rPr>
              <a:t>ﬁnding </a:t>
            </a:r>
            <a:r>
              <a:rPr lang="en-US" sz="2400" b="0" dirty="0">
                <a:latin typeface="Times New Roman" pitchFamily="18" charset="0"/>
                <a:cs typeface="Times New Roman" pitchFamily="18" charset="0"/>
              </a:rPr>
              <a:t>the ROR ( i* ) value of the project cash </a:t>
            </a:r>
            <a:r>
              <a:rPr lang="en-US" sz="2400" b="0" dirty="0" smtClean="0">
                <a:latin typeface="Times New Roman" pitchFamily="18" charset="0"/>
                <a:cs typeface="Times New Roman" pitchFamily="18" charset="0"/>
              </a:rPr>
              <a:t>ﬂows</a:t>
            </a:r>
            <a:r>
              <a:rPr lang="en-US" sz="2400" b="0" dirty="0">
                <a:latin typeface="Times New Roman" pitchFamily="18" charset="0"/>
                <a:cs typeface="Times New Roman" pitchFamily="18" charset="0"/>
              </a:rPr>
              <a:t>. This rate is utilized as the  opportunity cost , which is the ROR of the </a:t>
            </a:r>
            <a:r>
              <a:rPr lang="en-US" sz="2400" b="0" dirty="0" smtClean="0">
                <a:latin typeface="Times New Roman" pitchFamily="18" charset="0"/>
                <a:cs typeface="Times New Roman" pitchFamily="18" charset="0"/>
              </a:rPr>
              <a:t>ﬁrst </a:t>
            </a:r>
            <a:r>
              <a:rPr lang="en-US" sz="2400" b="0" dirty="0">
                <a:latin typeface="Times New Roman" pitchFamily="18" charset="0"/>
                <a:cs typeface="Times New Roman" pitchFamily="18" charset="0"/>
              </a:rPr>
              <a:t>project not funded due to the lack of capital funds. </a:t>
            </a:r>
          </a:p>
        </p:txBody>
      </p:sp>
    </p:spTree>
    <p:extLst>
      <p:ext uri="{BB962C8B-B14F-4D97-AF65-F5344CB8AC3E}">
        <p14:creationId xmlns:p14="http://schemas.microsoft.com/office/powerpoint/2010/main" val="1587879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sz="3200" dirty="0">
                <a:solidFill>
                  <a:srgbClr val="FF0000"/>
                </a:solidFill>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The </a:t>
            </a:r>
            <a:r>
              <a:rPr lang="en-US" sz="3200" dirty="0">
                <a:solidFill>
                  <a:srgbClr val="FF0000"/>
                </a:solidFill>
                <a:latin typeface="Times New Roman" pitchFamily="18" charset="0"/>
                <a:cs typeface="Times New Roman" pitchFamily="18" charset="0"/>
              </a:rPr>
              <a:t>two primary sources of capital. </a:t>
            </a:r>
          </a:p>
        </p:txBody>
      </p:sp>
      <p:sp>
        <p:nvSpPr>
          <p:cNvPr id="3" name="عنصر نائب للمحتوى 2"/>
          <p:cNvSpPr>
            <a:spLocks noGrp="1"/>
          </p:cNvSpPr>
          <p:nvPr>
            <p:ph idx="1"/>
          </p:nvPr>
        </p:nvSpPr>
        <p:spPr/>
        <p:txBody>
          <a:bodyPr/>
          <a:lstStyle/>
          <a:p>
            <a:pPr algn="just"/>
            <a:r>
              <a:rPr lang="en-US" sz="2400" b="0" dirty="0" smtClean="0">
                <a:solidFill>
                  <a:srgbClr val="00B050"/>
                </a:solidFill>
                <a:latin typeface="Times New Roman" pitchFamily="18" charset="0"/>
                <a:cs typeface="Times New Roman" pitchFamily="18" charset="0"/>
              </a:rPr>
              <a:t>1- Debt </a:t>
            </a:r>
            <a:r>
              <a:rPr lang="en-US" sz="2400" b="0" dirty="0">
                <a:solidFill>
                  <a:srgbClr val="00B050"/>
                </a:solidFill>
                <a:latin typeface="Times New Roman" pitchFamily="18" charset="0"/>
                <a:cs typeface="Times New Roman" pitchFamily="18" charset="0"/>
              </a:rPr>
              <a:t>capital </a:t>
            </a:r>
            <a:r>
              <a:rPr lang="en-US" sz="2400" b="0" dirty="0" smtClean="0">
                <a:solidFill>
                  <a:srgbClr val="00B050"/>
                </a:solidFill>
                <a:latin typeface="Times New Roman" pitchFamily="18" charset="0"/>
                <a:cs typeface="Times New Roman" pitchFamily="18" charset="0"/>
              </a:rPr>
              <a:t>: </a:t>
            </a:r>
            <a:r>
              <a:rPr lang="en-US" sz="2400" b="0" dirty="0" smtClean="0">
                <a:latin typeface="Times New Roman" pitchFamily="18" charset="0"/>
                <a:cs typeface="Times New Roman" pitchFamily="18" charset="0"/>
              </a:rPr>
              <a:t>represents </a:t>
            </a:r>
            <a:r>
              <a:rPr lang="en-US" sz="2400" b="0" dirty="0">
                <a:latin typeface="Times New Roman" pitchFamily="18" charset="0"/>
                <a:cs typeface="Times New Roman" pitchFamily="18" charset="0"/>
              </a:rPr>
              <a:t>borrowing from outside the company, with the principal repaid at a stated interest rate following a </a:t>
            </a:r>
            <a:r>
              <a:rPr lang="en-US" sz="2400" b="0" dirty="0" smtClean="0">
                <a:latin typeface="Times New Roman" pitchFamily="18" charset="0"/>
                <a:cs typeface="Times New Roman" pitchFamily="18" charset="0"/>
              </a:rPr>
              <a:t>speciﬁed </a:t>
            </a:r>
            <a:r>
              <a:rPr lang="en-US" sz="2400" b="0" dirty="0">
                <a:latin typeface="Times New Roman" pitchFamily="18" charset="0"/>
                <a:cs typeface="Times New Roman" pitchFamily="18" charset="0"/>
              </a:rPr>
              <a:t>time schedule. Debt </a:t>
            </a:r>
            <a:r>
              <a:rPr lang="en-US" sz="2400" b="0" dirty="0" smtClean="0">
                <a:latin typeface="Times New Roman" pitchFamily="18" charset="0"/>
                <a:cs typeface="Times New Roman" pitchFamily="18" charset="0"/>
              </a:rPr>
              <a:t>ﬁnancing </a:t>
            </a:r>
            <a:r>
              <a:rPr lang="en-US" sz="2400" b="0" dirty="0">
                <a:latin typeface="Times New Roman" pitchFamily="18" charset="0"/>
                <a:cs typeface="Times New Roman" pitchFamily="18" charset="0"/>
              </a:rPr>
              <a:t>includes borrowing via bonds, loans, and mortgages. The lender does not share in the </a:t>
            </a:r>
            <a:r>
              <a:rPr lang="en-US" sz="2400" b="0" dirty="0" smtClean="0">
                <a:latin typeface="Times New Roman" pitchFamily="18" charset="0"/>
                <a:cs typeface="Times New Roman" pitchFamily="18" charset="0"/>
              </a:rPr>
              <a:t>proﬁts </a:t>
            </a:r>
            <a:r>
              <a:rPr lang="en-US" sz="2400" b="0" dirty="0">
                <a:latin typeface="Times New Roman" pitchFamily="18" charset="0"/>
                <a:cs typeface="Times New Roman" pitchFamily="18" charset="0"/>
              </a:rPr>
              <a:t>made using the debt funds, but there is risk in that the borrower could default on part of or all the borrowed funds. The amount of outstanding debt </a:t>
            </a:r>
            <a:r>
              <a:rPr lang="en-US" sz="2400" b="0" dirty="0" smtClean="0">
                <a:latin typeface="Times New Roman" pitchFamily="18" charset="0"/>
                <a:cs typeface="Times New Roman" pitchFamily="18" charset="0"/>
              </a:rPr>
              <a:t>ﬁnancing </a:t>
            </a:r>
            <a:r>
              <a:rPr lang="en-US" sz="2400" b="0" dirty="0">
                <a:latin typeface="Times New Roman" pitchFamily="18" charset="0"/>
                <a:cs typeface="Times New Roman" pitchFamily="18" charset="0"/>
              </a:rPr>
              <a:t>is indicated in the liabilities section of the corporate balance </a:t>
            </a:r>
            <a:r>
              <a:rPr lang="en-US" sz="2400" b="0" dirty="0" smtClean="0">
                <a:latin typeface="Times New Roman" pitchFamily="18" charset="0"/>
                <a:cs typeface="Times New Roman" pitchFamily="18" charset="0"/>
              </a:rPr>
              <a:t>sheet.</a:t>
            </a:r>
            <a:endParaRPr lang="en-U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846893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en-US" sz="2800" b="0" dirty="0" smtClean="0">
                <a:solidFill>
                  <a:srgbClr val="00B050"/>
                </a:solidFill>
                <a:latin typeface="Times New Roman" pitchFamily="18" charset="0"/>
                <a:cs typeface="Times New Roman" pitchFamily="18" charset="0"/>
              </a:rPr>
              <a:t>2-</a:t>
            </a:r>
            <a:r>
              <a:rPr lang="en-US" sz="2800" b="0" dirty="0" smtClean="0">
                <a:latin typeface="Times New Roman" pitchFamily="18" charset="0"/>
                <a:cs typeface="Times New Roman" pitchFamily="18" charset="0"/>
              </a:rPr>
              <a:t> </a:t>
            </a:r>
            <a:r>
              <a:rPr lang="en-US" sz="2800" b="0" dirty="0">
                <a:solidFill>
                  <a:srgbClr val="00B050"/>
                </a:solidFill>
                <a:latin typeface="Times New Roman" pitchFamily="18" charset="0"/>
                <a:cs typeface="Times New Roman" pitchFamily="18" charset="0"/>
              </a:rPr>
              <a:t>Equity </a:t>
            </a:r>
            <a:r>
              <a:rPr lang="en-US" sz="2800" b="0" dirty="0" smtClean="0">
                <a:solidFill>
                  <a:srgbClr val="00B050"/>
                </a:solidFill>
                <a:latin typeface="Times New Roman" pitchFamily="18" charset="0"/>
                <a:cs typeface="Times New Roman" pitchFamily="18" charset="0"/>
              </a:rPr>
              <a:t>capital :  </a:t>
            </a:r>
            <a:r>
              <a:rPr lang="en-US" sz="2800" b="0" dirty="0">
                <a:latin typeface="Times New Roman" pitchFamily="18" charset="0"/>
                <a:cs typeface="Times New Roman" pitchFamily="18" charset="0"/>
              </a:rPr>
              <a:t>is corporate money comprised of the funds of owners and retained earnings. Owners’ funds are further </a:t>
            </a:r>
            <a:r>
              <a:rPr lang="en-US" sz="2800" b="0" dirty="0" smtClean="0">
                <a:latin typeface="Times New Roman" pitchFamily="18" charset="0"/>
                <a:cs typeface="Times New Roman" pitchFamily="18" charset="0"/>
              </a:rPr>
              <a:t>classiﬁed </a:t>
            </a:r>
            <a:r>
              <a:rPr lang="en-US" sz="2800" b="0" dirty="0">
                <a:latin typeface="Times New Roman" pitchFamily="18" charset="0"/>
                <a:cs typeface="Times New Roman" pitchFamily="18" charset="0"/>
              </a:rPr>
              <a:t>as common and preferred stock proceeds or owners’ capital for a private (</a:t>
            </a:r>
            <a:r>
              <a:rPr lang="en-US" sz="2800" b="0" dirty="0" smtClean="0">
                <a:latin typeface="Times New Roman" pitchFamily="18" charset="0"/>
                <a:cs typeface="Times New Roman" pitchFamily="18" charset="0"/>
              </a:rPr>
              <a:t>non-stock-issuing</a:t>
            </a:r>
            <a:r>
              <a:rPr lang="en-US" sz="2800" b="0" dirty="0">
                <a:latin typeface="Times New Roman" pitchFamily="18" charset="0"/>
                <a:cs typeface="Times New Roman" pitchFamily="18" charset="0"/>
              </a:rPr>
              <a:t>) company. Retained earnings are funds previously </a:t>
            </a:r>
            <a:r>
              <a:rPr lang="en-US" sz="2800" b="0" dirty="0" smtClean="0">
                <a:latin typeface="Times New Roman" pitchFamily="18" charset="0"/>
                <a:cs typeface="Times New Roman" pitchFamily="18" charset="0"/>
              </a:rPr>
              <a:t>retained </a:t>
            </a:r>
            <a:r>
              <a:rPr lang="en-US" sz="2800" b="0" dirty="0">
                <a:latin typeface="Times New Roman" pitchFamily="18" charset="0"/>
                <a:cs typeface="Times New Roman" pitchFamily="18" charset="0"/>
              </a:rPr>
              <a:t>in the corporation for capital investment. The amount of equity is indicated in the net worth section of the corporate balance sheet.</a:t>
            </a:r>
          </a:p>
          <a:p>
            <a:pPr marL="0" indent="0">
              <a:buNone/>
            </a:pPr>
            <a:endParaRPr lang="en-U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2228228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en-US" sz="2800" b="0" dirty="0">
                <a:solidFill>
                  <a:srgbClr val="FF0000"/>
                </a:solidFill>
                <a:latin typeface="Times New Roman" pitchFamily="18" charset="0"/>
                <a:cs typeface="Times New Roman" pitchFamily="18" charset="0"/>
              </a:rPr>
              <a:t> The effective MARR varies from one project to another and through time because of factors such as the following: </a:t>
            </a:r>
          </a:p>
        </p:txBody>
      </p:sp>
      <p:sp>
        <p:nvSpPr>
          <p:cNvPr id="3" name="عنصر نائب للمحتوى 2"/>
          <p:cNvSpPr>
            <a:spLocks noGrp="1"/>
          </p:cNvSpPr>
          <p:nvPr>
            <p:ph idx="1"/>
          </p:nvPr>
        </p:nvSpPr>
        <p:spPr/>
        <p:txBody>
          <a:bodyPr/>
          <a:lstStyle/>
          <a:p>
            <a:pPr algn="just"/>
            <a:r>
              <a:rPr lang="en-US" b="0" dirty="0">
                <a:solidFill>
                  <a:srgbClr val="00B050"/>
                </a:solidFill>
                <a:latin typeface="Times New Roman" pitchFamily="18" charset="0"/>
                <a:cs typeface="Times New Roman" pitchFamily="18" charset="0"/>
              </a:rPr>
              <a:t>1-Project </a:t>
            </a:r>
            <a:r>
              <a:rPr lang="en-US" b="0" dirty="0" smtClean="0">
                <a:solidFill>
                  <a:srgbClr val="00B050"/>
                </a:solidFill>
                <a:latin typeface="Times New Roman" pitchFamily="18" charset="0"/>
                <a:cs typeface="Times New Roman" pitchFamily="18" charset="0"/>
              </a:rPr>
              <a:t>risk:</a:t>
            </a:r>
          </a:p>
          <a:p>
            <a:pPr algn="just"/>
            <a:r>
              <a:rPr lang="en-US" sz="2400" b="0" dirty="0" smtClean="0">
                <a:latin typeface="Times New Roman" pitchFamily="18" charset="0"/>
                <a:cs typeface="Times New Roman" pitchFamily="18" charset="0"/>
              </a:rPr>
              <a:t> </a:t>
            </a:r>
            <a:r>
              <a:rPr lang="en-US" sz="2400" b="0" dirty="0">
                <a:latin typeface="Times New Roman" pitchFamily="18" charset="0"/>
                <a:cs typeface="Times New Roman" pitchFamily="18" charset="0"/>
              </a:rPr>
              <a:t>Where there is greater risk (perceived or actual) associated with proposed projects, the tendency is to set a higher MARR. This is encouraged by the higher cost of debt capital for projects considered risky. This  usually means that there is some concern that the project will not  realize its projected revenue requirements. </a:t>
            </a:r>
          </a:p>
        </p:txBody>
      </p:sp>
    </p:spTree>
    <p:extLst>
      <p:ext uri="{BB962C8B-B14F-4D97-AF65-F5344CB8AC3E}">
        <p14:creationId xmlns:p14="http://schemas.microsoft.com/office/powerpoint/2010/main" val="340415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8229600" cy="5184576"/>
          </a:xfrm>
        </p:spPr>
        <p:txBody>
          <a:bodyPr/>
          <a:lstStyle/>
          <a:p>
            <a:pPr algn="just"/>
            <a:r>
              <a:rPr lang="en-US" b="0" dirty="0">
                <a:solidFill>
                  <a:srgbClr val="00B050"/>
                </a:solidFill>
                <a:latin typeface="Times New Roman" pitchFamily="18" charset="0"/>
                <a:cs typeface="Times New Roman" pitchFamily="18" charset="0"/>
              </a:rPr>
              <a:t>2- Investment </a:t>
            </a:r>
            <a:r>
              <a:rPr lang="en-US" b="0" dirty="0" smtClean="0">
                <a:solidFill>
                  <a:srgbClr val="00B050"/>
                </a:solidFill>
                <a:latin typeface="Times New Roman" pitchFamily="18" charset="0"/>
                <a:cs typeface="Times New Roman" pitchFamily="18" charset="0"/>
              </a:rPr>
              <a:t>opportunity</a:t>
            </a:r>
            <a:r>
              <a:rPr lang="en-US" b="0" dirty="0">
                <a:solidFill>
                  <a:srgbClr val="00B050"/>
                </a:solidFill>
                <a:latin typeface="Times New Roman" pitchFamily="18" charset="0"/>
                <a:cs typeface="Times New Roman" pitchFamily="18" charset="0"/>
              </a:rPr>
              <a:t>:</a:t>
            </a:r>
            <a:endParaRPr lang="en-US" b="0" dirty="0" smtClean="0">
              <a:solidFill>
                <a:srgbClr val="00B050"/>
              </a:solidFill>
              <a:latin typeface="Times New Roman" pitchFamily="18" charset="0"/>
              <a:cs typeface="Times New Roman" pitchFamily="18" charset="0"/>
            </a:endParaRPr>
          </a:p>
          <a:p>
            <a:pPr algn="just"/>
            <a:r>
              <a:rPr lang="en-US" b="0" dirty="0" smtClean="0">
                <a:solidFill>
                  <a:srgbClr val="00B050"/>
                </a:solidFill>
                <a:latin typeface="Times New Roman" pitchFamily="18" charset="0"/>
                <a:cs typeface="Times New Roman" pitchFamily="18" charset="0"/>
              </a:rPr>
              <a:t> </a:t>
            </a:r>
            <a:r>
              <a:rPr lang="en-US" b="0" dirty="0">
                <a:latin typeface="Times New Roman" pitchFamily="18" charset="0"/>
                <a:cs typeface="Times New Roman" pitchFamily="18" charset="0"/>
              </a:rPr>
              <a:t>If management is determined to expand in a certain area, the MARR may be lowered to encourage investment with the hope of recovering lost revenue in other areas. This common reaction to investment opportunity can create havoc when the guidelines for setting a MARR are too strictly applied. Flexibility becomes very important. </a:t>
            </a:r>
          </a:p>
        </p:txBody>
      </p:sp>
    </p:spTree>
    <p:extLst>
      <p:ext uri="{BB962C8B-B14F-4D97-AF65-F5344CB8AC3E}">
        <p14:creationId xmlns:p14="http://schemas.microsoft.com/office/powerpoint/2010/main" val="2191154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458200" cy="5745163"/>
          </a:xfrm>
        </p:spPr>
        <p:txBody>
          <a:bodyPr/>
          <a:lstStyle/>
          <a:p>
            <a:r>
              <a:rPr lang="en-US" sz="2400" b="0" dirty="0" smtClean="0">
                <a:solidFill>
                  <a:srgbClr val="00B050"/>
                </a:solidFill>
                <a:latin typeface="Times New Roman" pitchFamily="18" charset="0"/>
                <a:cs typeface="Times New Roman" pitchFamily="18" charset="0"/>
              </a:rPr>
              <a:t>3-Government intervention:</a:t>
            </a:r>
          </a:p>
          <a:p>
            <a:pPr algn="just"/>
            <a:r>
              <a:rPr lang="en-US" sz="2400" b="0" dirty="0" smtClean="0">
                <a:latin typeface="Times New Roman" pitchFamily="18" charset="0"/>
                <a:cs typeface="Times New Roman" pitchFamily="18" charset="0"/>
              </a:rPr>
              <a:t> </a:t>
            </a:r>
            <a:r>
              <a:rPr lang="en-US" sz="2400" b="0" dirty="0">
                <a:latin typeface="Times New Roman" pitchFamily="18" charset="0"/>
                <a:cs typeface="Times New Roman" pitchFamily="18" charset="0"/>
              </a:rPr>
              <a:t>Depending upon the state of the economy, international relations, and a host of other factors, the federal government (and possibly lower levels) can dictate the forces and direction of the free market. This may occur through price limits, subsidies, import tariffs, and limitation on availability. Both short-term and long-term government interventions are commonly present in different areas of the economy. Examples are steel imports, foreign capital investment, car imports, and agricultural product exports. During the time that such government actions are in force, there is a strong impact to increase or decrease taxes, prices, etc., thus tending to move the MARR up or down</a:t>
            </a:r>
          </a:p>
        </p:txBody>
      </p:sp>
    </p:spTree>
    <p:extLst>
      <p:ext uri="{BB962C8B-B14F-4D97-AF65-F5344CB8AC3E}">
        <p14:creationId xmlns:p14="http://schemas.microsoft.com/office/powerpoint/2010/main" val="2456456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229600" cy="4525963"/>
          </a:xfrm>
        </p:spPr>
        <p:txBody>
          <a:bodyPr/>
          <a:lstStyle/>
          <a:p>
            <a:r>
              <a:rPr lang="en-US" b="0" dirty="0" smtClean="0">
                <a:solidFill>
                  <a:srgbClr val="00B050"/>
                </a:solidFill>
                <a:latin typeface="Times New Roman" pitchFamily="18" charset="0"/>
                <a:cs typeface="Times New Roman" pitchFamily="18" charset="0"/>
              </a:rPr>
              <a:t>4-Tax structure:</a:t>
            </a:r>
          </a:p>
          <a:p>
            <a:pPr algn="just"/>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If corporate taxes are rising (due to increased </a:t>
            </a:r>
            <a:r>
              <a:rPr lang="en-US" b="0" dirty="0" smtClean="0">
                <a:latin typeface="Times New Roman" pitchFamily="18" charset="0"/>
                <a:cs typeface="Times New Roman" pitchFamily="18" charset="0"/>
              </a:rPr>
              <a:t>proﬁts</a:t>
            </a:r>
            <a:r>
              <a:rPr lang="en-US" b="0" dirty="0">
                <a:latin typeface="Times New Roman" pitchFamily="18" charset="0"/>
                <a:cs typeface="Times New Roman" pitchFamily="18" charset="0"/>
              </a:rPr>
              <a:t>, capital gains, local taxes, etc.), pressure to increase the MARR is present. Use of after-tax analysis may assist in eliminating this reason for a </a:t>
            </a:r>
            <a:r>
              <a:rPr lang="en-US" b="0" dirty="0" smtClean="0">
                <a:latin typeface="Times New Roman" pitchFamily="18" charset="0"/>
                <a:cs typeface="Times New Roman" pitchFamily="18" charset="0"/>
              </a:rPr>
              <a:t>ﬂuctuating </a:t>
            </a:r>
            <a:r>
              <a:rPr lang="en-US" b="0" dirty="0">
                <a:latin typeface="Times New Roman" pitchFamily="18" charset="0"/>
                <a:cs typeface="Times New Roman" pitchFamily="18" charset="0"/>
              </a:rPr>
              <a:t>MARR, since accompanying business expenses will tend to decrease taxes and after-tax costs. </a:t>
            </a:r>
          </a:p>
        </p:txBody>
      </p:sp>
    </p:spTree>
    <p:extLst>
      <p:ext uri="{BB962C8B-B14F-4D97-AF65-F5344CB8AC3E}">
        <p14:creationId xmlns:p14="http://schemas.microsoft.com/office/powerpoint/2010/main" val="3960002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268760"/>
            <a:ext cx="8229600" cy="4525963"/>
          </a:xfrm>
        </p:spPr>
        <p:txBody>
          <a:bodyPr/>
          <a:lstStyle/>
          <a:p>
            <a:r>
              <a:rPr lang="en-US" b="0" dirty="0">
                <a:solidFill>
                  <a:srgbClr val="00B050"/>
                </a:solidFill>
                <a:latin typeface="Times New Roman" pitchFamily="18" charset="0"/>
                <a:cs typeface="Times New Roman" pitchFamily="18" charset="0"/>
              </a:rPr>
              <a:t>5- Limited </a:t>
            </a:r>
            <a:r>
              <a:rPr lang="en-US" b="0" dirty="0" smtClean="0">
                <a:solidFill>
                  <a:srgbClr val="00B050"/>
                </a:solidFill>
                <a:latin typeface="Times New Roman" pitchFamily="18" charset="0"/>
                <a:cs typeface="Times New Roman" pitchFamily="18" charset="0"/>
              </a:rPr>
              <a:t>capital:</a:t>
            </a:r>
          </a:p>
          <a:p>
            <a:pPr algn="just"/>
            <a:r>
              <a:rPr lang="en-US" b="0" dirty="0" smtClean="0">
                <a:latin typeface="Times New Roman" pitchFamily="18" charset="0"/>
                <a:cs typeface="Times New Roman" pitchFamily="18" charset="0"/>
              </a:rPr>
              <a:t> </a:t>
            </a:r>
            <a:r>
              <a:rPr lang="en-US" b="0" dirty="0">
                <a:latin typeface="Times New Roman" pitchFamily="18" charset="0"/>
                <a:cs typeface="Times New Roman" pitchFamily="18" charset="0"/>
              </a:rPr>
              <a:t>As debt and equity capital become limited, the MARR is increased. If the demand for limited capital exceeds supply, the MARR may tend to be set even higher. The opportunity cost has a large role in determining the MARR actually used. </a:t>
            </a:r>
          </a:p>
        </p:txBody>
      </p:sp>
    </p:spTree>
    <p:extLst>
      <p:ext uri="{BB962C8B-B14F-4D97-AF65-F5344CB8AC3E}">
        <p14:creationId xmlns:p14="http://schemas.microsoft.com/office/powerpoint/2010/main" val="1412526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10.xml><?xml version="1.0" encoding="utf-8"?>
<a:theme xmlns:a="http://schemas.openxmlformats.org/drawingml/2006/main" name="9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solidFill>
            <a:schemeClr val="tx1"/>
          </a:solidFill>
          <a:miter lim="800000"/>
          <a:headEnd/>
          <a:tailEnd/>
        </a:ln>
      </a:spPr>
      <a:bodyPr>
        <a:spAutoFit/>
      </a:bodyPr>
      <a:lstStyle>
        <a:defPPr>
          <a:spcBef>
            <a:spcPct val="50000"/>
          </a:spcBef>
          <a:defRPr b="1" dirty="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6326</TotalTime>
  <Words>1011</Words>
  <Application>Microsoft Office PowerPoint</Application>
  <PresentationFormat>عرض على الشاشة (3:4)‏</PresentationFormat>
  <Paragraphs>36</Paragraphs>
  <Slides>14</Slides>
  <Notes>2</Notes>
  <HiddenSlides>0</HiddenSlides>
  <MMClips>0</MMClips>
  <ScaleCrop>false</ScaleCrop>
  <HeadingPairs>
    <vt:vector size="4" baseType="variant">
      <vt:variant>
        <vt:lpstr>نسق</vt:lpstr>
      </vt:variant>
      <vt:variant>
        <vt:i4>13</vt:i4>
      </vt:variant>
      <vt:variant>
        <vt:lpstr>عناوين الشرائح</vt:lpstr>
      </vt:variant>
      <vt:variant>
        <vt:i4>14</vt:i4>
      </vt:variant>
    </vt:vector>
  </HeadingPairs>
  <TitlesOfParts>
    <vt:vector size="27" baseType="lpstr">
      <vt:lpstr>حضري</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ENGINEERING ECONOMY Computer Engineering Departement 4th stage</vt:lpstr>
      <vt:lpstr>MARR Relative to the Cost of Capital</vt:lpstr>
      <vt:lpstr> The two primary sources of capital. </vt:lpstr>
      <vt:lpstr>عرض تقديمي في PowerPoint</vt:lpstr>
      <vt:lpstr> The effective MARR varies from one project to another and through time because of factors such as the following: </vt:lpstr>
      <vt:lpstr>عرض تقديمي في PowerPoint</vt:lpstr>
      <vt:lpstr>عرض تقديمي في PowerPoint</vt:lpstr>
      <vt:lpstr>عرض تقديمي في PowerPoint</vt:lpstr>
      <vt:lpstr>عرض تقديمي في PowerPoint</vt:lpstr>
      <vt:lpstr>عرض تقديمي في PowerPoint</vt:lpstr>
      <vt:lpstr>Project Risk</vt:lpstr>
      <vt:lpstr>Chapter summary</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ECONOMY Computer Engineering Departement 4th stage</dc:title>
  <dc:creator>pc</dc:creator>
  <cp:lastModifiedBy>pc</cp:lastModifiedBy>
  <cp:revision>25</cp:revision>
  <dcterms:created xsi:type="dcterms:W3CDTF">2020-06-24T06:11:12Z</dcterms:created>
  <dcterms:modified xsi:type="dcterms:W3CDTF">2022-06-27T12:28:48Z</dcterms:modified>
</cp:coreProperties>
</file>