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16"/>
  </p:notesMasterIdLst>
  <p:handoutMasterIdLst>
    <p:handoutMasterId r:id="rId17"/>
  </p:handoutMasterIdLst>
  <p:sldIdLst>
    <p:sldId id="314" r:id="rId2"/>
    <p:sldId id="284" r:id="rId3"/>
    <p:sldId id="285" r:id="rId4"/>
    <p:sldId id="286" r:id="rId5"/>
    <p:sldId id="287" r:id="rId6"/>
    <p:sldId id="315" r:id="rId7"/>
    <p:sldId id="316" r:id="rId8"/>
    <p:sldId id="292" r:id="rId9"/>
    <p:sldId id="302" r:id="rId10"/>
    <p:sldId id="317" r:id="rId11"/>
    <p:sldId id="260" r:id="rId12"/>
    <p:sldId id="261" r:id="rId13"/>
    <p:sldId id="318" r:id="rId14"/>
    <p:sldId id="319"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3/17/2022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3/17/2022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A7055C-8A82-1E43-AADF-396B26E07F2B}" type="datetime1">
              <a:rPr lang="en-US" smtClean="0"/>
              <a:pPr>
                <a:defRPr/>
              </a:pPr>
              <a:t>3/17/2022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8A6632A1-E96B-D240-A8CB-6EE7FCFAC9F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F71CA6-DDE3-BD41-A149-F9C0D24AC3A1}" type="datetime1">
              <a:rPr lang="en-US" smtClean="0"/>
              <a:pPr>
                <a:defRPr/>
              </a:pPr>
              <a:t>3/17/2022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3463E0A2-0798-9745-87DA-7E77F2F38D9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23FA63-2FD4-ED40-AA09-0FF67DD9B210}" type="datetime1">
              <a:rPr lang="en-US" smtClean="0"/>
              <a:pPr>
                <a:defRPr/>
              </a:pPr>
              <a:t>3/17/2022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5B7A154E-9DB1-494A-8AF2-8A9764AB27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6587C51-A7E8-E041-9BD1-9BCA697A5811}" type="datetime1">
              <a:rPr lang="en-US" smtClean="0"/>
              <a:pPr>
                <a:defRPr/>
              </a:pPr>
              <a:t>3/17/2022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6A4D3DC4-9E7F-1C47-B729-896D53019E3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BDDE94-1FC3-7840-BAE2-EB57978533F4}" type="datetime1">
              <a:rPr lang="en-US" smtClean="0"/>
              <a:pPr>
                <a:defRPr/>
              </a:pPr>
              <a:t>3/17/2022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D7DFF1E1-6940-BA49-963A-85FADE0EAFB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A5A006-5C58-2B4C-917D-DC522223A38A}" type="datetime1">
              <a:rPr lang="en-US" smtClean="0"/>
              <a:pPr>
                <a:defRPr/>
              </a:pPr>
              <a:t>3/17/2022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C2FAEA27-515E-094A-842B-7E18C3B5878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54EF3D-88D6-7744-A172-8368A7C6913D}" type="datetime1">
              <a:rPr lang="en-US" smtClean="0"/>
              <a:pPr>
                <a:defRPr/>
              </a:pPr>
              <a:t>3/17/2022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9" name="Slide Number Placeholder 5"/>
          <p:cNvSpPr>
            <a:spLocks noGrp="1"/>
          </p:cNvSpPr>
          <p:nvPr>
            <p:ph type="sldNum" sz="quarter" idx="12"/>
          </p:nvPr>
        </p:nvSpPr>
        <p:spPr/>
        <p:txBody>
          <a:bodyPr/>
          <a:lstStyle>
            <a:lvl1pPr>
              <a:defRPr/>
            </a:lvl1pPr>
          </a:lstStyle>
          <a:p>
            <a:pPr>
              <a:defRPr/>
            </a:pPr>
            <a:fld id="{1CB38100-995D-D845-AEB2-0A3B47AC4C3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C67EE4-B3D2-0E43-92EA-AF9BDEBF847C}" type="datetime1">
              <a:rPr lang="en-US" smtClean="0"/>
              <a:pPr>
                <a:defRPr/>
              </a:pPr>
              <a:t>3/17/2022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5" name="Slide Number Placeholder 5"/>
          <p:cNvSpPr>
            <a:spLocks noGrp="1"/>
          </p:cNvSpPr>
          <p:nvPr>
            <p:ph type="sldNum" sz="quarter" idx="12"/>
          </p:nvPr>
        </p:nvSpPr>
        <p:spPr/>
        <p:txBody>
          <a:bodyPr/>
          <a:lstStyle>
            <a:lvl1pPr>
              <a:defRPr/>
            </a:lvl1pPr>
          </a:lstStyle>
          <a:p>
            <a:pPr>
              <a:defRPr/>
            </a:pPr>
            <a:fld id="{5323AA34-E435-CB43-B1EC-D16A672B40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E8FE08-9159-5F4F-AA60-5E481B75A42B}" type="datetime1">
              <a:rPr lang="en-US" smtClean="0"/>
              <a:pPr>
                <a:defRPr/>
              </a:pPr>
              <a:t>3/17/2022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4" name="Slide Number Placeholder 5"/>
          <p:cNvSpPr>
            <a:spLocks noGrp="1"/>
          </p:cNvSpPr>
          <p:nvPr>
            <p:ph type="sldNum" sz="quarter" idx="12"/>
          </p:nvPr>
        </p:nvSpPr>
        <p:spPr/>
        <p:txBody>
          <a:bodyPr/>
          <a:lstStyle>
            <a:lvl1pPr>
              <a:defRPr/>
            </a:lvl1pPr>
          </a:lstStyle>
          <a:p>
            <a:pPr>
              <a:defRPr/>
            </a:pPr>
            <a:fld id="{483CC7AD-8559-7E43-A1EB-295EC20609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182ED7-CE03-0249-AD06-B17D70FBB114}" type="datetime1">
              <a:rPr lang="en-US" smtClean="0"/>
              <a:pPr>
                <a:defRPr/>
              </a:pPr>
              <a:t>3/17/2022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9CCF4E67-007C-EC49-A171-0CCACA5728A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D2171E-7F5B-1645-A3F1-E3F76AA76B1C}" type="datetime1">
              <a:rPr lang="en-US" smtClean="0"/>
              <a:pPr>
                <a:defRPr/>
              </a:pPr>
              <a:t>3/17/2022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6F498F28-1EFD-694F-A2AA-842B8894902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1272B022-BC72-0B43-A9D0-138C93EE97D0}" type="datetime1">
              <a:rPr lang="en-US" smtClean="0"/>
              <a:pPr>
                <a:defRPr/>
              </a:pPr>
              <a:t>3/17/2022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1  Introduction</a:t>
            </a:r>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C0CE10A-1ABB-4B47-8A20-2A1E99C99C63}" type="slidenum">
              <a:rPr lang="en-US" smtClean="0"/>
              <a:pPr>
                <a:defRPr/>
              </a:pPr>
              <a:t>‹#›</a:t>
            </a:fld>
            <a:endParaRPr lang="en-US" dirty="0"/>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8" name="Picture 7" descr="Cover.jpg"/>
          <p:cNvPicPr>
            <a:picLocks noChangeAspect="1"/>
          </p:cNvPicPr>
          <p:nvPr userDrawn="1"/>
        </p:nvPicPr>
        <p:blipFill>
          <a:blip r:embed="rId13"/>
          <a:stretch>
            <a:fillRect/>
          </a:stretch>
        </p:blipFill>
        <p:spPr>
          <a:xfrm>
            <a:off x="7750432" y="287213"/>
            <a:ext cx="923795" cy="1143000"/>
          </a:xfrm>
          <a:prstGeom prst="rect">
            <a:avLst/>
          </a:prstGeom>
        </p:spPr>
      </p:pic>
      <p:cxnSp>
        <p:nvCxnSpPr>
          <p:cNvPr id="10" name="Straight Connector 9"/>
          <p:cNvCxnSpPr/>
          <p:nvPr userDrawn="1"/>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2</a:t>
            </a:r>
            <a:endParaRPr lang="en-US"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pump control system</a:t>
            </a:r>
            <a:endParaRPr lang="en-US" dirty="0"/>
          </a:p>
        </p:txBody>
      </p:sp>
      <p:sp>
        <p:nvSpPr>
          <p:cNvPr id="3" name="Content Placeholder 2"/>
          <p:cNvSpPr>
            <a:spLocks noGrp="1"/>
          </p:cNvSpPr>
          <p:nvPr>
            <p:ph idx="1"/>
          </p:nvPr>
        </p:nvSpPr>
        <p:spPr/>
        <p:txBody>
          <a:bodyPr/>
          <a:lstStyle/>
          <a:p>
            <a:r>
              <a:rPr lang="en-US" dirty="0" smtClean="0"/>
              <a:t>Collects data from a blood sugar sensor and calculates the amount of insulin required to be injected.</a:t>
            </a:r>
          </a:p>
          <a:p>
            <a:r>
              <a:rPr lang="en-US" dirty="0" smtClean="0"/>
              <a:t>Calculation based on the rate of change of blood sugar levels.</a:t>
            </a:r>
          </a:p>
          <a:p>
            <a:r>
              <a:rPr lang="en-US" dirty="0" smtClean="0"/>
              <a:t>Sends signals to a micro-pump to deliver the correct dose of insulin.</a:t>
            </a:r>
          </a:p>
          <a:p>
            <a:r>
              <a:rPr lang="en-US" dirty="0" smtClean="0"/>
              <a:t>Safety-critical system as low blood sugars can lead to brain malfunctioning, coma and death; high-blood sugar levels have long-term consequences such as eye and kidney damage.</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dirty="0" smtClean="0"/>
              <a:t>Insulin pump hardware architecture</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11</a:t>
            </a:fld>
            <a:endParaRPr lang="en-US"/>
          </a:p>
        </p:txBody>
      </p:sp>
      <p:pic>
        <p:nvPicPr>
          <p:cNvPr id="4" name="Picture 3" descr="1.4 InsulinPumpHW.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911696" y="2068286"/>
            <a:ext cx="5345447" cy="340164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smtClean="0"/>
              <a:t>Activity model of the insulin pump</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12</a:t>
            </a:fld>
            <a:endParaRPr lang="en-US"/>
          </a:p>
        </p:txBody>
      </p:sp>
      <p:pic>
        <p:nvPicPr>
          <p:cNvPr id="4" name="Picture 3" descr="1.5 InsulinPumpActDia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522043" y="2497946"/>
            <a:ext cx="6537900" cy="223900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high-level requirements</a:t>
            </a:r>
            <a:endParaRPr lang="en-US" dirty="0"/>
          </a:p>
        </p:txBody>
      </p:sp>
      <p:sp>
        <p:nvSpPr>
          <p:cNvPr id="3" name="Content Placeholder 2"/>
          <p:cNvSpPr>
            <a:spLocks noGrp="1"/>
          </p:cNvSpPr>
          <p:nvPr>
            <p:ph idx="1"/>
          </p:nvPr>
        </p:nvSpPr>
        <p:spPr/>
        <p:txBody>
          <a:bodyPr/>
          <a:lstStyle/>
          <a:p>
            <a:r>
              <a:rPr lang="en-GB" dirty="0" smtClean="0"/>
              <a:t>The system shall be available to deliver insulin when required. </a:t>
            </a:r>
          </a:p>
          <a:p>
            <a:r>
              <a:rPr lang="en-GB" dirty="0" smtClean="0"/>
              <a:t>The system shall perform reliably and deliver the correct amount of insulin to counteract the current level of blood sugar.</a:t>
            </a:r>
          </a:p>
          <a:p>
            <a:r>
              <a:rPr lang="en-GB" dirty="0" smtClean="0"/>
              <a:t>The system must therefore be designed and implemented to ensure that the system always meets these requirements.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patient information system for mental health care</a:t>
            </a:r>
            <a:endParaRPr lang="en-US" dirty="0"/>
          </a:p>
        </p:txBody>
      </p:sp>
      <p:sp>
        <p:nvSpPr>
          <p:cNvPr id="3" name="Content Placeholder 2"/>
          <p:cNvSpPr>
            <a:spLocks noGrp="1"/>
          </p:cNvSpPr>
          <p:nvPr>
            <p:ph idx="1"/>
          </p:nvPr>
        </p:nvSpPr>
        <p:spPr/>
        <p:txBody>
          <a:bodyPr/>
          <a:lstStyle/>
          <a:p>
            <a:r>
              <a:rPr lang="en-GB" dirty="0" smtClean="0"/>
              <a:t>A patient information system to support mental health care is a medical information system that maintains information about patients suffering from mental health problems and the treatments that they have received.</a:t>
            </a:r>
          </a:p>
          <a:p>
            <a:r>
              <a:rPr lang="en-GB" dirty="0" smtClean="0"/>
              <a:t>Most mental health patients do not require dedicated hospital treatment but need to attend specialist clinics regularly where they can meet a doctor who has detailed knowledge of their problems. </a:t>
            </a:r>
          </a:p>
          <a:p>
            <a:r>
              <a:rPr lang="en-GB" dirty="0" smtClean="0"/>
              <a:t>To make it easier for patients to attend, these clinics are not just run in hospitals. They may also be held in local medical practices or community centres.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74785" y="304801"/>
            <a:ext cx="8192966" cy="917575"/>
          </a:xfrm>
          <a:noFill/>
        </p:spPr>
        <p:txBody>
          <a:bodyPr anchor="ctr"/>
          <a:lstStyle/>
          <a:p>
            <a:r>
              <a:rPr lang="en-GB" dirty="0" smtClean="0"/>
              <a:t>Software engineering ethics</a:t>
            </a:r>
            <a:endParaRPr lang="en-GB" dirty="0"/>
          </a:p>
        </p:txBody>
      </p:sp>
      <p:sp>
        <p:nvSpPr>
          <p:cNvPr id="80901" name="Rectangle 5"/>
          <p:cNvSpPr>
            <a:spLocks noGrp="1" noChangeArrowheads="1"/>
          </p:cNvSpPr>
          <p:nvPr>
            <p:ph idx="1"/>
          </p:nvPr>
        </p:nvSpPr>
        <p:spPr/>
        <p:txBody>
          <a:bodyPr/>
          <a:lstStyle/>
          <a:p>
            <a:r>
              <a:rPr lang="en-GB" dirty="0"/>
              <a:t>Software engineering involves wider responsibilities than simply the application of technical skills.</a:t>
            </a:r>
          </a:p>
          <a:p>
            <a:r>
              <a:rPr lang="en-GB" dirty="0"/>
              <a:t>Software engineers must behave in an honest and ethically responsible way if they are to be respected as professionals.</a:t>
            </a:r>
          </a:p>
          <a:p>
            <a:r>
              <a:rPr lang="en-GB" dirty="0"/>
              <a:t>Ethical behaviour is more than simply upholding the </a:t>
            </a:r>
            <a:r>
              <a:rPr lang="en-GB" dirty="0" smtClean="0"/>
              <a:t>law but involves following a set of principles that are morally correct.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noFill/>
        </p:spPr>
        <p:txBody>
          <a:bodyPr anchor="ctr"/>
          <a:lstStyle/>
          <a:p>
            <a:r>
              <a:rPr lang="en-GB"/>
              <a:t>Issues of professional responsibility</a:t>
            </a:r>
          </a:p>
        </p:txBody>
      </p:sp>
      <p:sp>
        <p:nvSpPr>
          <p:cNvPr id="81925" name="Rectangle 5"/>
          <p:cNvSpPr>
            <a:spLocks noGrp="1" noChangeArrowheads="1"/>
          </p:cNvSpPr>
          <p:nvPr>
            <p:ph idx="1"/>
          </p:nvPr>
        </p:nvSpPr>
        <p:spPr/>
        <p:txBody>
          <a:bodyPr/>
          <a:lstStyle/>
          <a:p>
            <a:pPr>
              <a:lnSpc>
                <a:spcPct val="90000"/>
              </a:lnSpc>
            </a:pPr>
            <a:r>
              <a:rPr lang="en-GB"/>
              <a:t>Confidentiality </a:t>
            </a:r>
          </a:p>
          <a:p>
            <a:pPr lvl="1">
              <a:lnSpc>
                <a:spcPct val="90000"/>
              </a:lnSpc>
            </a:pPr>
            <a:r>
              <a:rPr lang="en-GB"/>
              <a:t>Engineers should normally respect the confidentiality of their employers or clients irrespective of whether or not a formal confidentiality agreement has been signed.</a:t>
            </a:r>
          </a:p>
          <a:p>
            <a:pPr>
              <a:lnSpc>
                <a:spcPct val="90000"/>
              </a:lnSpc>
            </a:pPr>
            <a:r>
              <a:rPr lang="en-GB"/>
              <a:t>Competence </a:t>
            </a:r>
          </a:p>
          <a:p>
            <a:pPr lvl="1">
              <a:lnSpc>
                <a:spcPct val="90000"/>
              </a:lnSpc>
            </a:pPr>
            <a:r>
              <a:rPr lang="en-GB"/>
              <a:t>Engineers should not misrepresent their level of competence. They should not knowingly accept work which is outwith their competence.</a:t>
            </a:r>
          </a:p>
          <a:p>
            <a:pPr>
              <a:lnSpc>
                <a:spcPct val="90000"/>
              </a:lnSpc>
            </a:pP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GB"/>
              <a:t>Issues of professional responsibility</a:t>
            </a:r>
          </a:p>
        </p:txBody>
      </p:sp>
      <p:sp>
        <p:nvSpPr>
          <p:cNvPr id="83973" name="Rectangle 5"/>
          <p:cNvSpPr>
            <a:spLocks noGrp="1" noChangeArrowheads="1"/>
          </p:cNvSpPr>
          <p:nvPr>
            <p:ph idx="1"/>
          </p:nvPr>
        </p:nvSpPr>
        <p:spPr/>
        <p:txBody>
          <a:bodyPr/>
          <a:lstStyle/>
          <a:p>
            <a:r>
              <a:rPr lang="en-GB" sz="2400"/>
              <a:t>Intellectual property rights </a:t>
            </a:r>
          </a:p>
          <a:p>
            <a:pPr lvl="1"/>
            <a:r>
              <a:rPr lang="en-GB" sz="2000"/>
              <a:t>Engineers should be aware of local laws governing the use of intellectual property such as patents, copyright, etc. They should be careful to ensure that the intellectual property of employers and clients is protected.</a:t>
            </a:r>
          </a:p>
          <a:p>
            <a:r>
              <a:rPr lang="en-GB" sz="2400"/>
              <a:t>Computer misuse </a:t>
            </a:r>
          </a:p>
          <a:p>
            <a:pPr lvl="1"/>
            <a:r>
              <a:rPr lang="en-GB" sz="2000"/>
              <a:t>Software engineers should not use their technical skills to misuse other people’s computers. Computer misuse ranges from relatively trivial (game playing on an employer’s machine, say) to extremely serious (dissemination of viruses).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GB" dirty="0"/>
              <a:t>ACM/IEEE Code of Ethics</a:t>
            </a:r>
          </a:p>
        </p:txBody>
      </p:sp>
      <p:sp>
        <p:nvSpPr>
          <p:cNvPr id="82949" name="Rectangle 5"/>
          <p:cNvSpPr>
            <a:spLocks noGrp="1" noChangeArrowheads="1"/>
          </p:cNvSpPr>
          <p:nvPr>
            <p:ph idx="1"/>
          </p:nvPr>
        </p:nvSpPr>
        <p:spPr/>
        <p:txBody>
          <a:bodyPr/>
          <a:lstStyle/>
          <a:p>
            <a:pPr>
              <a:lnSpc>
                <a:spcPct val="90000"/>
              </a:lnSpc>
            </a:pPr>
            <a:r>
              <a:rPr lang="en-GB" dirty="0"/>
              <a:t>The professional societies in the US have cooperated to produce a code of ethical practice.</a:t>
            </a:r>
          </a:p>
          <a:p>
            <a:pPr>
              <a:lnSpc>
                <a:spcPct val="90000"/>
              </a:lnSpc>
            </a:pPr>
            <a:r>
              <a:rPr lang="en-GB" dirty="0"/>
              <a:t>Members of these organisations sign up to the code of practice when they join.</a:t>
            </a:r>
          </a:p>
          <a:p>
            <a:pPr>
              <a:lnSpc>
                <a:spcPct val="90000"/>
              </a:lnSpc>
            </a:pPr>
            <a:r>
              <a:rPr lang="en-GB" dirty="0"/>
              <a:t>The Code contains eight Principles related to the behaviour of and decisions made by professional software engineers, including practitioners, educators, managers, supervisors and policy makers, as well as trainees and students of the profession.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code of ethics</a:t>
            </a:r>
            <a:endParaRPr lang="en-US" dirty="0"/>
          </a:p>
        </p:txBody>
      </p:sp>
      <p:sp>
        <p:nvSpPr>
          <p:cNvPr id="3" name="Content Placeholder 2"/>
          <p:cNvSpPr>
            <a:spLocks noGrp="1"/>
          </p:cNvSpPr>
          <p:nvPr>
            <p:ph idx="1"/>
          </p:nvPr>
        </p:nvSpPr>
        <p:spPr/>
        <p:txBody>
          <a:bodyPr/>
          <a:lstStyle/>
          <a:p>
            <a:pPr lvl="1"/>
            <a:r>
              <a:rPr lang="en-GB" i="1" dirty="0" smtClean="0"/>
              <a:t>Computers have a central and growing role in commerce, industry, government, medicine, education, entertainment and society at large. Software engineers are those who contribute by direct participation or by teaching, to the analysis, specification, design, development, certification, maintenance and testing of software systems. </a:t>
            </a:r>
          </a:p>
          <a:p>
            <a:pPr lvl="1"/>
            <a:r>
              <a:rPr lang="en-GB" i="1" dirty="0" smtClean="0"/>
              <a:t>Because of their roles in developing software systems, software engineers have significant</a:t>
            </a:r>
            <a:r>
              <a:rPr lang="en-GB" dirty="0" smtClean="0"/>
              <a:t> </a:t>
            </a:r>
            <a:r>
              <a:rPr lang="en-GB" i="1" dirty="0" smtClean="0"/>
              <a:t>opportunities to do good or cause harm, to enable others to do good or cause harm, or to influence others to do good or cause harm. To ensure, as much as possible, that their efforts will be used for good, software engineers must commit themselves to making software engineering a beneficial and respected profession.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Ethical principles</a:t>
            </a:r>
            <a:endParaRPr lang="en-US" dirty="0" smtClean="0"/>
          </a:p>
        </p:txBody>
      </p:sp>
      <p:sp>
        <p:nvSpPr>
          <p:cNvPr id="5" name="Footer Placeholder 4"/>
          <p:cNvSpPr>
            <a:spLocks noGrp="1"/>
          </p:cNvSpPr>
          <p:nvPr>
            <p:ph type="ftr" sz="quarter" idx="11"/>
          </p:nvPr>
        </p:nvSpPr>
        <p:spPr/>
        <p:txBody>
          <a:bodyPr/>
          <a:lstStyle/>
          <a:p>
            <a:pPr>
              <a:defRPr/>
            </a:pPr>
            <a:r>
              <a:rPr lang="en-US" smtClean="0"/>
              <a:t>Chapter 1  Introduction</a:t>
            </a:r>
            <a:endParaRPr lang="en-US"/>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7</a:t>
            </a:fld>
            <a:endParaRPr lang="en-US"/>
          </a:p>
        </p:txBody>
      </p:sp>
      <p:sp>
        <p:nvSpPr>
          <p:cNvPr id="6" name="TextBox 5"/>
          <p:cNvSpPr txBox="1"/>
          <p:nvPr/>
        </p:nvSpPr>
        <p:spPr>
          <a:xfrm>
            <a:off x="457200" y="1616194"/>
            <a:ext cx="8461312" cy="4770537"/>
          </a:xfrm>
          <a:prstGeom prst="rect">
            <a:avLst/>
          </a:prstGeom>
          <a:solidFill>
            <a:srgbClr val="FFFF00">
              <a:alpha val="34000"/>
            </a:srgbClr>
          </a:solidFill>
        </p:spPr>
        <p:txBody>
          <a:bodyPr wrap="square" rtlCol="0">
            <a:spAutoFit/>
          </a:bodyPr>
          <a:lstStyle/>
          <a:p>
            <a:r>
              <a:rPr lang="en-US" sz="1200" dirty="0" smtClean="0"/>
              <a:t> </a:t>
            </a:r>
            <a:endParaRPr lang="en-GB" sz="1200" dirty="0" smtClean="0"/>
          </a:p>
          <a:p>
            <a:pPr>
              <a:spcAft>
                <a:spcPts val="600"/>
              </a:spcAft>
            </a:pPr>
            <a:r>
              <a:rPr lang="en-US" sz="1600" dirty="0" smtClean="0"/>
              <a:t>1. PUBLIC - Software engineers shall act consistently with the public interest.</a:t>
            </a:r>
            <a:endParaRPr lang="en-GB" sz="1600" dirty="0" smtClean="0"/>
          </a:p>
          <a:p>
            <a:pPr>
              <a:spcAft>
                <a:spcPts val="600"/>
              </a:spcAft>
            </a:pPr>
            <a:r>
              <a:rPr lang="en-GB" sz="1600" dirty="0" smtClean="0"/>
              <a:t>2. CLIENT AND EMPLOYER - Software engineers shall act in a manner that is in the best interests of their client and employer consistent with the public interest.</a:t>
            </a:r>
          </a:p>
          <a:p>
            <a:pPr>
              <a:spcAft>
                <a:spcPts val="600"/>
              </a:spcAft>
            </a:pPr>
            <a:r>
              <a:rPr lang="en-US" sz="1600" dirty="0" smtClean="0"/>
              <a:t>3. PRODUCT - Software engineers shall ensure that their products and related modifications meet the highest professional standards possible.</a:t>
            </a:r>
            <a:endParaRPr lang="en-GB" sz="1600" dirty="0" smtClean="0"/>
          </a:p>
          <a:p>
            <a:pPr>
              <a:spcAft>
                <a:spcPts val="600"/>
              </a:spcAft>
            </a:pPr>
            <a:r>
              <a:rPr lang="en-US" sz="1600" dirty="0" smtClean="0"/>
              <a:t>4. JUDGMENT - Software engineers shall maintain integrity and independence in their professional judgment.</a:t>
            </a:r>
            <a:endParaRPr lang="en-GB" sz="1600" dirty="0" smtClean="0"/>
          </a:p>
          <a:p>
            <a:pPr>
              <a:spcAft>
                <a:spcPts val="600"/>
              </a:spcAft>
            </a:pPr>
            <a:r>
              <a:rPr lang="en-US" sz="1600" dirty="0" smtClean="0"/>
              <a:t>5. MANAGEMENT - Software engineering managers and leaders shall subscribe to and promote an ethical approach to the management of software development and maintenance.</a:t>
            </a:r>
            <a:endParaRPr lang="en-GB" sz="1600" dirty="0" smtClean="0"/>
          </a:p>
          <a:p>
            <a:pPr>
              <a:spcAft>
                <a:spcPts val="600"/>
              </a:spcAft>
            </a:pPr>
            <a:r>
              <a:rPr lang="en-US" sz="1600" dirty="0" smtClean="0"/>
              <a:t>6. PROFESSION - Software engineers shall advance the integrity and reputation of the profession consistent with the public interest.</a:t>
            </a:r>
            <a:endParaRPr lang="en-GB" sz="1600" dirty="0" smtClean="0"/>
          </a:p>
          <a:p>
            <a:pPr>
              <a:spcAft>
                <a:spcPts val="600"/>
              </a:spcAft>
            </a:pPr>
            <a:r>
              <a:rPr lang="en-US" sz="1600" dirty="0" smtClean="0"/>
              <a:t>7. COLLEAGUES - Software engineers shall be fair to and supportive of their colleagues.</a:t>
            </a:r>
            <a:endParaRPr lang="en-GB" sz="1600" dirty="0" smtClean="0"/>
          </a:p>
          <a:p>
            <a:pPr>
              <a:spcAft>
                <a:spcPts val="600"/>
              </a:spcAft>
            </a:pPr>
            <a:r>
              <a:rPr lang="en-US" sz="1600" dirty="0" smtClean="0"/>
              <a:t>8. SELF - Software engineers shall participate in lifelong learning regarding the practice of their profession and shall promote an ethical approach to the practice of the profession.</a:t>
            </a:r>
          </a:p>
          <a:p>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GB"/>
              <a:t>Ethical dilemmas</a:t>
            </a:r>
          </a:p>
        </p:txBody>
      </p:sp>
      <p:sp>
        <p:nvSpPr>
          <p:cNvPr id="89093" name="Rectangle 5"/>
          <p:cNvSpPr>
            <a:spLocks noGrp="1" noChangeArrowheads="1"/>
          </p:cNvSpPr>
          <p:nvPr>
            <p:ph idx="1"/>
          </p:nvPr>
        </p:nvSpPr>
        <p:spPr/>
        <p:txBody>
          <a:bodyPr/>
          <a:lstStyle/>
          <a:p>
            <a:r>
              <a:rPr lang="en-GB" dirty="0"/>
              <a:t>Disagreement in principle with the policies of senior management</a:t>
            </a:r>
            <a:r>
              <a:rPr lang="en-GB" dirty="0" smtClean="0"/>
              <a:t>.</a:t>
            </a:r>
          </a:p>
          <a:p>
            <a:r>
              <a:rPr lang="en-GB" dirty="0"/>
              <a:t>Your employer acts in an unethical way and releases a safety-critical system without finishing the testing of the system.</a:t>
            </a:r>
          </a:p>
          <a:p>
            <a:r>
              <a:rPr lang="en-GB" dirty="0"/>
              <a:t>Participation in the development of military weapons systems or nuclear systems.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A personal insulin pump</a:t>
            </a:r>
          </a:p>
          <a:p>
            <a:pPr lvl="1"/>
            <a:r>
              <a:rPr lang="en-US" dirty="0" smtClean="0"/>
              <a:t>An embedded system in an insulin pump used by diabetics to maintain blood glucose control.</a:t>
            </a:r>
          </a:p>
          <a:p>
            <a:r>
              <a:rPr lang="en-US" dirty="0" smtClean="0"/>
              <a:t>A mental health case patient management system</a:t>
            </a:r>
          </a:p>
          <a:p>
            <a:pPr lvl="1"/>
            <a:r>
              <a:rPr lang="en-US" dirty="0" smtClean="0"/>
              <a:t>A system used to maintain records of people receiving care for mental health problems.</a:t>
            </a:r>
          </a:p>
          <a:p>
            <a:r>
              <a:rPr lang="en-US" dirty="0" smtClean="0"/>
              <a:t>A wilderness weather station</a:t>
            </a:r>
          </a:p>
          <a:p>
            <a:pPr lvl="1"/>
            <a:r>
              <a:rPr lang="en-US" dirty="0" smtClean="0"/>
              <a:t>A data collection system that collects data about weather conditions in remote areas.</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1832</TotalTime>
  <Words>790</Words>
  <Application>Microsoft Office PowerPoint</Application>
  <PresentationFormat>On-screen Show (4:3)</PresentationFormat>
  <Paragraphs>75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Arial</vt:lpstr>
      <vt:lpstr>Calibri</vt:lpstr>
      <vt:lpstr>Wingdings</vt:lpstr>
      <vt:lpstr>SE9</vt:lpstr>
      <vt:lpstr>Chapter 1- Introduction</vt:lpstr>
      <vt:lpstr>Software engineering ethics</vt:lpstr>
      <vt:lpstr>Issues of professional responsibility</vt:lpstr>
      <vt:lpstr>Issues of professional responsibility</vt:lpstr>
      <vt:lpstr>ACM/IEEE Code of Ethics</vt:lpstr>
      <vt:lpstr>Rationale for the code of ethics</vt:lpstr>
      <vt:lpstr>Ethical principles</vt:lpstr>
      <vt:lpstr>Ethical dilemmas</vt:lpstr>
      <vt:lpstr>Case studies</vt:lpstr>
      <vt:lpstr>Insulin pump control system</vt:lpstr>
      <vt:lpstr>Insulin pump hardware architecture</vt:lpstr>
      <vt:lpstr>Activity model of the insulin pump</vt:lpstr>
      <vt:lpstr>Essential high-level requirements</vt:lpstr>
      <vt:lpstr>A patient information system for mental health care</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sh</cp:lastModifiedBy>
  <cp:revision>17</cp:revision>
  <dcterms:created xsi:type="dcterms:W3CDTF">2009-12-29T10:39:27Z</dcterms:created>
  <dcterms:modified xsi:type="dcterms:W3CDTF">2022-03-17T05:45:40Z</dcterms:modified>
</cp:coreProperties>
</file>