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1" r:id="rId3"/>
    <p:sldId id="318" r:id="rId4"/>
    <p:sldId id="319" r:id="rId5"/>
    <p:sldId id="282" r:id="rId6"/>
    <p:sldId id="257" r:id="rId7"/>
    <p:sldId id="284" r:id="rId8"/>
    <p:sldId id="285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83BB4-0A16-5245-9E06-FF813537277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F50E6-3C15-004E-9EE0-94B9FD5DD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69228-E2B9-114B-84AC-2DD0140A52E6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5A050-7306-7B4E-867E-A3663FBCD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66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ED9B9-13A4-504E-BA28-D5EC11B69577}" type="datetime1">
              <a:rPr lang="en-US" smtClean="0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B40A3-8C98-7643-999B-D2E4C4DFCA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142DB-E1BD-C44A-A99A-8EC750C7CC29}" type="datetime1">
              <a:rPr lang="en-US" smtClean="0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ACDAE-E963-2B45-BB51-53CEBFE15B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2160-CF35-F945-B8A3-FCCE1C768C40}" type="datetime1">
              <a:rPr lang="en-US" smtClean="0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D119D-3673-024B-9609-A7D5472222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Font typeface="Wingdings" charset="2"/>
              <a:buChar char="²"/>
              <a:defRPr sz="2400">
                <a:solidFill>
                  <a:srgbClr val="46424D"/>
                </a:solidFill>
                <a:latin typeface="Arial"/>
                <a:cs typeface="Arial"/>
              </a:defRPr>
            </a:lvl1pPr>
            <a:lvl2pPr>
              <a:spcBef>
                <a:spcPts val="300"/>
              </a:spcBef>
              <a:spcAft>
                <a:spcPts val="300"/>
              </a:spcAft>
              <a:buFont typeface="Wingdings" charset="2"/>
              <a:buChar char="§"/>
              <a:defRPr sz="2000">
                <a:solidFill>
                  <a:srgbClr val="46424D"/>
                </a:solidFill>
                <a:latin typeface="Arial"/>
                <a:cs typeface="Arial"/>
              </a:defRPr>
            </a:lvl2pPr>
            <a:lvl3pPr>
              <a:defRPr sz="1800">
                <a:solidFill>
                  <a:srgbClr val="46424D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rgbClr val="46424D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rgbClr val="46424D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3CAA7-61A2-AE4A-B3AF-B36050DDC1C8}" type="datetime1">
              <a:rPr lang="en-US" smtClean="0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BC32D-B13B-FA42-98CD-639D607FC5AE}" type="datetime1">
              <a:rPr lang="en-US" smtClean="0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7AF1E-9B18-0243-8AD1-50A6A8AC0A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49FAA-3521-694C-B63B-919B2B8781F3}" type="datetime1">
              <a:rPr lang="en-US" smtClean="0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8BC69-CB41-DD44-A638-C4F95AA942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921CD-4407-0C4A-86B7-1EEE2D511458}" type="datetime1">
              <a:rPr lang="en-US" smtClean="0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3444D-6BBE-FA46-910D-A293AF635E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EA550-1159-5E4A-897B-E65014FF13B6}" type="datetime1">
              <a:rPr lang="en-US" smtClean="0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DD7DD-CC47-414C-BF78-C5251FE0B0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6F8E3-2B7A-F841-82BB-4253B616347C}" type="datetime1">
              <a:rPr lang="en-US" smtClean="0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78AD6-5F3D-BA44-875A-31E2927FBE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F7B03-D8CA-6D41-96B4-1E8B85FC4F7B}" type="datetime1">
              <a:rPr lang="en-US" smtClean="0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9686C-6E28-9A40-BAFE-97DC9D1AE6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6E079-CCB4-B24C-A6D5-8C3056BBF23F}" type="datetime1">
              <a:rPr lang="en-US" smtClean="0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5899C-C9DE-4C43-812F-DCCD705BC8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9323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2E93307-8910-7843-A7DC-135F5F13F75F}" type="datetime1">
              <a:rPr lang="en-US" smtClean="0"/>
              <a:pPr>
                <a:defRPr/>
              </a:pPr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3E67C1E-A116-FA4E-B295-2EE9C41BDD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Cover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750432" y="287213"/>
            <a:ext cx="923795" cy="11430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57200" y="1419226"/>
            <a:ext cx="7305805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u="none" kern="1200">
          <a:solidFill>
            <a:srgbClr val="46424D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pd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2 – Software Processes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Lecture 1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B40A3-8C98-7643-999B-D2E4C4DFCA8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software process</a:t>
            </a:r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A structured set of activities required to develop a </a:t>
            </a:r>
            <a:br>
              <a:rPr lang="en-GB" smtClean="0"/>
            </a:br>
            <a:r>
              <a:rPr lang="en-GB" smtClean="0"/>
              <a:t>software system. </a:t>
            </a:r>
          </a:p>
          <a:p>
            <a:r>
              <a:rPr lang="en-GB" smtClean="0"/>
              <a:t>Many different software processes but all involve:</a:t>
            </a:r>
          </a:p>
          <a:p>
            <a:pPr lvl="1"/>
            <a:r>
              <a:rPr lang="en-GB" smtClean="0"/>
              <a:t>Specification – defining what the system should do;</a:t>
            </a:r>
          </a:p>
          <a:p>
            <a:pPr lvl="1"/>
            <a:r>
              <a:rPr lang="en-GB" smtClean="0"/>
              <a:t>Design and implementation – defining the organization of the system and implementing the system;</a:t>
            </a:r>
          </a:p>
          <a:p>
            <a:pPr lvl="1"/>
            <a:r>
              <a:rPr lang="en-GB" smtClean="0"/>
              <a:t>Validation – checking that it does what the customer wants;</a:t>
            </a:r>
          </a:p>
          <a:p>
            <a:pPr lvl="1"/>
            <a:r>
              <a:rPr lang="en-GB" smtClean="0"/>
              <a:t>Evolution – changing the system in response to changing customer needs.</a:t>
            </a:r>
          </a:p>
          <a:p>
            <a:r>
              <a:rPr lang="en-GB" smtClean="0"/>
              <a:t>A software process model is an abstract representation of a process. It presents a description of a process from some particular perspective.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process descriptions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When we describe and discuss processes, we usually talk about the activities in these processes such as specifying a data model, designing a user interface, etc. and the ordering of these activities.</a:t>
            </a:r>
          </a:p>
          <a:p>
            <a:r>
              <a:rPr lang="en-GB" smtClean="0"/>
              <a:t>Process descriptions may also include:</a:t>
            </a:r>
          </a:p>
          <a:p>
            <a:pPr lvl="1"/>
            <a:r>
              <a:rPr lang="en-GB" smtClean="0"/>
              <a:t>Products, which are the outcomes of a process activity; </a:t>
            </a:r>
          </a:p>
          <a:p>
            <a:pPr lvl="1"/>
            <a:r>
              <a:rPr lang="en-GB" smtClean="0"/>
              <a:t>Roles, which reflect the responsibilities of the people involved in the process;</a:t>
            </a:r>
          </a:p>
          <a:p>
            <a:pPr lvl="1"/>
            <a:r>
              <a:rPr lang="en-GB" smtClean="0"/>
              <a:t>Pre- and post-conditions, which are statements that are true before and after a process activity has been enacted or a product produced.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Plan-driven and agile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Plan-driven processes are processes where all of the process activities are planned in advance and progress is measured against this plan. </a:t>
            </a:r>
          </a:p>
          <a:p>
            <a:r>
              <a:rPr lang="en-GB" dirty="0" smtClean="0"/>
              <a:t>In agile processes, planning is incremental and it is easier to change the process to reflect changing customer requirements. </a:t>
            </a:r>
          </a:p>
          <a:p>
            <a:r>
              <a:rPr lang="en-GB" dirty="0" smtClean="0"/>
              <a:t>In practice, most practical processes include elements of both plan-driven and agile approaches. </a:t>
            </a:r>
          </a:p>
          <a:p>
            <a:r>
              <a:rPr lang="en-GB" dirty="0" smtClean="0"/>
              <a:t>There are no right or wrong software processes.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Software process models</a:t>
            </a:r>
            <a:endParaRPr lang="en-GB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waterfall model</a:t>
            </a:r>
          </a:p>
          <a:p>
            <a:pPr lvl="1"/>
            <a:r>
              <a:rPr lang="en-GB" dirty="0" smtClean="0"/>
              <a:t>Plan-driven model. Separate and distinct phases of specification and development.</a:t>
            </a:r>
          </a:p>
          <a:p>
            <a:r>
              <a:rPr lang="en-GB" dirty="0" smtClean="0"/>
              <a:t>Incremental development</a:t>
            </a:r>
          </a:p>
          <a:p>
            <a:pPr lvl="1"/>
            <a:r>
              <a:rPr lang="en-GB" dirty="0" smtClean="0"/>
              <a:t>Specification, development and validation are interleaved. May be plan-driven or agile.</a:t>
            </a:r>
          </a:p>
          <a:p>
            <a:r>
              <a:rPr lang="en-GB" dirty="0" smtClean="0"/>
              <a:t>Reuse-oriented software engineering</a:t>
            </a:r>
          </a:p>
          <a:p>
            <a:pPr lvl="1"/>
            <a:r>
              <a:rPr lang="en-GB" dirty="0" smtClean="0"/>
              <a:t>The system is assembled from existing components. May be plan-driven or agile.</a:t>
            </a:r>
          </a:p>
          <a:p>
            <a:r>
              <a:rPr lang="en-GB" dirty="0" smtClean="0"/>
              <a:t>In practice, most large systems are developed using a process that incorporates elements from all of these models.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waterfall model</a:t>
            </a:r>
            <a:br>
              <a:rPr lang="en-GB" dirty="0" smtClean="0"/>
            </a:br>
            <a:endParaRPr lang="en-US" dirty="0" smtClean="0"/>
          </a:p>
        </p:txBody>
      </p:sp>
      <p:pic>
        <p:nvPicPr>
          <p:cNvPr id="4" name="Picture 3" descr="2.1.Waterfall-model.eps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911053" y="1931942"/>
            <a:ext cx="7183698" cy="403946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Waterfall model phases</a:t>
            </a:r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There are separate identified phases in the waterfall model:</a:t>
            </a:r>
          </a:p>
          <a:p>
            <a:pPr lvl="1"/>
            <a:r>
              <a:rPr lang="en-GB" dirty="0" smtClean="0"/>
              <a:t>Requirements analysis and definition</a:t>
            </a:r>
          </a:p>
          <a:p>
            <a:pPr lvl="1"/>
            <a:r>
              <a:rPr lang="en-GB" dirty="0" smtClean="0"/>
              <a:t>System and software design</a:t>
            </a:r>
          </a:p>
          <a:p>
            <a:pPr lvl="1"/>
            <a:r>
              <a:rPr lang="en-GB" dirty="0" smtClean="0"/>
              <a:t>Implementation and unit testing</a:t>
            </a:r>
          </a:p>
          <a:p>
            <a:pPr lvl="1"/>
            <a:r>
              <a:rPr lang="en-GB" dirty="0" smtClean="0"/>
              <a:t>Integration and system testing</a:t>
            </a:r>
          </a:p>
          <a:p>
            <a:pPr lvl="1"/>
            <a:r>
              <a:rPr lang="en-GB" dirty="0" smtClean="0"/>
              <a:t>Operation and maintenance</a:t>
            </a:r>
          </a:p>
          <a:p>
            <a:r>
              <a:rPr lang="en-GB" dirty="0" smtClean="0"/>
              <a:t>The main drawback of the waterfall model is the difficulty of accommodating change after the process is underway. In principle, a phase has to be complete before moving onto the next phase.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Waterfall model problems</a:t>
            </a:r>
            <a:endParaRPr lang="en-GB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Inflexible partitioning of the project into distinct stages makes it difficult to respond to changing customer requirements.</a:t>
            </a:r>
          </a:p>
          <a:p>
            <a:pPr lvl="1"/>
            <a:r>
              <a:rPr lang="en-GB" dirty="0" smtClean="0"/>
              <a:t>Therefore, this model is only appropriate when the requirements are well-understood and changes will be fairly limited during the design process. </a:t>
            </a:r>
          </a:p>
          <a:p>
            <a:pPr lvl="1"/>
            <a:r>
              <a:rPr lang="en-GB" dirty="0" smtClean="0"/>
              <a:t>Few business systems have stable requirements.</a:t>
            </a:r>
          </a:p>
          <a:p>
            <a:r>
              <a:rPr lang="en-GB" dirty="0" smtClean="0"/>
              <a:t>The waterfall model is mostly used for large systems engineering projects where a system is developed at several sites.</a:t>
            </a:r>
          </a:p>
          <a:p>
            <a:pPr lvl="1"/>
            <a:r>
              <a:rPr lang="en-GB" dirty="0" smtClean="0"/>
              <a:t>In those circumstances, the plan-driven nature of the waterfall model helps coordinate the work.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SE9.thmx</Template>
  <TotalTime>8937</TotalTime>
  <Words>453</Words>
  <Application>Microsoft Office PowerPoint</Application>
  <PresentationFormat>On-screen Show (4:3)</PresentationFormat>
  <Paragraphs>60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Wingdings</vt:lpstr>
      <vt:lpstr>SE9</vt:lpstr>
      <vt:lpstr>Chapter 2 – Software Processes</vt:lpstr>
      <vt:lpstr>The software process</vt:lpstr>
      <vt:lpstr>Software process descriptions</vt:lpstr>
      <vt:lpstr>Plan-driven and agile processes</vt:lpstr>
      <vt:lpstr>Software process models</vt:lpstr>
      <vt:lpstr>The waterfall model </vt:lpstr>
      <vt:lpstr>Waterfall model phases</vt:lpstr>
      <vt:lpstr>Waterfall model problems</vt:lpstr>
    </vt:vector>
  </TitlesOfParts>
  <Company>St Andrews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Figures-Chapter</dc:title>
  <dc:creator>Ian Sommerville</dc:creator>
  <cp:lastModifiedBy>sh</cp:lastModifiedBy>
  <cp:revision>17</cp:revision>
  <dcterms:created xsi:type="dcterms:W3CDTF">2010-01-06T19:57:16Z</dcterms:created>
  <dcterms:modified xsi:type="dcterms:W3CDTF">2022-03-23T14:26:46Z</dcterms:modified>
</cp:coreProperties>
</file>