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2"/>
  </p:notesMasterIdLst>
  <p:handoutMasterIdLst>
    <p:handoutMasterId r:id="rId13"/>
  </p:handoutMasterIdLst>
  <p:sldIdLst>
    <p:sldId id="256" r:id="rId2"/>
    <p:sldId id="258" r:id="rId3"/>
    <p:sldId id="288" r:id="rId4"/>
    <p:sldId id="320" r:id="rId5"/>
    <p:sldId id="289" r:id="rId6"/>
    <p:sldId id="259" r:id="rId7"/>
    <p:sldId id="322" r:id="rId8"/>
    <p:sldId id="272" r:id="rId9"/>
    <p:sldId id="291" r:id="rId10"/>
    <p:sldId id="323"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083BB4-0A16-5245-9E06-FF8135372772}" type="datetimeFigureOut">
              <a:rPr lang="en-US" smtClean="0"/>
              <a:pPr/>
              <a:t>12/6/2022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7F50E6-3C15-004E-9EE0-94B9FD5DD24C}"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F69228-E2B9-114B-84AC-2DD0140A52E6}" type="datetimeFigureOut">
              <a:rPr lang="en-US" smtClean="0"/>
              <a:pPr/>
              <a:t>12/6/2022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D5A050-7306-7B4E-867E-A3663FBCD5C6}"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E2ED9B9-13A4-504E-BA28-D5EC11B69577}" type="datetime1">
              <a:rPr lang="en-US" smtClean="0"/>
              <a:pPr>
                <a:defRPr/>
              </a:pPr>
              <a:t>12/6/2022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6" name="Slide Number Placeholder 5"/>
          <p:cNvSpPr>
            <a:spLocks noGrp="1"/>
          </p:cNvSpPr>
          <p:nvPr>
            <p:ph type="sldNum" sz="quarter" idx="12"/>
          </p:nvPr>
        </p:nvSpPr>
        <p:spPr/>
        <p:txBody>
          <a:bodyPr/>
          <a:lstStyle>
            <a:lvl1pPr>
              <a:defRPr/>
            </a:lvl1pPr>
          </a:lstStyle>
          <a:p>
            <a:pPr>
              <a:defRPr/>
            </a:pPr>
            <a:fld id="{399B40A3-8C98-7643-999B-D2E4C4DFCA8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4142DB-E1BD-C44A-A99A-8EC750C7CC29}" type="datetime1">
              <a:rPr lang="en-US" smtClean="0"/>
              <a:pPr>
                <a:defRPr/>
              </a:pPr>
              <a:t>12/6/2022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6" name="Slide Number Placeholder 5"/>
          <p:cNvSpPr>
            <a:spLocks noGrp="1"/>
          </p:cNvSpPr>
          <p:nvPr>
            <p:ph type="sldNum" sz="quarter" idx="12"/>
          </p:nvPr>
        </p:nvSpPr>
        <p:spPr/>
        <p:txBody>
          <a:bodyPr/>
          <a:lstStyle>
            <a:lvl1pPr>
              <a:defRPr/>
            </a:lvl1pPr>
          </a:lstStyle>
          <a:p>
            <a:pPr>
              <a:defRPr/>
            </a:pPr>
            <a:fld id="{F16ACDAE-E963-2B45-BB51-53CEBFE15BA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152160-CF35-F945-B8A3-FCCE1C768C40}" type="datetime1">
              <a:rPr lang="en-US" smtClean="0"/>
              <a:pPr>
                <a:defRPr/>
              </a:pPr>
              <a:t>12/6/2022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6" name="Slide Number Placeholder 5"/>
          <p:cNvSpPr>
            <a:spLocks noGrp="1"/>
          </p:cNvSpPr>
          <p:nvPr>
            <p:ph type="sldNum" sz="quarter" idx="12"/>
          </p:nvPr>
        </p:nvSpPr>
        <p:spPr/>
        <p:txBody>
          <a:bodyPr/>
          <a:lstStyle>
            <a:lvl1pPr>
              <a:defRPr/>
            </a:lvl1pPr>
          </a:lstStyle>
          <a:p>
            <a:pPr>
              <a:defRPr/>
            </a:pPr>
            <a:fld id="{274D119D-3673-024B-9609-A7D54722229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113CAA7-61A2-AE4A-B3AF-B36050DDC1C8}" type="datetime1">
              <a:rPr lang="en-US" smtClean="0"/>
              <a:pPr>
                <a:defRPr/>
              </a:pPr>
              <a:t>12/6/2022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6" name="Slide Number Placeholder 5"/>
          <p:cNvSpPr>
            <a:spLocks noGrp="1"/>
          </p:cNvSpPr>
          <p:nvPr>
            <p:ph type="sldNum" sz="quarter" idx="12"/>
          </p:nvPr>
        </p:nvSpPr>
        <p:spPr/>
        <p:txBody>
          <a:bodyPr/>
          <a:lstStyle>
            <a:lvl1pPr>
              <a:defRPr/>
            </a:lvl1pPr>
          </a:lstStyle>
          <a:p>
            <a:pPr>
              <a:defRPr/>
            </a:pPr>
            <a:fld id="{AFD720AD-0A16-4141-82CA-5619F80A2BC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C0BC32D-B13B-FA42-98CD-639D607FC5AE}" type="datetime1">
              <a:rPr lang="en-US" smtClean="0"/>
              <a:pPr>
                <a:defRPr/>
              </a:pPr>
              <a:t>12/6/2022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6" name="Slide Number Placeholder 5"/>
          <p:cNvSpPr>
            <a:spLocks noGrp="1"/>
          </p:cNvSpPr>
          <p:nvPr>
            <p:ph type="sldNum" sz="quarter" idx="12"/>
          </p:nvPr>
        </p:nvSpPr>
        <p:spPr/>
        <p:txBody>
          <a:bodyPr/>
          <a:lstStyle>
            <a:lvl1pPr>
              <a:defRPr/>
            </a:lvl1pPr>
          </a:lstStyle>
          <a:p>
            <a:pPr>
              <a:defRPr/>
            </a:pPr>
            <a:fld id="{2F37AF1E-9B18-0243-8AD1-50A6A8AC0ACC}"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6149FAA-3521-694C-B63B-919B2B8781F3}" type="datetime1">
              <a:rPr lang="en-US" smtClean="0"/>
              <a:pPr>
                <a:defRPr/>
              </a:pPr>
              <a:t>12/6/2022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7" name="Slide Number Placeholder 5"/>
          <p:cNvSpPr>
            <a:spLocks noGrp="1"/>
          </p:cNvSpPr>
          <p:nvPr>
            <p:ph type="sldNum" sz="quarter" idx="12"/>
          </p:nvPr>
        </p:nvSpPr>
        <p:spPr/>
        <p:txBody>
          <a:bodyPr/>
          <a:lstStyle>
            <a:lvl1pPr>
              <a:defRPr/>
            </a:lvl1pPr>
          </a:lstStyle>
          <a:p>
            <a:pPr>
              <a:defRPr/>
            </a:pPr>
            <a:fld id="{28F8BC69-CB41-DD44-A638-C4F95AA9426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78921CD-4407-0C4A-86B7-1EEE2D511458}" type="datetime1">
              <a:rPr lang="en-US" smtClean="0"/>
              <a:pPr>
                <a:defRPr/>
              </a:pPr>
              <a:t>12/6/2022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9" name="Slide Number Placeholder 5"/>
          <p:cNvSpPr>
            <a:spLocks noGrp="1"/>
          </p:cNvSpPr>
          <p:nvPr>
            <p:ph type="sldNum" sz="quarter" idx="12"/>
          </p:nvPr>
        </p:nvSpPr>
        <p:spPr/>
        <p:txBody>
          <a:bodyPr/>
          <a:lstStyle>
            <a:lvl1pPr>
              <a:defRPr/>
            </a:lvl1pPr>
          </a:lstStyle>
          <a:p>
            <a:pPr>
              <a:defRPr/>
            </a:pPr>
            <a:fld id="{1B43444D-6BBE-FA46-910D-A293AF635ED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6DEA550-1159-5E4A-897B-E65014FF13B6}" type="datetime1">
              <a:rPr lang="en-US" smtClean="0"/>
              <a:pPr>
                <a:defRPr/>
              </a:pPr>
              <a:t>12/6/2022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5" name="Slide Number Placeholder 5"/>
          <p:cNvSpPr>
            <a:spLocks noGrp="1"/>
          </p:cNvSpPr>
          <p:nvPr>
            <p:ph type="sldNum" sz="quarter" idx="12"/>
          </p:nvPr>
        </p:nvSpPr>
        <p:spPr/>
        <p:txBody>
          <a:bodyPr/>
          <a:lstStyle>
            <a:lvl1pPr>
              <a:defRPr/>
            </a:lvl1pPr>
          </a:lstStyle>
          <a:p>
            <a:pPr>
              <a:defRPr/>
            </a:pPr>
            <a:fld id="{EEFDD7DD-CC47-414C-BF78-C5251FE0B06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E6F8E3-2B7A-F841-82BB-4253B616347C}" type="datetime1">
              <a:rPr lang="en-US" smtClean="0"/>
              <a:pPr>
                <a:defRPr/>
              </a:pPr>
              <a:t>12/6/2022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4" name="Slide Number Placeholder 5"/>
          <p:cNvSpPr>
            <a:spLocks noGrp="1"/>
          </p:cNvSpPr>
          <p:nvPr>
            <p:ph type="sldNum" sz="quarter" idx="12"/>
          </p:nvPr>
        </p:nvSpPr>
        <p:spPr/>
        <p:txBody>
          <a:bodyPr/>
          <a:lstStyle>
            <a:lvl1pPr>
              <a:defRPr/>
            </a:lvl1pPr>
          </a:lstStyle>
          <a:p>
            <a:pPr>
              <a:defRPr/>
            </a:pPr>
            <a:fld id="{78B78AD6-5F3D-BA44-875A-31E2927FBE4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0F7B03-D8CA-6D41-96B4-1E8B85FC4F7B}" type="datetime1">
              <a:rPr lang="en-US" smtClean="0"/>
              <a:pPr>
                <a:defRPr/>
              </a:pPr>
              <a:t>12/6/2022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7" name="Slide Number Placeholder 5"/>
          <p:cNvSpPr>
            <a:spLocks noGrp="1"/>
          </p:cNvSpPr>
          <p:nvPr>
            <p:ph type="sldNum" sz="quarter" idx="12"/>
          </p:nvPr>
        </p:nvSpPr>
        <p:spPr/>
        <p:txBody>
          <a:bodyPr/>
          <a:lstStyle>
            <a:lvl1pPr>
              <a:defRPr/>
            </a:lvl1pPr>
          </a:lstStyle>
          <a:p>
            <a:pPr>
              <a:defRPr/>
            </a:pPr>
            <a:fld id="{95E9686C-6E28-9A40-BAFE-97DC9D1AE64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46E079-CCB4-B24C-A6D5-8C3056BBF23F}" type="datetime1">
              <a:rPr lang="en-US" smtClean="0"/>
              <a:pPr>
                <a:defRPr/>
              </a:pPr>
              <a:t>12/6/2022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2 Software Processes</a:t>
            </a:r>
            <a:endParaRPr lang="en-US"/>
          </a:p>
        </p:txBody>
      </p:sp>
      <p:sp>
        <p:nvSpPr>
          <p:cNvPr id="7" name="Slide Number Placeholder 5"/>
          <p:cNvSpPr>
            <a:spLocks noGrp="1"/>
          </p:cNvSpPr>
          <p:nvPr>
            <p:ph type="sldNum" sz="quarter" idx="12"/>
          </p:nvPr>
        </p:nvSpPr>
        <p:spPr/>
        <p:txBody>
          <a:bodyPr/>
          <a:lstStyle>
            <a:lvl1pPr>
              <a:defRPr/>
            </a:lvl1pPr>
          </a:lstStyle>
          <a:p>
            <a:pPr>
              <a:defRPr/>
            </a:pPr>
            <a:fld id="{C225899C-C9DE-4C43-812F-DCCD705BC8B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22E93307-8910-7843-A7DC-135F5F13F75F}" type="datetime1">
              <a:rPr lang="en-US" smtClean="0"/>
              <a:pPr>
                <a:defRPr/>
              </a:pPr>
              <a:t>12/6/2022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2 Software Processes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D3E67C1E-A116-FA4E-B295-2EE9C41BDD30}" type="slidenum">
              <a:rPr lang="en-US" smtClean="0"/>
              <a:pPr>
                <a:defRPr/>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smtClean="0"/>
              <a:t>Chapter 2 – Software Processes</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smtClean="0">
                <a:ea typeface="+mn-ea"/>
                <a:cs typeface="+mn-cs"/>
              </a:rPr>
              <a:t>Lecture </a:t>
            </a:r>
            <a:r>
              <a:rPr lang="en-US" smtClean="0">
                <a:ea typeface="+mn-ea"/>
                <a:cs typeface="+mn-cs"/>
              </a:rPr>
              <a:t>2</a:t>
            </a:r>
          </a:p>
          <a:p>
            <a:pPr eaLnBrk="1" fontAlgn="auto" hangingPunct="1">
              <a:spcAft>
                <a:spcPts val="0"/>
              </a:spcAft>
              <a:buFont typeface="Arial"/>
              <a:buNone/>
              <a:defRPr/>
            </a:pP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399B40A3-8C98-7643-999B-D2E4C4DFCA87}"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3568" y="580910"/>
            <a:ext cx="7983729" cy="1040071"/>
          </a:xfrm>
        </p:spPr>
        <p:txBody>
          <a:bodyPr>
            <a:noAutofit/>
          </a:bodyPr>
          <a:lstStyle/>
          <a:p>
            <a:r>
              <a:rPr lang="en-GB" sz="4000" dirty="0" smtClean="0">
                <a:latin typeface="Times New Roman" panose="02020603050405020304" pitchFamily="18" charset="0"/>
                <a:cs typeface="Times New Roman" panose="02020603050405020304" pitchFamily="18" charset="0"/>
              </a:rPr>
              <a:t>The requirements engineering process</a:t>
            </a:r>
            <a:br>
              <a:rPr lang="en-GB" sz="4000" dirty="0" smtClean="0">
                <a:latin typeface="Times New Roman" panose="02020603050405020304" pitchFamily="18" charset="0"/>
                <a:cs typeface="Times New Roman" panose="02020603050405020304" pitchFamily="18" charset="0"/>
              </a:rPr>
            </a:br>
            <a:endParaRPr lang="en-US" sz="4000" dirty="0" smtClean="0">
              <a:latin typeface="Times New Roman" panose="02020603050405020304" pitchFamily="18" charset="0"/>
              <a:cs typeface="Times New Roman" panose="02020603050405020304" pitchFamily="18" charset="0"/>
            </a:endParaRPr>
          </a:p>
        </p:txBody>
      </p:sp>
      <p:pic>
        <p:nvPicPr>
          <p:cNvPr id="4" name="Picture 3" descr="2.4 RE-process.eps"/>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bright="-20000" contrast="20000"/>
                    </a14:imgEffect>
                  </a14:imgLayer>
                </a14:imgProps>
              </a:ext>
            </a:extLst>
          </a:blip>
          <a:stretch>
            <a:fillRect/>
          </a:stretch>
        </p:blipFill>
        <p:spPr>
          <a:xfrm>
            <a:off x="323528" y="1916832"/>
            <a:ext cx="8545350" cy="4248472"/>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10</a:t>
            </a:fld>
            <a:endParaRPr lang="en-US"/>
          </a:p>
        </p:txBody>
      </p:sp>
    </p:spTree>
    <p:extLst>
      <p:ext uri="{BB962C8B-B14F-4D97-AF65-F5344CB8AC3E}">
        <p14:creationId xmlns:p14="http://schemas.microsoft.com/office/powerpoint/2010/main" val="4229824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dirty="0" smtClean="0"/>
              <a:t>Incremental development </a:t>
            </a:r>
            <a:br>
              <a:rPr lang="en-GB" dirty="0" smtClean="0"/>
            </a:br>
            <a:endParaRPr lang="en-US" dirty="0" smtClean="0"/>
          </a:p>
        </p:txBody>
      </p:sp>
      <p:pic>
        <p:nvPicPr>
          <p:cNvPr id="4" name="Picture 3" descr="2.2 Incremental-dev.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457200" y="1892460"/>
            <a:ext cx="7517728" cy="4051928"/>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2</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dirty="0" smtClean="0"/>
              <a:t>Incremental development benefits</a:t>
            </a:r>
            <a:endParaRPr lang="en-GB" dirty="0"/>
          </a:p>
        </p:txBody>
      </p:sp>
      <p:sp>
        <p:nvSpPr>
          <p:cNvPr id="33795" name="Rectangle 3"/>
          <p:cNvSpPr>
            <a:spLocks noGrp="1" noChangeArrowheads="1"/>
          </p:cNvSpPr>
          <p:nvPr>
            <p:ph type="body" idx="1"/>
          </p:nvPr>
        </p:nvSpPr>
        <p:spPr/>
        <p:txBody>
          <a:bodyPr/>
          <a:lstStyle/>
          <a:p>
            <a:r>
              <a:rPr lang="en-GB" dirty="0" smtClean="0"/>
              <a:t>The cost of accommodating changing customer requirements is reduced. </a:t>
            </a:r>
          </a:p>
          <a:p>
            <a:pPr lvl="1"/>
            <a:r>
              <a:rPr lang="en-GB" dirty="0" smtClean="0"/>
              <a:t>The amount of analysis and documentation that has to be redone is much less than is required with the waterfall model.</a:t>
            </a:r>
          </a:p>
          <a:p>
            <a:r>
              <a:rPr lang="en-GB" dirty="0" smtClean="0"/>
              <a:t>It is easier to get customer feedback on the development work that has been done. </a:t>
            </a:r>
          </a:p>
          <a:p>
            <a:pPr lvl="1"/>
            <a:r>
              <a:rPr lang="en-GB" dirty="0" smtClean="0"/>
              <a:t>Customers can comment on demonstrations of the software and see how much has been implemented. </a:t>
            </a:r>
          </a:p>
          <a:p>
            <a:r>
              <a:rPr lang="en-GB" dirty="0" smtClean="0"/>
              <a:t>More rapid delivery and deployment of useful software to the customer is possible. </a:t>
            </a:r>
          </a:p>
          <a:p>
            <a:pPr lvl="1"/>
            <a:r>
              <a:rPr lang="en-GB" dirty="0" smtClean="0"/>
              <a:t>Customers are able to use and gain value from the software earlier than is possible with a waterfall process. </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development problems</a:t>
            </a:r>
            <a:endParaRPr lang="en-US" dirty="0"/>
          </a:p>
        </p:txBody>
      </p:sp>
      <p:sp>
        <p:nvSpPr>
          <p:cNvPr id="3" name="Content Placeholder 2"/>
          <p:cNvSpPr>
            <a:spLocks noGrp="1"/>
          </p:cNvSpPr>
          <p:nvPr>
            <p:ph idx="1"/>
          </p:nvPr>
        </p:nvSpPr>
        <p:spPr/>
        <p:txBody>
          <a:bodyPr/>
          <a:lstStyle/>
          <a:p>
            <a:r>
              <a:rPr lang="en-GB" dirty="0" smtClean="0"/>
              <a:t>The process is not visible. </a:t>
            </a:r>
          </a:p>
          <a:p>
            <a:pPr lvl="1"/>
            <a:r>
              <a:rPr lang="en-GB" dirty="0" smtClean="0"/>
              <a:t>Managers need regular deliverables to measure progress. If systems are developed quickly, it is not cost-effective to produce documents that reflect every version of the system. </a:t>
            </a:r>
          </a:p>
          <a:p>
            <a:r>
              <a:rPr lang="en-GB" dirty="0" smtClean="0"/>
              <a:t>System structure tends to degrade as new increments are added</a:t>
            </a:r>
            <a:r>
              <a:rPr lang="en-GB" i="1" dirty="0" smtClean="0"/>
              <a:t>. </a:t>
            </a:r>
            <a:r>
              <a:rPr lang="en-GB" dirty="0" smtClean="0"/>
              <a:t> </a:t>
            </a:r>
          </a:p>
          <a:p>
            <a:pPr lvl="1"/>
            <a:r>
              <a:rPr lang="en-GB" dirty="0" smtClean="0"/>
              <a:t>Unless time and money is spent on refactoring to improve the software, regular change tends to corrupt its structure. Incorporating further software changes becomes increasingly difficult and costly. </a:t>
            </a:r>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GB" dirty="0" smtClean="0"/>
              <a:t>Reuse-oriented software engineering</a:t>
            </a:r>
            <a:endParaRPr lang="en-GB" dirty="0"/>
          </a:p>
        </p:txBody>
      </p:sp>
      <p:sp>
        <p:nvSpPr>
          <p:cNvPr id="99331" name="Rectangle 3"/>
          <p:cNvSpPr>
            <a:spLocks noGrp="1" noChangeArrowheads="1"/>
          </p:cNvSpPr>
          <p:nvPr>
            <p:ph type="body" idx="1"/>
          </p:nvPr>
        </p:nvSpPr>
        <p:spPr/>
        <p:txBody>
          <a:bodyPr/>
          <a:lstStyle/>
          <a:p>
            <a:r>
              <a:rPr lang="en-GB" dirty="0" smtClean="0"/>
              <a:t>Based on systematic reuse where systems are integrated from existing components or COTS (Commercial-off-the-shelf) systems.</a:t>
            </a:r>
          </a:p>
          <a:p>
            <a:r>
              <a:rPr lang="en-GB" dirty="0" smtClean="0"/>
              <a:t>Process stages</a:t>
            </a:r>
          </a:p>
          <a:p>
            <a:pPr lvl="1"/>
            <a:r>
              <a:rPr lang="en-GB" dirty="0" smtClean="0"/>
              <a:t>Component analysis;</a:t>
            </a:r>
          </a:p>
          <a:p>
            <a:pPr lvl="1"/>
            <a:r>
              <a:rPr lang="en-GB" dirty="0" smtClean="0"/>
              <a:t>Requirements modification;</a:t>
            </a:r>
          </a:p>
          <a:p>
            <a:pPr lvl="1"/>
            <a:r>
              <a:rPr lang="en-GB" dirty="0" smtClean="0"/>
              <a:t>System design with reuse;</a:t>
            </a:r>
          </a:p>
          <a:p>
            <a:pPr lvl="1"/>
            <a:r>
              <a:rPr lang="en-GB" dirty="0" smtClean="0"/>
              <a:t>Development and integration.</a:t>
            </a:r>
          </a:p>
          <a:p>
            <a:r>
              <a:rPr lang="en-GB" dirty="0" smtClean="0"/>
              <a:t>Reuse is now the standard approach for building many types of business system</a:t>
            </a:r>
          </a:p>
          <a:p>
            <a:pPr lvl="1"/>
            <a:r>
              <a:rPr lang="en-GB" dirty="0" smtClean="0"/>
              <a:t>Reuse covered in more depth in Chapter 16.</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smtClean="0"/>
              <a:t>Reuse-oriented software engineering</a:t>
            </a:r>
          </a:p>
        </p:txBody>
      </p:sp>
      <p:pic>
        <p:nvPicPr>
          <p:cNvPr id="4" name="Picture 3" descr="2.3 Reuse_based_proces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457200" y="2725509"/>
            <a:ext cx="8494383" cy="1773312"/>
          </a:xfrm>
          <a:prstGeom prst="rect">
            <a:avLst/>
          </a:prstGeom>
        </p:spPr>
      </p:pic>
      <p:sp>
        <p:nvSpPr>
          <p:cNvPr id="7" name="Slide Number Placeholder 6"/>
          <p:cNvSpPr>
            <a:spLocks noGrp="1"/>
          </p:cNvSpPr>
          <p:nvPr>
            <p:ph type="sldNum" sz="quarter" idx="12"/>
          </p:nvPr>
        </p:nvSpPr>
        <p:spPr/>
        <p:txBody>
          <a:bodyPr/>
          <a:lstStyle/>
          <a:p>
            <a:pPr>
              <a:defRPr/>
            </a:pPr>
            <a:fld id="{AFD720AD-0A16-4141-82CA-5619F80A2BC8}" type="slidenum">
              <a:rPr lang="en-US" smtClean="0"/>
              <a:pPr>
                <a:defRPr/>
              </a:pPr>
              <a:t>6</a:t>
            </a:fld>
            <a:endParaRPr lang="en-US"/>
          </a:p>
        </p:txBody>
      </p:sp>
      <p:sp>
        <p:nvSpPr>
          <p:cNvPr id="8" name="Footer Placeholder 7"/>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software component</a:t>
            </a:r>
            <a:endParaRPr lang="en-US" dirty="0"/>
          </a:p>
        </p:txBody>
      </p:sp>
      <p:sp>
        <p:nvSpPr>
          <p:cNvPr id="3" name="Content Placeholder 2"/>
          <p:cNvSpPr>
            <a:spLocks noGrp="1"/>
          </p:cNvSpPr>
          <p:nvPr>
            <p:ph idx="1"/>
          </p:nvPr>
        </p:nvSpPr>
        <p:spPr/>
        <p:txBody>
          <a:bodyPr/>
          <a:lstStyle/>
          <a:p>
            <a:r>
              <a:rPr lang="en-GB" dirty="0" smtClean="0"/>
              <a:t>Web services that are developed according to service standards and which are available for remote invocation. </a:t>
            </a:r>
          </a:p>
          <a:p>
            <a:r>
              <a:rPr lang="en-GB" dirty="0" smtClean="0"/>
              <a:t>Collections of objects that are developed as a package to be integrated with a component framework such as .NET or J2EE.</a:t>
            </a:r>
          </a:p>
          <a:p>
            <a:r>
              <a:rPr lang="en-GB" dirty="0" smtClean="0"/>
              <a:t>Stand-alone software systems (COTS) that are configured for use in a particular environment.</a:t>
            </a:r>
          </a:p>
          <a:p>
            <a:endParaRPr lang="en-US" dirty="0"/>
          </a:p>
        </p:txBody>
      </p:sp>
      <p:sp>
        <p:nvSpPr>
          <p:cNvPr id="4" name="Slide Number Placeholder 3"/>
          <p:cNvSpPr>
            <a:spLocks noGrp="1"/>
          </p:cNvSpPr>
          <p:nvPr>
            <p:ph type="sldNum" sz="quarter" idx="12"/>
          </p:nvPr>
        </p:nvSpPr>
        <p:spPr/>
        <p:txBody>
          <a:bodyPr/>
          <a:lstStyle/>
          <a:p>
            <a:pPr>
              <a:defRPr/>
            </a:pPr>
            <a:fld id="{AFD720AD-0A16-4141-82CA-5619F80A2BC8}"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Process activities</a:t>
            </a:r>
            <a:endParaRPr lang="en-US" dirty="0"/>
          </a:p>
        </p:txBody>
      </p:sp>
      <p:sp>
        <p:nvSpPr>
          <p:cNvPr id="5" name="Content Placeholder 4"/>
          <p:cNvSpPr>
            <a:spLocks noGrp="1"/>
          </p:cNvSpPr>
          <p:nvPr>
            <p:ph idx="1"/>
          </p:nvPr>
        </p:nvSpPr>
        <p:spPr/>
        <p:txBody>
          <a:bodyPr/>
          <a:lstStyle/>
          <a:p>
            <a:r>
              <a:rPr lang="en-GB" dirty="0" smtClean="0"/>
              <a:t>Real software processes are inter-leaved sequences of technical, collaborative and managerial activities with the overall goal of specifying, designing, implementing and testing a software system. </a:t>
            </a:r>
          </a:p>
          <a:p>
            <a:r>
              <a:rPr lang="en-GB" dirty="0" smtClean="0"/>
              <a:t>The four basic process activities of specification, development, validation and evolution are organized differently in different development processes. In the waterfall model, they are organized in sequence, whereas in incremental development they are inter-leaved. </a:t>
            </a:r>
            <a:endParaRPr lang="en-US"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smtClean="0"/>
              <a:t>Software specification</a:t>
            </a:r>
            <a:endParaRPr lang="en-GB"/>
          </a:p>
        </p:txBody>
      </p:sp>
      <p:sp>
        <p:nvSpPr>
          <p:cNvPr id="84995" name="Rectangle 3"/>
          <p:cNvSpPr>
            <a:spLocks noGrp="1" noChangeArrowheads="1"/>
          </p:cNvSpPr>
          <p:nvPr>
            <p:ph type="body" idx="1"/>
          </p:nvPr>
        </p:nvSpPr>
        <p:spPr>
          <a:xfrm>
            <a:off x="416664" y="1600200"/>
            <a:ext cx="8460480" cy="4525963"/>
          </a:xfrm>
        </p:spPr>
        <p:txBody>
          <a:bodyPr/>
          <a:lstStyle/>
          <a:p>
            <a:r>
              <a:rPr lang="en-GB" dirty="0" smtClean="0"/>
              <a:t>The process of establishing what services are required and the constraints on the system’s operation and development.</a:t>
            </a:r>
          </a:p>
          <a:p>
            <a:r>
              <a:rPr lang="en-GB" dirty="0" smtClean="0"/>
              <a:t>Requirements engineering process</a:t>
            </a:r>
          </a:p>
          <a:p>
            <a:pPr lvl="1"/>
            <a:r>
              <a:rPr lang="en-GB" dirty="0" smtClean="0"/>
              <a:t>Feasibility study</a:t>
            </a:r>
          </a:p>
          <a:p>
            <a:pPr lvl="2"/>
            <a:r>
              <a:rPr lang="en-GB" dirty="0" smtClean="0"/>
              <a:t>Is it technically and financially feasible to build the system?</a:t>
            </a:r>
          </a:p>
          <a:p>
            <a:pPr lvl="1"/>
            <a:r>
              <a:rPr lang="en-GB" dirty="0" smtClean="0"/>
              <a:t>Requirements elicitation and analysis</a:t>
            </a:r>
          </a:p>
          <a:p>
            <a:pPr lvl="2"/>
            <a:r>
              <a:rPr lang="en-GB" dirty="0" smtClean="0"/>
              <a:t>What do the system stakeholders require or expect from the system?</a:t>
            </a:r>
          </a:p>
          <a:p>
            <a:pPr lvl="1"/>
            <a:r>
              <a:rPr lang="en-GB" dirty="0" smtClean="0"/>
              <a:t>Requirements specification	</a:t>
            </a:r>
          </a:p>
          <a:p>
            <a:pPr lvl="2"/>
            <a:r>
              <a:rPr lang="en-GB" dirty="0" smtClean="0"/>
              <a:t>Defining the requirements in detail</a:t>
            </a:r>
          </a:p>
          <a:p>
            <a:pPr lvl="1"/>
            <a:r>
              <a:rPr lang="en-GB" dirty="0" smtClean="0"/>
              <a:t>Requirements validation</a:t>
            </a:r>
          </a:p>
          <a:p>
            <a:pPr lvl="2"/>
            <a:r>
              <a:rPr lang="en-GB" dirty="0" smtClean="0"/>
              <a:t>Checking the validity of the requirements</a:t>
            </a:r>
            <a:endParaRPr lang="en-GB" dirty="0"/>
          </a:p>
        </p:txBody>
      </p:sp>
      <p:sp>
        <p:nvSpPr>
          <p:cNvPr id="6" name="Slide Number Placeholder 5"/>
          <p:cNvSpPr>
            <a:spLocks noGrp="1"/>
          </p:cNvSpPr>
          <p:nvPr>
            <p:ph type="sldNum" sz="quarter" idx="12"/>
          </p:nvPr>
        </p:nvSpPr>
        <p:spPr/>
        <p:txBody>
          <a:bodyPr/>
          <a:lstStyle/>
          <a:p>
            <a:pPr>
              <a:defRPr/>
            </a:pPr>
            <a:fld id="{AFD720AD-0A16-4141-82CA-5619F80A2BC8}"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Chapter 2 Software Processes</a:t>
            </a:r>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8928</TotalTime>
  <Words>488</Words>
  <Application>Microsoft Office PowerPoint</Application>
  <PresentationFormat>On-screen Show (4:3)</PresentationFormat>
  <Paragraphs>63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Calibri</vt:lpstr>
      <vt:lpstr>Times New Roman</vt:lpstr>
      <vt:lpstr>Wingdings</vt:lpstr>
      <vt:lpstr>SE9</vt:lpstr>
      <vt:lpstr>Chapter 2 – Software Processes</vt:lpstr>
      <vt:lpstr>Incremental development  </vt:lpstr>
      <vt:lpstr>Incremental development benefits</vt:lpstr>
      <vt:lpstr>Incremental development problems</vt:lpstr>
      <vt:lpstr>Reuse-oriented software engineering</vt:lpstr>
      <vt:lpstr>Reuse-oriented software engineering</vt:lpstr>
      <vt:lpstr>Types of software component</vt:lpstr>
      <vt:lpstr>Process activities</vt:lpstr>
      <vt:lpstr>Software specification</vt:lpstr>
      <vt:lpstr>The requirements engineering process </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Figures-Chapter</dc:title>
  <dc:creator>Ian Sommerville</dc:creator>
  <cp:lastModifiedBy>sh</cp:lastModifiedBy>
  <cp:revision>18</cp:revision>
  <dcterms:created xsi:type="dcterms:W3CDTF">2010-01-06T19:57:16Z</dcterms:created>
  <dcterms:modified xsi:type="dcterms:W3CDTF">2022-12-06T10:08:04Z</dcterms:modified>
</cp:coreProperties>
</file>