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327" r:id="rId2"/>
    <p:sldId id="273" r:id="rId3"/>
    <p:sldId id="325" r:id="rId4"/>
    <p:sldId id="312" r:id="rId5"/>
    <p:sldId id="313" r:id="rId6"/>
    <p:sldId id="265" r:id="rId7"/>
    <p:sldId id="328" r:id="rId8"/>
    <p:sldId id="316" r:id="rId9"/>
    <p:sldId id="305" r:id="rId10"/>
    <p:sldId id="329" r:id="rId11"/>
    <p:sldId id="266" r:id="rId12"/>
    <p:sldId id="307" r:id="rId13"/>
    <p:sldId id="326" r:id="rId14"/>
    <p:sldId id="309" r:id="rId15"/>
    <p:sldId id="267" r:id="rId16"/>
    <p:sldId id="311" r:id="rId17"/>
    <p:sldId id="330" r:id="rId18"/>
    <p:sldId id="275" r:id="rId19"/>
    <p:sldId id="268" r:id="rId20"/>
    <p:sldId id="277" r:id="rId21"/>
    <p:sldId id="331" r:id="rId22"/>
    <p:sldId id="269" r:id="rId23"/>
    <p:sldId id="279" r:id="rId24"/>
    <p:sldId id="278" r:id="rId25"/>
    <p:sldId id="332" r:id="rId26"/>
    <p:sldId id="280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83BB4-0A16-5245-9E06-FF8135372772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50E6-3C15-004E-9EE0-94B9FD5DD2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69228-E2B9-114B-84AC-2DD0140A52E6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5A050-7306-7B4E-867E-A3663FBCD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D9B9-13A4-504E-BA28-D5EC11B69577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142DB-E1BD-C44A-A99A-8EC750C7CC29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CDAE-E963-2B45-BB51-53CEBFE15B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2160-CF35-F945-B8A3-FCCE1C768C40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119D-3673-024B-9609-A7D5472222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3CAA7-61A2-AE4A-B3AF-B36050DDC1C8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BC32D-B13B-FA42-98CD-639D607FC5AE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AF1E-9B18-0243-8AD1-50A6A8AC0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49FAA-3521-694C-B63B-919B2B8781F3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BC69-CB41-DD44-A638-C4F95AA94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921CD-4407-0C4A-86B7-1EEE2D511458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444D-6BBE-FA46-910D-A293AF635E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EA550-1159-5E4A-897B-E65014FF13B6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DD7DD-CC47-414C-BF78-C5251FE0B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6F8E3-2B7A-F841-82BB-4253B616347C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78AD6-5F3D-BA44-875A-31E2927FBE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7B03-D8CA-6D41-96B4-1E8B85FC4F7B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686C-6E28-9A40-BAFE-97DC9D1AE6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6E079-CCB4-B24C-A6D5-8C3056BBF23F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899C-C9DE-4C43-812F-DCCD705BC8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E93307-8910-7843-A7DC-135F5F13F75F}" type="datetime1">
              <a:rPr lang="en-US" smtClean="0"/>
              <a:pPr>
                <a:defRPr/>
              </a:pPr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E67C1E-A116-FA4E-B295-2EE9C41BD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0432" y="287213"/>
            <a:ext cx="923795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d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.pd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4.pd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d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2 – Software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Lecture 4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B40A3-8C98-7643-999B-D2E4C4DFCA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development and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Incremental development</a:t>
            </a:r>
          </a:p>
          <a:p>
            <a:pPr lvl="1"/>
            <a:r>
              <a:rPr lang="en-US" dirty="0" smtClean="0"/>
              <a:t>Develop the system in increments and evaluate each increment before proceeding to the development of the next increment;</a:t>
            </a:r>
          </a:p>
          <a:p>
            <a:pPr lvl="1"/>
            <a:r>
              <a:rPr lang="en-US" dirty="0" smtClean="0"/>
              <a:t>Normal approach used in agile methods;</a:t>
            </a:r>
          </a:p>
          <a:p>
            <a:pPr lvl="1"/>
            <a:r>
              <a:rPr lang="en-US" dirty="0" smtClean="0"/>
              <a:t>Evaluation done by user/customer proxy.</a:t>
            </a:r>
          </a:p>
          <a:p>
            <a:r>
              <a:rPr lang="en-US" dirty="0" smtClean="0"/>
              <a:t>Incremental delivery</a:t>
            </a:r>
          </a:p>
          <a:p>
            <a:pPr lvl="1"/>
            <a:r>
              <a:rPr lang="en-US" dirty="0" smtClean="0"/>
              <a:t>Deploy an increment for use by end-users;</a:t>
            </a:r>
          </a:p>
          <a:p>
            <a:pPr lvl="1"/>
            <a:r>
              <a:rPr lang="en-US" dirty="0" smtClean="0"/>
              <a:t>More realistic evaluation about practical use of software;</a:t>
            </a:r>
          </a:p>
          <a:p>
            <a:pPr lvl="1"/>
            <a:r>
              <a:rPr lang="en-US" dirty="0" smtClean="0"/>
              <a:t>Difficult to implement for replacement systems as increments have less functionality than the system being replaced.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</a:t>
            </a:r>
            <a:endParaRPr lang="en-US" dirty="0" smtClean="0"/>
          </a:p>
        </p:txBody>
      </p:sp>
      <p:pic>
        <p:nvPicPr>
          <p:cNvPr id="4" name="Picture 3" descr="2.10 Incremental-delivery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2353036"/>
            <a:ext cx="8172017" cy="276724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delivery advantages</a:t>
            </a:r>
            <a:endParaRPr lang="en-GB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Customer value can be delivered with each increment so system functionality is available earlier.</a:t>
            </a:r>
          </a:p>
          <a:p>
            <a:r>
              <a:rPr lang="en-GB" smtClean="0"/>
              <a:t>Early increments act as a prototype to help elicit requirements for later increments.</a:t>
            </a:r>
          </a:p>
          <a:p>
            <a:r>
              <a:rPr lang="en-GB" smtClean="0"/>
              <a:t>Lower risk of overall project failure.</a:t>
            </a:r>
          </a:p>
          <a:p>
            <a:r>
              <a:rPr lang="en-GB" smtClean="0"/>
              <a:t>The highest priority system services tend to receive the most testing.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Incremental delivery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Most systems require a set of basic facilities that are used by different parts of the system. </a:t>
            </a:r>
          </a:p>
          <a:p>
            <a:pPr lvl="1"/>
            <a:r>
              <a:rPr lang="en-GB" dirty="0" smtClean="0"/>
              <a:t>As requirements are not defined in detail until an increment is to be implemented, it can be hard to identify common facilities that are needed by all increments. </a:t>
            </a:r>
          </a:p>
          <a:p>
            <a:r>
              <a:rPr lang="en-GB" dirty="0" smtClean="0"/>
              <a:t>The essence of iterative processes is that the specification is developed in conjunction with the software. </a:t>
            </a:r>
          </a:p>
          <a:p>
            <a:pPr lvl="1"/>
            <a:r>
              <a:rPr lang="en-GB" dirty="0" smtClean="0"/>
              <a:t>However, this conflicts with the procurement model of many organizations, where the complete system specification is part of the system development contract.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Boehm’s spiral model</a:t>
            </a:r>
            <a:endParaRPr lang="en-GB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Process is represented as a spiral rather than as a sequence of activities with backtracking.</a:t>
            </a:r>
          </a:p>
          <a:p>
            <a:r>
              <a:rPr lang="en-GB" smtClean="0"/>
              <a:t>Each loop in the spiral represents a phase in the process. </a:t>
            </a:r>
          </a:p>
          <a:p>
            <a:r>
              <a:rPr lang="en-GB" smtClean="0"/>
              <a:t>No fixed phases such as specification or design - loops in the spiral are chosen depending on what is required.</a:t>
            </a:r>
          </a:p>
          <a:p>
            <a:r>
              <a:rPr lang="en-GB" smtClean="0"/>
              <a:t>Risks are explicitly assessed and resolved throughout the process.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Boehm’s spiral model of the software process </a:t>
            </a:r>
            <a:endParaRPr lang="en-US" dirty="0" smtClean="0"/>
          </a:p>
        </p:txBody>
      </p:sp>
      <p:pic>
        <p:nvPicPr>
          <p:cNvPr id="4" name="Picture 3" descr="2.11 Spiral-model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007471" y="1644649"/>
            <a:ext cx="6986169" cy="475330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Spiral model sectors</a:t>
            </a:r>
            <a:endParaRPr lang="en-GB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Objective setting</a:t>
            </a:r>
          </a:p>
          <a:p>
            <a:pPr lvl="1"/>
            <a:r>
              <a:rPr lang="en-GB" smtClean="0"/>
              <a:t>Specific objectives for the phase are identified.</a:t>
            </a:r>
          </a:p>
          <a:p>
            <a:r>
              <a:rPr lang="en-GB" smtClean="0"/>
              <a:t>Risk assessment and reduction</a:t>
            </a:r>
          </a:p>
          <a:p>
            <a:pPr lvl="1"/>
            <a:r>
              <a:rPr lang="en-GB" smtClean="0"/>
              <a:t>Risks are assessed and activities put in place to reduce the key risks.</a:t>
            </a:r>
          </a:p>
          <a:p>
            <a:r>
              <a:rPr lang="en-GB" smtClean="0"/>
              <a:t>Development and validation</a:t>
            </a:r>
          </a:p>
          <a:p>
            <a:pPr lvl="1"/>
            <a:r>
              <a:rPr lang="en-GB" smtClean="0"/>
              <a:t>A development model for the system is chosen  which can be any of the generic models.</a:t>
            </a:r>
          </a:p>
          <a:p>
            <a:r>
              <a:rPr lang="en-GB" smtClean="0"/>
              <a:t>Planning</a:t>
            </a:r>
          </a:p>
          <a:p>
            <a:pPr lvl="1"/>
            <a:r>
              <a:rPr lang="en-GB" smtClean="0"/>
              <a:t>The project is reviewed and the next phase of the spiral is planned.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Spiral model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Spiral model has been very influential in helping people think about iteration in software processes and introducing the risk-driven approach to development.</a:t>
            </a:r>
          </a:p>
          <a:p>
            <a:r>
              <a:rPr lang="en-US" dirty="0" smtClean="0"/>
              <a:t>In practice, however, the model is rarely used as published for practical software development.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Rational Unified Process</a:t>
            </a: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modern generic process derived from the work on the UML and associated process.</a:t>
            </a:r>
          </a:p>
          <a:p>
            <a:r>
              <a:rPr lang="en-US" dirty="0" smtClean="0"/>
              <a:t>Brings together aspects of the 3 generic process models discussed previously.</a:t>
            </a:r>
          </a:p>
          <a:p>
            <a:r>
              <a:rPr lang="en-US" dirty="0" smtClean="0"/>
              <a:t>Normally described from 3 perspectives</a:t>
            </a:r>
          </a:p>
          <a:p>
            <a:pPr lvl="1"/>
            <a:r>
              <a:rPr lang="en-US" dirty="0" smtClean="0"/>
              <a:t>A dynamic perspective that shows phases over time;</a:t>
            </a:r>
          </a:p>
          <a:p>
            <a:pPr lvl="1"/>
            <a:r>
              <a:rPr lang="en-US" dirty="0" smtClean="0"/>
              <a:t>A static perspective that shows process activities;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practive</a:t>
            </a:r>
            <a:r>
              <a:rPr lang="en-US" dirty="0" smtClean="0"/>
              <a:t> perspective that suggests good practice.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Phases in the Rational Unified Process </a:t>
            </a:r>
            <a:endParaRPr lang="en-US" dirty="0" smtClean="0"/>
          </a:p>
        </p:txBody>
      </p:sp>
      <p:pic>
        <p:nvPicPr>
          <p:cNvPr id="4" name="Picture 3" descr="2.12 RUP phases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2775338"/>
            <a:ext cx="7968480" cy="183156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Coping with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is inevitable in all large software projects.</a:t>
            </a:r>
          </a:p>
          <a:p>
            <a:pPr lvl="1"/>
            <a:r>
              <a:rPr lang="en-US" dirty="0" smtClean="0"/>
              <a:t>Business changes lead to new and changed system requirements</a:t>
            </a:r>
          </a:p>
          <a:p>
            <a:pPr lvl="1"/>
            <a:r>
              <a:rPr lang="en-US" dirty="0" smtClean="0"/>
              <a:t>New technologies open up new possibilities for improving implementations</a:t>
            </a:r>
          </a:p>
          <a:p>
            <a:pPr lvl="1"/>
            <a:r>
              <a:rPr lang="en-US" dirty="0" smtClean="0"/>
              <a:t>Changing platforms require application changes</a:t>
            </a:r>
          </a:p>
          <a:p>
            <a:r>
              <a:rPr lang="en-US" dirty="0" smtClean="0"/>
              <a:t>Change leads to rework so the costs of change include both rework (e.g. re-</a:t>
            </a:r>
            <a:r>
              <a:rPr lang="en-US" dirty="0" err="1" smtClean="0"/>
              <a:t>analysing</a:t>
            </a:r>
            <a:r>
              <a:rPr lang="en-US" dirty="0" smtClean="0"/>
              <a:t> requirements) as well as the costs of implementing new functionality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RUP phases</a:t>
            </a: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Inception</a:t>
            </a:r>
          </a:p>
          <a:p>
            <a:pPr lvl="1"/>
            <a:r>
              <a:rPr lang="en-US" smtClean="0"/>
              <a:t>Establish the business case for the system.</a:t>
            </a:r>
          </a:p>
          <a:p>
            <a:r>
              <a:rPr lang="en-US" smtClean="0"/>
              <a:t>Elaboration</a:t>
            </a:r>
          </a:p>
          <a:p>
            <a:pPr lvl="1"/>
            <a:r>
              <a:rPr lang="en-US" smtClean="0"/>
              <a:t>Develop an understanding of the problem domain and the system architecture.</a:t>
            </a:r>
          </a:p>
          <a:p>
            <a:r>
              <a:rPr lang="en-US" smtClean="0"/>
              <a:t>Construction</a:t>
            </a:r>
          </a:p>
          <a:p>
            <a:pPr lvl="1"/>
            <a:r>
              <a:rPr lang="en-US" smtClean="0"/>
              <a:t>System design, programming and testing.</a:t>
            </a:r>
          </a:p>
          <a:p>
            <a:r>
              <a:rPr lang="en-US" smtClean="0"/>
              <a:t>Transition</a:t>
            </a:r>
          </a:p>
          <a:p>
            <a:pPr lvl="1"/>
            <a:r>
              <a:rPr lang="en-US" smtClean="0"/>
              <a:t>Deploy the system in its operating environment.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In-phase iteration</a:t>
            </a:r>
          </a:p>
          <a:p>
            <a:pPr lvl="1"/>
            <a:r>
              <a:rPr lang="en-US" dirty="0" smtClean="0"/>
              <a:t>Each phase is iterative with results developed incrementally.</a:t>
            </a:r>
          </a:p>
          <a:p>
            <a:r>
              <a:rPr lang="en-US" dirty="0" smtClean="0"/>
              <a:t>Cross-phase iteration</a:t>
            </a:r>
          </a:p>
          <a:p>
            <a:pPr lvl="1"/>
            <a:r>
              <a:rPr lang="en-US" dirty="0" smtClean="0"/>
              <a:t>As shown by the loop in the RUP model, the whole set of phases may be enacted incrementally.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Static workflows in the Rational Unified Process</a:t>
            </a:r>
            <a:endParaRPr lang="en-US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61369" y="1837356"/>
          <a:ext cx="7367218" cy="421511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327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9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4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Workflow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Description</a:t>
                      </a:r>
                      <a:endParaRPr lang="en-GB" sz="16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91440" marB="914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Business modelling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The business processes are modelled using business use cases.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Requirements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Actors who interact with the system are identified and use cases are developed to model the system requirements.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cs typeface="Arial"/>
                        </a:rPr>
                        <a:t>Analysis and design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 design model is created and documented using architectural models, component models, object models and sequence models.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9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Implementation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The components in the system are implemented and structured into implementation sub-systems. Automatic code generation from design models helps accelerate this process.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Static workflows in the Rational Unified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05500"/>
          <a:ext cx="8229600" cy="3510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3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7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Workflow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/>
                          <a:cs typeface="Arial"/>
                        </a:rPr>
                        <a:t>Description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Testing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Testing is an iterative process that is carried out in conjunction with implementation. System testing follows the completion of the implementation.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Deployment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A product release is created, distributed to users and installed in their workplace.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cs typeface="Arial"/>
                        </a:rPr>
                        <a:t>Configuration and change management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supporting workflow managed changes to the system (see Chapter 25).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cs typeface="Arial"/>
                        </a:rPr>
                        <a:t>Project management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supporting workflow manages the system development (see Chapters 22 and 23).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latin typeface="Arial"/>
                          <a:cs typeface="Arial"/>
                        </a:rPr>
                        <a:t>Environment</a:t>
                      </a:r>
                      <a:endParaRPr lang="en-GB" sz="16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Arial"/>
                          <a:cs typeface="Arial"/>
                        </a:rPr>
                        <a:t>This workflow is concerned with making appropriate software tools available to the software development team.</a:t>
                      </a:r>
                      <a:endParaRPr lang="en-GB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73025" marR="73025" marT="0" marB="914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RUP good practice</a:t>
            </a: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 software iteratively</a:t>
            </a:r>
          </a:p>
          <a:p>
            <a:pPr lvl="1"/>
            <a:r>
              <a:rPr lang="en-US" dirty="0" smtClean="0"/>
              <a:t>Plan increments based on customer priorities and deliver highest priority increments first.</a:t>
            </a:r>
          </a:p>
          <a:p>
            <a:r>
              <a:rPr lang="en-US" dirty="0" smtClean="0"/>
              <a:t>Manage requirements</a:t>
            </a:r>
          </a:p>
          <a:p>
            <a:pPr lvl="1"/>
            <a:r>
              <a:rPr lang="en-US" dirty="0" smtClean="0"/>
              <a:t>Explicitly document customer requirements and keep track of changes to these requirements.</a:t>
            </a:r>
          </a:p>
          <a:p>
            <a:r>
              <a:rPr lang="en-US" dirty="0" smtClean="0"/>
              <a:t>Use component-based architectures</a:t>
            </a:r>
          </a:p>
          <a:p>
            <a:pPr lvl="1"/>
            <a:r>
              <a:rPr lang="en-US" dirty="0" smtClean="0"/>
              <a:t>Organize the system architecture as a set of reusable components.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RUP good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Visually model software</a:t>
            </a:r>
          </a:p>
          <a:p>
            <a:pPr lvl="1"/>
            <a:r>
              <a:rPr lang="en-US" dirty="0" smtClean="0"/>
              <a:t>Use graphical UML models to present static and dynamic views of the software.</a:t>
            </a:r>
          </a:p>
          <a:p>
            <a:r>
              <a:rPr lang="en-US" dirty="0" smtClean="0"/>
              <a:t>Verify software quality</a:t>
            </a:r>
          </a:p>
          <a:p>
            <a:pPr lvl="1"/>
            <a:r>
              <a:rPr lang="en-US" dirty="0" smtClean="0"/>
              <a:t>Ensure that the software meet’s organizational quality standards.</a:t>
            </a:r>
          </a:p>
          <a:p>
            <a:r>
              <a:rPr lang="en-US" dirty="0" smtClean="0"/>
              <a:t>Control changes to software</a:t>
            </a:r>
          </a:p>
          <a:p>
            <a:pPr lvl="1"/>
            <a:r>
              <a:rPr lang="en-US" dirty="0" smtClean="0"/>
              <a:t>Manage software changes using a change management system and configuration management tools.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Processes should include activities to cope with change. This may involve a prototyping phase that helps avoid poor decisions on requirements and design. </a:t>
            </a:r>
          </a:p>
          <a:p>
            <a:r>
              <a:rPr lang="en-GB" dirty="0" smtClean="0"/>
              <a:t>Processes may be structured for iterative development and delivery so that changes may be made without disrupting the system as a whole.</a:t>
            </a:r>
          </a:p>
          <a:p>
            <a:r>
              <a:rPr lang="en-GB" dirty="0" smtClean="0"/>
              <a:t>The Rational Unified Process is a modern generic process model that is organized into phases (inception, elaboration, construction and transition) but separates activities (requirements, analysis and design, etc.) from these phases.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costs of rework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Change avoidance, where the software process includes activities that can anticipate possible changes before significant rework is required. </a:t>
            </a:r>
          </a:p>
          <a:p>
            <a:pPr lvl="1"/>
            <a:r>
              <a:rPr lang="en-GB" dirty="0" smtClean="0"/>
              <a:t>For example, a prototype system may be developed to show some key features of the system to customers. </a:t>
            </a:r>
          </a:p>
          <a:p>
            <a:r>
              <a:rPr lang="en-GB" dirty="0" smtClean="0"/>
              <a:t>Change tolerance, where the process is designed so that changes can be accommodated at relatively low cost.</a:t>
            </a:r>
          </a:p>
          <a:p>
            <a:pPr lvl="1"/>
            <a:r>
              <a:rPr lang="en-GB" dirty="0" smtClean="0"/>
              <a:t>This normally involves some form of incremental development. Proposed changes may be implemented in increments that have not yet been developed. If this is impossible, then only a single increment (a small part of the system) may have be altered to incorporate the change.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prototyping</a:t>
            </a:r>
            <a:endParaRPr lang="en-US"/>
          </a:p>
        </p:txBody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 prototype is an initial version of a system used to demonstrate concepts and try out design options.</a:t>
            </a:r>
          </a:p>
          <a:p>
            <a:r>
              <a:rPr lang="en-US" smtClean="0"/>
              <a:t>A prototype can be used in:</a:t>
            </a:r>
          </a:p>
          <a:p>
            <a:pPr lvl="1"/>
            <a:r>
              <a:rPr lang="en-US" smtClean="0"/>
              <a:t>The requirements engineering process to help with requirements elicitation and validation;</a:t>
            </a:r>
          </a:p>
          <a:p>
            <a:pPr lvl="1"/>
            <a:r>
              <a:rPr lang="en-US" smtClean="0"/>
              <a:t>In design processes to explore options and develop a UI design;</a:t>
            </a:r>
          </a:p>
          <a:p>
            <a:pPr lvl="1"/>
            <a:r>
              <a:rPr lang="en-US" smtClean="0"/>
              <a:t>In the testing process to run back-to-back tests.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of prototyping</a:t>
            </a:r>
            <a:endParaRPr lang="en-US"/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Improved system usability.</a:t>
            </a:r>
          </a:p>
          <a:p>
            <a:r>
              <a:rPr lang="en-US" smtClean="0"/>
              <a:t>A closer match to users’ real needs.</a:t>
            </a:r>
          </a:p>
          <a:p>
            <a:r>
              <a:rPr lang="en-US" smtClean="0"/>
              <a:t>Improved design quality.</a:t>
            </a:r>
          </a:p>
          <a:p>
            <a:r>
              <a:rPr lang="en-US" smtClean="0"/>
              <a:t>Improved maintainability.</a:t>
            </a:r>
          </a:p>
          <a:p>
            <a:r>
              <a:rPr lang="en-US" smtClean="0"/>
              <a:t>Reduced development effort.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 of prototype development</a:t>
            </a:r>
            <a:br>
              <a:rPr lang="en-GB" dirty="0" smtClean="0"/>
            </a:br>
            <a:endParaRPr lang="en-US" dirty="0" smtClean="0"/>
          </a:p>
        </p:txBody>
      </p:sp>
      <p:pic>
        <p:nvPicPr>
          <p:cNvPr id="4" name="Picture 3" descr="2.9 PrototypeProcess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970575" y="2608352"/>
            <a:ext cx="7627164" cy="21629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based on rapid prototyping languages or tools</a:t>
            </a:r>
          </a:p>
          <a:p>
            <a:r>
              <a:rPr lang="en-US" dirty="0" smtClean="0"/>
              <a:t>May involve leaving out functionality</a:t>
            </a:r>
          </a:p>
          <a:p>
            <a:pPr lvl="1"/>
            <a:r>
              <a:rPr lang="en-US" dirty="0" smtClean="0"/>
              <a:t>Prototype should focus on areas of the product that are not well-understood;</a:t>
            </a:r>
          </a:p>
          <a:p>
            <a:pPr lvl="1"/>
            <a:r>
              <a:rPr lang="en-US" dirty="0" smtClean="0"/>
              <a:t>Error checking and recovery may not be included in the prototype;</a:t>
            </a:r>
          </a:p>
          <a:p>
            <a:pPr lvl="1"/>
            <a:r>
              <a:rPr lang="en-US" dirty="0" smtClean="0"/>
              <a:t>Focus on functional rather than non-functional requirements such as reliability and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Throw-away prototypes</a:t>
            </a:r>
            <a:endParaRPr lang="en-US"/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Prototypes should be discarded after development as they are not a good basis for a production system:</a:t>
            </a:r>
          </a:p>
          <a:p>
            <a:pPr lvl="1"/>
            <a:r>
              <a:rPr lang="en-US" smtClean="0"/>
              <a:t>It may be impossible to tune the system to meet non-functional requirements;</a:t>
            </a:r>
          </a:p>
          <a:p>
            <a:pPr lvl="1"/>
            <a:r>
              <a:rPr lang="en-US" smtClean="0"/>
              <a:t>Prototypes are normally undocumented;</a:t>
            </a:r>
          </a:p>
          <a:p>
            <a:pPr lvl="1"/>
            <a:r>
              <a:rPr lang="en-US" smtClean="0"/>
              <a:t>The prototype structure is usually degraded through rapid change;</a:t>
            </a:r>
          </a:p>
          <a:p>
            <a:pPr lvl="1"/>
            <a:r>
              <a:rPr lang="en-US" smtClean="0"/>
              <a:t>The prototype probably will not meet normal organisational quality standards.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Incremental delivery</a:t>
            </a: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Rather than deliver the system as a single delivery, the development and delivery is broken down into increments with each increment delivering part of the required functionality.</a:t>
            </a:r>
          </a:p>
          <a:p>
            <a:r>
              <a:rPr lang="en-GB" smtClean="0"/>
              <a:t>User requirements are prioritised and the highest priority requirements are included in early increments.</a:t>
            </a:r>
          </a:p>
          <a:p>
            <a:r>
              <a:rPr lang="en-GB" smtClean="0"/>
              <a:t>Once the development of an increment is started, the requirements are frozen though requirements for later increments can continue to evolve.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720AD-0A16-4141-82CA-5619F80A2B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 Software Processes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8961</TotalTime>
  <Words>1503</Words>
  <Application>Microsoft Office PowerPoint</Application>
  <PresentationFormat>On-screen Show (4:3)</PresentationFormat>
  <Paragraphs>196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</vt:lpstr>
      <vt:lpstr>Calibri</vt:lpstr>
      <vt:lpstr>Times New Roman</vt:lpstr>
      <vt:lpstr>Wingdings</vt:lpstr>
      <vt:lpstr>SE9</vt:lpstr>
      <vt:lpstr>Chapter 2 – Software Processes</vt:lpstr>
      <vt:lpstr>Coping with change</vt:lpstr>
      <vt:lpstr>Reducing the costs of rework</vt:lpstr>
      <vt:lpstr>Software prototyping</vt:lpstr>
      <vt:lpstr>Benefits of prototyping</vt:lpstr>
      <vt:lpstr>The process of prototype development </vt:lpstr>
      <vt:lpstr>Prototype development</vt:lpstr>
      <vt:lpstr>Throw-away prototypes</vt:lpstr>
      <vt:lpstr>Incremental delivery</vt:lpstr>
      <vt:lpstr>Incremental development and delivery</vt:lpstr>
      <vt:lpstr>Incremental delivery </vt:lpstr>
      <vt:lpstr>Incremental delivery advantages</vt:lpstr>
      <vt:lpstr>Incremental delivery problems</vt:lpstr>
      <vt:lpstr>Boehm’s spiral model</vt:lpstr>
      <vt:lpstr>Boehm’s spiral model of the software process </vt:lpstr>
      <vt:lpstr>Spiral model sectors</vt:lpstr>
      <vt:lpstr>Spiral model usage</vt:lpstr>
      <vt:lpstr>The Rational Unified Process</vt:lpstr>
      <vt:lpstr>Phases in the Rational Unified Process </vt:lpstr>
      <vt:lpstr>RUP phases</vt:lpstr>
      <vt:lpstr>RUP iteration</vt:lpstr>
      <vt:lpstr>Static workflows in the Rational Unified Process</vt:lpstr>
      <vt:lpstr>Static workflows in the Rational Unified Process</vt:lpstr>
      <vt:lpstr>RUP good practice</vt:lpstr>
      <vt:lpstr>RUP good practice</vt:lpstr>
      <vt:lpstr>Key points</vt:lpstr>
    </vt:vector>
  </TitlesOfParts>
  <Company>St 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Figures-Chapter</dc:title>
  <dc:creator>Ian Sommerville</dc:creator>
  <cp:lastModifiedBy>sh</cp:lastModifiedBy>
  <cp:revision>16</cp:revision>
  <dcterms:created xsi:type="dcterms:W3CDTF">2010-01-06T19:57:16Z</dcterms:created>
  <dcterms:modified xsi:type="dcterms:W3CDTF">2022-04-26T20:46:10Z</dcterms:modified>
</cp:coreProperties>
</file>