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18"/>
  </p:notesMasterIdLst>
  <p:handoutMasterIdLst>
    <p:handoutMasterId r:id="rId19"/>
  </p:handoutMasterIdLst>
  <p:sldIdLst>
    <p:sldId id="256" r:id="rId2"/>
    <p:sldId id="277" r:id="rId3"/>
    <p:sldId id="278" r:id="rId4"/>
    <p:sldId id="279" r:id="rId5"/>
    <p:sldId id="280" r:id="rId6"/>
    <p:sldId id="257" r:id="rId7"/>
    <p:sldId id="258" r:id="rId8"/>
    <p:sldId id="281" r:id="rId9"/>
    <p:sldId id="282" r:id="rId10"/>
    <p:sldId id="283" r:id="rId11"/>
    <p:sldId id="285" r:id="rId12"/>
    <p:sldId id="286" r:id="rId13"/>
    <p:sldId id="287" r:id="rId14"/>
    <p:sldId id="259" r:id="rId15"/>
    <p:sldId id="310" r:id="rId16"/>
    <p:sldId id="288" r:id="rId17"/>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scaleToFitPaper="1"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varScale="1">
        <p:scale>
          <a:sx n="69" d="100"/>
          <a:sy n="69" d="100"/>
        </p:scale>
        <p:origin x="141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F13E72A6-F1CE-9A44-92E1-BCD7317752E8}" type="datetime1">
              <a:rPr lang="en-US"/>
              <a:pPr>
                <a:defRPr/>
              </a:pPr>
              <a:t>5/25/2022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03440264-03AB-7A44-911E-26A2AEFC15F4}"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EB352ED9-E653-9A47-B7A3-C5AB53D5C0B6}" type="datetime1">
              <a:rPr lang="en-US"/>
              <a:pPr>
                <a:defRPr/>
              </a:pPr>
              <a:t>5/25/2022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US"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460DBBD1-181E-744E-89E7-45F0EE4D9123}"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fontAlgn="base">
      <a:spcBef>
        <a:spcPct val="30000"/>
      </a:spcBef>
      <a:spcAft>
        <a:spcPct val="0"/>
      </a:spcAft>
      <a:defRPr sz="1200" kern="1200">
        <a:solidFill>
          <a:schemeClr val="tx1"/>
        </a:solidFill>
        <a:latin typeface="+mn-lt"/>
        <a:ea typeface="ＭＳ Ｐゴシック"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B7B8CCC-C6F6-C744-8767-7124C04F432F}" type="datetime1">
              <a:rPr lang="en-US" smtClean="0"/>
              <a:t>5/25/2022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4 Requirements engineering</a:t>
            </a:r>
            <a:endParaRPr lang="en-US"/>
          </a:p>
        </p:txBody>
      </p:sp>
      <p:sp>
        <p:nvSpPr>
          <p:cNvPr id="6" name="Slide Number Placeholder 5"/>
          <p:cNvSpPr>
            <a:spLocks noGrp="1"/>
          </p:cNvSpPr>
          <p:nvPr>
            <p:ph type="sldNum" sz="quarter" idx="12"/>
          </p:nvPr>
        </p:nvSpPr>
        <p:spPr/>
        <p:txBody>
          <a:bodyPr/>
          <a:lstStyle>
            <a:lvl1pPr>
              <a:defRPr/>
            </a:lvl1pPr>
          </a:lstStyle>
          <a:p>
            <a:pPr>
              <a:defRPr/>
            </a:pPr>
            <a:fld id="{B0C4763A-EFD4-7742-8F31-9C2F9300C28A}"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B6CDEEB-0315-E64A-962D-B94AA3A20008}" type="datetime1">
              <a:rPr lang="en-US" smtClean="0"/>
              <a:t>5/25/2022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4 Requirements engineering</a:t>
            </a:r>
            <a:endParaRPr lang="en-US"/>
          </a:p>
        </p:txBody>
      </p:sp>
      <p:sp>
        <p:nvSpPr>
          <p:cNvPr id="6" name="Slide Number Placeholder 5"/>
          <p:cNvSpPr>
            <a:spLocks noGrp="1"/>
          </p:cNvSpPr>
          <p:nvPr>
            <p:ph type="sldNum" sz="quarter" idx="12"/>
          </p:nvPr>
        </p:nvSpPr>
        <p:spPr/>
        <p:txBody>
          <a:bodyPr/>
          <a:lstStyle>
            <a:lvl1pPr>
              <a:defRPr/>
            </a:lvl1pPr>
          </a:lstStyle>
          <a:p>
            <a:pPr>
              <a:defRPr/>
            </a:pPr>
            <a:fld id="{44887004-E5E5-6642-9C91-F2E102A03E8F}"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9260568-3727-E744-9DC3-F092D60BBC91}" type="datetime1">
              <a:rPr lang="en-US" smtClean="0"/>
              <a:t>5/25/2022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4 Requirements engineering</a:t>
            </a:r>
            <a:endParaRPr lang="en-US"/>
          </a:p>
        </p:txBody>
      </p:sp>
      <p:sp>
        <p:nvSpPr>
          <p:cNvPr id="6" name="Slide Number Placeholder 5"/>
          <p:cNvSpPr>
            <a:spLocks noGrp="1"/>
          </p:cNvSpPr>
          <p:nvPr>
            <p:ph type="sldNum" sz="quarter" idx="12"/>
          </p:nvPr>
        </p:nvSpPr>
        <p:spPr/>
        <p:txBody>
          <a:bodyPr/>
          <a:lstStyle>
            <a:lvl1pPr>
              <a:defRPr/>
            </a:lvl1pPr>
          </a:lstStyle>
          <a:p>
            <a:pPr>
              <a:defRPr/>
            </a:pPr>
            <a:fld id="{76C17DF0-9E2E-E045-840A-782E3E137E64}"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D904E52A-2476-1340-A5C3-5A2D80BAD226}" type="datetime1">
              <a:rPr lang="en-US" smtClean="0"/>
              <a:t>5/25/2022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4 Requirements engineering</a:t>
            </a:r>
            <a:endParaRPr lang="en-US"/>
          </a:p>
        </p:txBody>
      </p:sp>
      <p:sp>
        <p:nvSpPr>
          <p:cNvPr id="6" name="Slide Number Placeholder 5"/>
          <p:cNvSpPr>
            <a:spLocks noGrp="1"/>
          </p:cNvSpPr>
          <p:nvPr>
            <p:ph type="sldNum" sz="quarter" idx="12"/>
          </p:nvPr>
        </p:nvSpPr>
        <p:spPr/>
        <p:txBody>
          <a:bodyPr/>
          <a:lstStyle>
            <a:lvl1pPr>
              <a:defRPr/>
            </a:lvl1pPr>
          </a:lstStyle>
          <a:p>
            <a:pPr>
              <a:defRPr/>
            </a:pPr>
            <a:fld id="{825F70CE-84E9-D04C-9B15-10C693AA0F2A}"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C7F83E1-178D-8C43-BF4A-AE3EB8F3FFD3}" type="datetime1">
              <a:rPr lang="en-US" smtClean="0"/>
              <a:t>5/25/2022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4 Requirements engineering</a:t>
            </a:r>
            <a:endParaRPr lang="en-US"/>
          </a:p>
        </p:txBody>
      </p:sp>
      <p:sp>
        <p:nvSpPr>
          <p:cNvPr id="6" name="Slide Number Placeholder 5"/>
          <p:cNvSpPr>
            <a:spLocks noGrp="1"/>
          </p:cNvSpPr>
          <p:nvPr>
            <p:ph type="sldNum" sz="quarter" idx="12"/>
          </p:nvPr>
        </p:nvSpPr>
        <p:spPr/>
        <p:txBody>
          <a:bodyPr/>
          <a:lstStyle>
            <a:lvl1pPr>
              <a:defRPr/>
            </a:lvl1pPr>
          </a:lstStyle>
          <a:p>
            <a:pPr>
              <a:defRPr/>
            </a:pPr>
            <a:fld id="{87BA459C-C1F9-AB4D-8E61-68C53B56A064}"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33490DA-C9DF-CB45-8664-ABF7A824EA6C}" type="datetime1">
              <a:rPr lang="en-US" smtClean="0"/>
              <a:t>5/25/2022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Chapter 4 Requirements engineering</a:t>
            </a:r>
            <a:endParaRPr lang="en-US"/>
          </a:p>
        </p:txBody>
      </p:sp>
      <p:sp>
        <p:nvSpPr>
          <p:cNvPr id="7" name="Slide Number Placeholder 5"/>
          <p:cNvSpPr>
            <a:spLocks noGrp="1"/>
          </p:cNvSpPr>
          <p:nvPr>
            <p:ph type="sldNum" sz="quarter" idx="12"/>
          </p:nvPr>
        </p:nvSpPr>
        <p:spPr/>
        <p:txBody>
          <a:bodyPr/>
          <a:lstStyle>
            <a:lvl1pPr>
              <a:defRPr/>
            </a:lvl1pPr>
          </a:lstStyle>
          <a:p>
            <a:pPr>
              <a:defRPr/>
            </a:pPr>
            <a:fld id="{9AFB4A4D-A64F-7740-9E0E-188E9BA474F0}"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DDC695B-01A5-4C45-BEA1-8984F49CB2EF}" type="datetime1">
              <a:rPr lang="en-US" smtClean="0"/>
              <a:t>5/25/2022</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Chapter 4 Requirements engineering</a:t>
            </a:r>
            <a:endParaRPr lang="en-US"/>
          </a:p>
        </p:txBody>
      </p:sp>
      <p:sp>
        <p:nvSpPr>
          <p:cNvPr id="9" name="Slide Number Placeholder 5"/>
          <p:cNvSpPr>
            <a:spLocks noGrp="1"/>
          </p:cNvSpPr>
          <p:nvPr>
            <p:ph type="sldNum" sz="quarter" idx="12"/>
          </p:nvPr>
        </p:nvSpPr>
        <p:spPr/>
        <p:txBody>
          <a:bodyPr/>
          <a:lstStyle>
            <a:lvl1pPr>
              <a:defRPr/>
            </a:lvl1pPr>
          </a:lstStyle>
          <a:p>
            <a:pPr>
              <a:defRPr/>
            </a:pPr>
            <a:fld id="{8DAA6009-9928-FF4C-9FC0-9A5BA7AB80BB}"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A413090-8E42-D147-A70A-C9AE1F079D69}" type="datetime1">
              <a:rPr lang="en-US" smtClean="0"/>
              <a:t>5/25/2022</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Chapter 4 Requirements engineering</a:t>
            </a:r>
            <a:endParaRPr lang="en-US"/>
          </a:p>
        </p:txBody>
      </p:sp>
      <p:sp>
        <p:nvSpPr>
          <p:cNvPr id="5" name="Slide Number Placeholder 5"/>
          <p:cNvSpPr>
            <a:spLocks noGrp="1"/>
          </p:cNvSpPr>
          <p:nvPr>
            <p:ph type="sldNum" sz="quarter" idx="12"/>
          </p:nvPr>
        </p:nvSpPr>
        <p:spPr/>
        <p:txBody>
          <a:bodyPr/>
          <a:lstStyle>
            <a:lvl1pPr>
              <a:defRPr/>
            </a:lvl1pPr>
          </a:lstStyle>
          <a:p>
            <a:pPr>
              <a:defRPr/>
            </a:pPr>
            <a:fld id="{7DCDB1BE-A08E-2A4A-80F9-ED5208CC2745}"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05D02FA-23E5-9145-8D5A-9638243413AD}" type="datetime1">
              <a:rPr lang="en-US" smtClean="0"/>
              <a:t>5/25/2022</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Chapter 4 Requirements engineering</a:t>
            </a:r>
            <a:endParaRPr lang="en-US"/>
          </a:p>
        </p:txBody>
      </p:sp>
      <p:sp>
        <p:nvSpPr>
          <p:cNvPr id="4" name="Slide Number Placeholder 5"/>
          <p:cNvSpPr>
            <a:spLocks noGrp="1"/>
          </p:cNvSpPr>
          <p:nvPr>
            <p:ph type="sldNum" sz="quarter" idx="12"/>
          </p:nvPr>
        </p:nvSpPr>
        <p:spPr/>
        <p:txBody>
          <a:bodyPr/>
          <a:lstStyle>
            <a:lvl1pPr>
              <a:defRPr/>
            </a:lvl1pPr>
          </a:lstStyle>
          <a:p>
            <a:pPr>
              <a:defRPr/>
            </a:pPr>
            <a:fld id="{2CA09BA1-70B4-4A48-A4C4-6DB291E465CB}"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02FC95B-596E-0D40-A740-F50075B914A9}" type="datetime1">
              <a:rPr lang="en-US" smtClean="0"/>
              <a:t>5/25/2022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Chapter 4 Requirements engineering</a:t>
            </a:r>
            <a:endParaRPr lang="en-US"/>
          </a:p>
        </p:txBody>
      </p:sp>
      <p:sp>
        <p:nvSpPr>
          <p:cNvPr id="7" name="Slide Number Placeholder 5"/>
          <p:cNvSpPr>
            <a:spLocks noGrp="1"/>
          </p:cNvSpPr>
          <p:nvPr>
            <p:ph type="sldNum" sz="quarter" idx="12"/>
          </p:nvPr>
        </p:nvSpPr>
        <p:spPr/>
        <p:txBody>
          <a:bodyPr/>
          <a:lstStyle>
            <a:lvl1pPr>
              <a:defRPr/>
            </a:lvl1pPr>
          </a:lstStyle>
          <a:p>
            <a:pPr>
              <a:defRPr/>
            </a:pPr>
            <a:fld id="{AC48FB37-48D1-0F43-9835-C4ADFC9E29C1}"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0500769-F39E-4A4D-A4CE-92D09FFFECC9}" type="datetime1">
              <a:rPr lang="en-US" smtClean="0"/>
              <a:t>5/25/2022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Chapter 4 Requirements engineering</a:t>
            </a:r>
            <a:endParaRPr lang="en-US"/>
          </a:p>
        </p:txBody>
      </p:sp>
      <p:sp>
        <p:nvSpPr>
          <p:cNvPr id="7" name="Slide Number Placeholder 5"/>
          <p:cNvSpPr>
            <a:spLocks noGrp="1"/>
          </p:cNvSpPr>
          <p:nvPr>
            <p:ph type="sldNum" sz="quarter" idx="12"/>
          </p:nvPr>
        </p:nvSpPr>
        <p:spPr/>
        <p:txBody>
          <a:bodyPr/>
          <a:lstStyle>
            <a:lvl1pPr>
              <a:defRPr/>
            </a:lvl1pPr>
          </a:lstStyle>
          <a:p>
            <a:pPr>
              <a:defRPr/>
            </a:pPr>
            <a:fld id="{32B5C7A3-6224-2444-BEEE-16F152F7EB8A}"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0C440C91-0FBE-0F48-8DA2-B770B0FEE374}" type="datetime1">
              <a:rPr lang="en-US" smtClean="0"/>
              <a:t>5/25/2022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en-US" smtClean="0"/>
              <a:t>Chapter 4 Requirements engineering</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fld id="{4606AE16-8D53-A649-9482-7C8DBD7175B3}" type="slidenum">
              <a:rPr lang="en-US" smtClean="0"/>
              <a:pPr>
                <a:defRPr/>
              </a:pPr>
              <a:t>‹#›</a:t>
            </a:fld>
            <a:endParaRPr lang="en-US"/>
          </a:p>
        </p:txBody>
      </p:sp>
      <p:pic>
        <p:nvPicPr>
          <p:cNvPr id="7" name="Picture 6" descr="Cover.jpg"/>
          <p:cNvPicPr>
            <a:picLocks noChangeAspect="1"/>
          </p:cNvPicPr>
          <p:nvPr/>
        </p:nvPicPr>
        <p:blipFill>
          <a:blip r:embed="rId13"/>
          <a:stretch>
            <a:fillRect/>
          </a:stretch>
        </p:blipFill>
        <p:spPr>
          <a:xfrm>
            <a:off x="7750432" y="287213"/>
            <a:ext cx="923795" cy="1143000"/>
          </a:xfrm>
          <a:prstGeom prst="rect">
            <a:avLst/>
          </a:prstGeom>
        </p:spPr>
      </p:pic>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d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pd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d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p:txBody>
          <a:bodyPr/>
          <a:lstStyle/>
          <a:p>
            <a:pPr eaLnBrk="1" hangingPunct="1"/>
            <a:r>
              <a:rPr lang="en-US" dirty="0" smtClean="0"/>
              <a:t>Chapter 4 – Requirements Engineering</a:t>
            </a:r>
          </a:p>
        </p:txBody>
      </p:sp>
      <p:sp>
        <p:nvSpPr>
          <p:cNvPr id="3" name="Subtitle 2"/>
          <p:cNvSpPr>
            <a:spLocks noGrp="1"/>
          </p:cNvSpPr>
          <p:nvPr>
            <p:ph type="subTitle" idx="1"/>
          </p:nvPr>
        </p:nvSpPr>
        <p:spPr/>
        <p:txBody>
          <a:bodyPr/>
          <a:lstStyle/>
          <a:p>
            <a:pPr eaLnBrk="1" fontAlgn="auto" hangingPunct="1">
              <a:spcAft>
                <a:spcPts val="0"/>
              </a:spcAft>
              <a:buFont typeface="Arial"/>
              <a:buNone/>
              <a:defRPr/>
            </a:pPr>
            <a:r>
              <a:rPr lang="en-US" dirty="0" smtClean="0">
                <a:ea typeface="+mn-ea"/>
                <a:cs typeface="+mn-cs"/>
              </a:rPr>
              <a:t>Lecture 1</a:t>
            </a:r>
            <a:endParaRPr lang="en-US" dirty="0">
              <a:ea typeface="+mn-ea"/>
              <a:cs typeface="+mn-cs"/>
            </a:endParaRPr>
          </a:p>
        </p:txBody>
      </p:sp>
      <p:sp>
        <p:nvSpPr>
          <p:cNvPr id="4" name="Slide Number Placeholder 3"/>
          <p:cNvSpPr>
            <a:spLocks noGrp="1"/>
          </p:cNvSpPr>
          <p:nvPr>
            <p:ph type="sldNum" sz="quarter" idx="12"/>
          </p:nvPr>
        </p:nvSpPr>
        <p:spPr/>
        <p:txBody>
          <a:bodyPr/>
          <a:lstStyle/>
          <a:p>
            <a:pPr>
              <a:defRPr/>
            </a:pPr>
            <a:fld id="{B0C4763A-EFD4-7742-8F31-9C2F9300C28A}" type="slidenum">
              <a:rPr lang="en-US" smtClean="0"/>
              <a:pPr>
                <a:defRPr/>
              </a:pPr>
              <a:t>1</a:t>
            </a:fld>
            <a:endParaRPr lang="en-US"/>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dirty="0" smtClean="0"/>
              <a:t>Functional requirements for the MHC-PMS</a:t>
            </a:r>
            <a:endParaRPr lang="en-US" dirty="0"/>
          </a:p>
        </p:txBody>
      </p:sp>
      <p:sp>
        <p:nvSpPr>
          <p:cNvPr id="77827" name="Rectangle 3"/>
          <p:cNvSpPr>
            <a:spLocks noGrp="1" noChangeArrowheads="1"/>
          </p:cNvSpPr>
          <p:nvPr>
            <p:ph idx="1"/>
          </p:nvPr>
        </p:nvSpPr>
        <p:spPr/>
        <p:txBody>
          <a:bodyPr/>
          <a:lstStyle/>
          <a:p>
            <a:r>
              <a:rPr lang="en-US" dirty="0" smtClean="0"/>
              <a:t>A user shall be able to search the appointments lists for all clinics.</a:t>
            </a:r>
            <a:endParaRPr lang="en-GB" dirty="0" smtClean="0"/>
          </a:p>
          <a:p>
            <a:r>
              <a:rPr lang="en-US" dirty="0" smtClean="0"/>
              <a:t>The system shall generate each day, for each clinic, a list of patients who are expected to attend appointments that day. </a:t>
            </a:r>
            <a:endParaRPr lang="en-GB" dirty="0" smtClean="0"/>
          </a:p>
          <a:p>
            <a:r>
              <a:rPr lang="en-US" dirty="0" smtClean="0"/>
              <a:t>Each staff member using the system shall be uniquely identified by his or her 8-digit employee number.</a:t>
            </a:r>
            <a:r>
              <a:rPr lang="en-GB" dirty="0" smtClean="0"/>
              <a:t> </a:t>
            </a:r>
            <a:endParaRPr lang="en-US" dirty="0"/>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10</a:t>
            </a:fld>
            <a:endParaRPr lang="en-US"/>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GB" dirty="0"/>
              <a:t>Requirements </a:t>
            </a:r>
            <a:r>
              <a:rPr lang="en-GB" dirty="0" smtClean="0"/>
              <a:t>imprecision</a:t>
            </a:r>
            <a:endParaRPr lang="en-GB" dirty="0"/>
          </a:p>
        </p:txBody>
      </p:sp>
      <p:sp>
        <p:nvSpPr>
          <p:cNvPr id="41987" name="Rectangle 3"/>
          <p:cNvSpPr>
            <a:spLocks noGrp="1" noChangeArrowheads="1"/>
          </p:cNvSpPr>
          <p:nvPr>
            <p:ph idx="1"/>
          </p:nvPr>
        </p:nvSpPr>
        <p:spPr/>
        <p:txBody>
          <a:bodyPr/>
          <a:lstStyle/>
          <a:p>
            <a:r>
              <a:rPr lang="en-GB" dirty="0"/>
              <a:t>Problems arise when requirements are not precisely stated.</a:t>
            </a:r>
          </a:p>
          <a:p>
            <a:r>
              <a:rPr lang="en-GB" dirty="0"/>
              <a:t>Ambiguous requirements may be interpreted in different ways by developers and users.</a:t>
            </a:r>
          </a:p>
          <a:p>
            <a:r>
              <a:rPr lang="en-GB" dirty="0"/>
              <a:t>Consider the term </a:t>
            </a:r>
            <a:r>
              <a:rPr lang="en-GB" dirty="0" smtClean="0"/>
              <a:t>‘search’ in requirement 1</a:t>
            </a:r>
          </a:p>
          <a:p>
            <a:pPr lvl="1"/>
            <a:r>
              <a:rPr lang="en-GB" dirty="0"/>
              <a:t>User intention</a:t>
            </a:r>
            <a:r>
              <a:rPr lang="en-GB" dirty="0" smtClean="0"/>
              <a:t> – search for a patient name across all appointments in all clinics;</a:t>
            </a:r>
            <a:endParaRPr lang="en-GB" dirty="0"/>
          </a:p>
          <a:p>
            <a:pPr lvl="1"/>
            <a:r>
              <a:rPr lang="en-GB" dirty="0"/>
              <a:t>Developer interpretation</a:t>
            </a:r>
            <a:r>
              <a:rPr lang="en-GB" dirty="0" smtClean="0"/>
              <a:t> – search for a patient name in an individual clinic. User chooses clinic then search.</a:t>
            </a:r>
            <a:endParaRPr lang="en-GB" dirty="0"/>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11</a:t>
            </a:fld>
            <a:endParaRPr lang="en-US"/>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GB" dirty="0"/>
              <a:t>Requirements completeness and consistency</a:t>
            </a:r>
          </a:p>
        </p:txBody>
      </p:sp>
      <p:sp>
        <p:nvSpPr>
          <p:cNvPr id="43011" name="Rectangle 3"/>
          <p:cNvSpPr>
            <a:spLocks noGrp="1" noChangeArrowheads="1"/>
          </p:cNvSpPr>
          <p:nvPr>
            <p:ph idx="1"/>
          </p:nvPr>
        </p:nvSpPr>
        <p:spPr/>
        <p:txBody>
          <a:bodyPr/>
          <a:lstStyle/>
          <a:p>
            <a:r>
              <a:rPr lang="en-GB" sz="2400"/>
              <a:t>In principle, requirements should be both complete and consistent.</a:t>
            </a:r>
          </a:p>
          <a:p>
            <a:r>
              <a:rPr lang="en-GB" sz="2400"/>
              <a:t>Complete</a:t>
            </a:r>
          </a:p>
          <a:p>
            <a:pPr lvl="1"/>
            <a:r>
              <a:rPr lang="en-GB"/>
              <a:t>They should include descriptions of all facilities required.</a:t>
            </a:r>
          </a:p>
          <a:p>
            <a:r>
              <a:rPr lang="en-GB" sz="2400"/>
              <a:t>Consistent</a:t>
            </a:r>
          </a:p>
          <a:p>
            <a:pPr lvl="1"/>
            <a:r>
              <a:rPr lang="en-GB"/>
              <a:t>There should be no conflicts or contradictions in the descriptions of the system facilities.</a:t>
            </a:r>
          </a:p>
          <a:p>
            <a:r>
              <a:rPr lang="en-GB" sz="2400"/>
              <a:t>In practice, it is impossible to produce a complete and consistent requirements document.</a:t>
            </a:r>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12</a:t>
            </a:fld>
            <a:endParaRPr lang="en-US"/>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noFill/>
          <a:ln/>
        </p:spPr>
        <p:txBody>
          <a:bodyPr lIns="90487" tIns="44450" rIns="90487" bIns="44450"/>
          <a:lstStyle/>
          <a:p>
            <a:r>
              <a:rPr lang="en-GB"/>
              <a:t>Non-functional requirements</a:t>
            </a:r>
          </a:p>
        </p:txBody>
      </p:sp>
      <p:sp>
        <p:nvSpPr>
          <p:cNvPr id="35843" name="Rectangle 3"/>
          <p:cNvSpPr>
            <a:spLocks noGrp="1" noChangeArrowheads="1"/>
          </p:cNvSpPr>
          <p:nvPr>
            <p:ph idx="1"/>
          </p:nvPr>
        </p:nvSpPr>
        <p:spPr>
          <a:noFill/>
          <a:ln/>
        </p:spPr>
        <p:txBody>
          <a:bodyPr lIns="90487" tIns="44450" rIns="90487" bIns="44450"/>
          <a:lstStyle/>
          <a:p>
            <a:pPr>
              <a:lnSpc>
                <a:spcPct val="90000"/>
              </a:lnSpc>
            </a:pPr>
            <a:r>
              <a:rPr lang="en-GB" dirty="0"/>
              <a:t>These define system properties and constraints e.g. reliability, response time and storage requirements. Constraints are I/O device capability, system representations, etc.</a:t>
            </a:r>
          </a:p>
          <a:p>
            <a:pPr>
              <a:lnSpc>
                <a:spcPct val="90000"/>
              </a:lnSpc>
            </a:pPr>
            <a:r>
              <a:rPr lang="en-GB" dirty="0"/>
              <a:t>Process requirements may also be specified mandating a particular</a:t>
            </a:r>
            <a:r>
              <a:rPr lang="en-GB" dirty="0" smtClean="0"/>
              <a:t> IDE, </a:t>
            </a:r>
            <a:r>
              <a:rPr lang="en-GB" dirty="0"/>
              <a:t>programming language or development method.</a:t>
            </a:r>
          </a:p>
          <a:p>
            <a:pPr>
              <a:lnSpc>
                <a:spcPct val="90000"/>
              </a:lnSpc>
            </a:pPr>
            <a:r>
              <a:rPr lang="en-GB" dirty="0"/>
              <a:t>Non-functional requirements may be more critical than functional requirements. If these are not met, the system</a:t>
            </a:r>
            <a:r>
              <a:rPr lang="en-GB" dirty="0" smtClean="0"/>
              <a:t> may be useless</a:t>
            </a:r>
            <a:r>
              <a:rPr lang="en-GB" dirty="0"/>
              <a:t>.</a:t>
            </a:r>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13</a:t>
            </a:fld>
            <a:endParaRPr lang="en-US"/>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dirty="0" smtClean="0"/>
              <a:t>Types of nonfunctional requirement</a:t>
            </a:r>
            <a:r>
              <a:rPr lang="en-GB" dirty="0" smtClean="0"/>
              <a:t> </a:t>
            </a:r>
            <a:endParaRPr lang="en-US" dirty="0" smtClean="0"/>
          </a:p>
        </p:txBody>
      </p:sp>
      <p:pic>
        <p:nvPicPr>
          <p:cNvPr id="4" name="Picture 3" descr="4.3 Non-functionalReq.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990600" y="1911350"/>
            <a:ext cx="6915549" cy="3879850"/>
          </a:xfrm>
          <a:prstGeom prst="rect">
            <a:avLst/>
          </a:prstGeom>
        </p:spPr>
      </p:pic>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14</a:t>
            </a:fld>
            <a:endParaRPr lang="en-US"/>
          </a:p>
        </p:txBody>
      </p:sp>
      <p:sp>
        <p:nvSpPr>
          <p:cNvPr id="6" name="Footer Placeholder 5"/>
          <p:cNvSpPr>
            <a:spLocks noGrp="1"/>
          </p:cNvSpPr>
          <p:nvPr>
            <p:ph type="ftr" sz="quarter" idx="11"/>
          </p:nvPr>
        </p:nvSpPr>
        <p:spPr/>
        <p:txBody>
          <a:bodyPr/>
          <a:lstStyle/>
          <a:p>
            <a:pPr>
              <a:defRPr/>
            </a:pPr>
            <a:r>
              <a:rPr lang="en-US" smtClean="0"/>
              <a:t>Chapter 4 Requirements engineering</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Non-functional requirements implementation</a:t>
            </a:r>
            <a:endParaRPr lang="en-US" dirty="0"/>
          </a:p>
        </p:txBody>
      </p:sp>
      <p:sp>
        <p:nvSpPr>
          <p:cNvPr id="3" name="Content Placeholder 2"/>
          <p:cNvSpPr>
            <a:spLocks noGrp="1"/>
          </p:cNvSpPr>
          <p:nvPr>
            <p:ph idx="1"/>
          </p:nvPr>
        </p:nvSpPr>
        <p:spPr/>
        <p:txBody>
          <a:bodyPr/>
          <a:lstStyle/>
          <a:p>
            <a:r>
              <a:rPr lang="en-US" dirty="0" smtClean="0"/>
              <a:t>Non-functional requirements may affect the overall architecture of a system rather than the individual components. </a:t>
            </a:r>
          </a:p>
          <a:p>
            <a:pPr lvl="1"/>
            <a:r>
              <a:rPr lang="en-US" dirty="0" smtClean="0"/>
              <a:t>For example, to ensure that performance requirements are met, you may have to organize the system to minimize communications between components.</a:t>
            </a:r>
            <a:endParaRPr lang="en-GB" dirty="0" smtClean="0"/>
          </a:p>
          <a:p>
            <a:r>
              <a:rPr lang="en-US" dirty="0" smtClean="0"/>
              <a:t>A single non-functional requirement, such as a security requirement, may generate a number of related functional requirements that define system services that are required. </a:t>
            </a:r>
          </a:p>
          <a:p>
            <a:pPr lvl="1"/>
            <a:r>
              <a:rPr lang="en-US" dirty="0" smtClean="0"/>
              <a:t>It may also generate requirements that restrict existing requirements. </a:t>
            </a:r>
            <a:endParaRPr lang="en-US" dirty="0"/>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15</a:t>
            </a:fld>
            <a:endParaRPr lang="en-US"/>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a:ln/>
        </p:spPr>
        <p:txBody>
          <a:bodyPr lIns="90487" tIns="44450" rIns="90487" bIns="44450"/>
          <a:lstStyle/>
          <a:p>
            <a:r>
              <a:rPr lang="en-GB"/>
              <a:t>Non-functional classifications</a:t>
            </a:r>
          </a:p>
        </p:txBody>
      </p:sp>
      <p:sp>
        <p:nvSpPr>
          <p:cNvPr id="36867" name="Rectangle 3"/>
          <p:cNvSpPr>
            <a:spLocks noGrp="1" noChangeArrowheads="1"/>
          </p:cNvSpPr>
          <p:nvPr>
            <p:ph idx="1"/>
          </p:nvPr>
        </p:nvSpPr>
        <p:spPr>
          <a:noFill/>
          <a:ln/>
        </p:spPr>
        <p:txBody>
          <a:bodyPr lIns="90487" tIns="44450" rIns="90487" bIns="44450"/>
          <a:lstStyle/>
          <a:p>
            <a:r>
              <a:rPr lang="en-GB" sz="2400" dirty="0"/>
              <a:t>Product requirements</a:t>
            </a:r>
          </a:p>
          <a:p>
            <a:pPr lvl="1"/>
            <a:r>
              <a:rPr lang="en-GB" sz="2000" dirty="0"/>
              <a:t>Requirements which specify that the delivered product must behave in a particular way e.g. execution speed, reliability, etc.</a:t>
            </a:r>
          </a:p>
          <a:p>
            <a:r>
              <a:rPr lang="en-GB" sz="2400" dirty="0"/>
              <a:t>Organisational requirements</a:t>
            </a:r>
          </a:p>
          <a:p>
            <a:pPr lvl="1"/>
            <a:r>
              <a:rPr lang="en-GB" sz="2000" dirty="0"/>
              <a:t>Requirements which are a consequence of organisational policies and procedures e.g. process standards used, implementation requirements, etc.</a:t>
            </a:r>
          </a:p>
          <a:p>
            <a:r>
              <a:rPr lang="en-GB" sz="2400" dirty="0"/>
              <a:t>External requirements</a:t>
            </a:r>
          </a:p>
          <a:p>
            <a:pPr lvl="1"/>
            <a:r>
              <a:rPr lang="en-GB" sz="2000" dirty="0"/>
              <a:t>Requirements which arise from factors which are external to the system and its development process e.g. interoperability requirements, legislative requirements, etc.</a:t>
            </a:r>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16</a:t>
            </a:fld>
            <a:endParaRPr lang="en-US"/>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ln/>
        </p:spPr>
        <p:txBody>
          <a:bodyPr lIns="90487" tIns="44450" rIns="90487" bIns="44450"/>
          <a:lstStyle/>
          <a:p>
            <a:r>
              <a:rPr lang="en-GB"/>
              <a:t>Requirements engineering</a:t>
            </a:r>
          </a:p>
        </p:txBody>
      </p:sp>
      <p:sp>
        <p:nvSpPr>
          <p:cNvPr id="7171" name="Rectangle 3"/>
          <p:cNvSpPr>
            <a:spLocks noGrp="1" noChangeArrowheads="1"/>
          </p:cNvSpPr>
          <p:nvPr>
            <p:ph idx="1"/>
          </p:nvPr>
        </p:nvSpPr>
        <p:spPr>
          <a:noFill/>
          <a:ln/>
        </p:spPr>
        <p:txBody>
          <a:bodyPr lIns="90487" tIns="44450" rIns="90487" bIns="44450"/>
          <a:lstStyle/>
          <a:p>
            <a:r>
              <a:rPr lang="en-GB"/>
              <a:t>The process of establishing the services that the customer requires from a system and the constraints under which it operates and is developed.</a:t>
            </a:r>
          </a:p>
          <a:p>
            <a:r>
              <a:rPr lang="en-GB"/>
              <a:t>The requirements themselves are the descriptions of the system services and constraints that are generated during the requirements engineering process.</a:t>
            </a:r>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2</a:t>
            </a:fld>
            <a:endParaRPr lang="en-US"/>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a:ln/>
        </p:spPr>
        <p:txBody>
          <a:bodyPr lIns="90487" tIns="44450" rIns="90487" bIns="44450"/>
          <a:lstStyle/>
          <a:p>
            <a:r>
              <a:rPr lang="en-GB"/>
              <a:t>What is a requirement?</a:t>
            </a:r>
          </a:p>
        </p:txBody>
      </p:sp>
      <p:sp>
        <p:nvSpPr>
          <p:cNvPr id="8195" name="Rectangle 3"/>
          <p:cNvSpPr>
            <a:spLocks noGrp="1" noChangeArrowheads="1"/>
          </p:cNvSpPr>
          <p:nvPr>
            <p:ph idx="1"/>
          </p:nvPr>
        </p:nvSpPr>
        <p:spPr>
          <a:noFill/>
          <a:ln/>
        </p:spPr>
        <p:txBody>
          <a:bodyPr lIns="90487" tIns="44450" rIns="90487" bIns="44450"/>
          <a:lstStyle/>
          <a:p>
            <a:pPr>
              <a:lnSpc>
                <a:spcPct val="90000"/>
              </a:lnSpc>
            </a:pPr>
            <a:r>
              <a:rPr lang="en-GB"/>
              <a:t>It may range from a high-level abstract statement of a service or of a system constraint to a detailed mathematical functional specification.</a:t>
            </a:r>
          </a:p>
          <a:p>
            <a:pPr>
              <a:lnSpc>
                <a:spcPct val="90000"/>
              </a:lnSpc>
            </a:pPr>
            <a:r>
              <a:rPr lang="en-GB"/>
              <a:t>This is inevitable as requirements may serve a dual function</a:t>
            </a:r>
          </a:p>
          <a:p>
            <a:pPr lvl="1">
              <a:lnSpc>
                <a:spcPct val="90000"/>
              </a:lnSpc>
            </a:pPr>
            <a:r>
              <a:rPr lang="en-GB"/>
              <a:t>May be the basis for a bid for a contract - therefore must be open to interpretation;</a:t>
            </a:r>
          </a:p>
          <a:p>
            <a:pPr lvl="1">
              <a:lnSpc>
                <a:spcPct val="90000"/>
              </a:lnSpc>
            </a:pPr>
            <a:r>
              <a:rPr lang="en-GB"/>
              <a:t>May be the basis for the contract itself - therefore must be defined in detail;</a:t>
            </a:r>
          </a:p>
          <a:p>
            <a:pPr lvl="1">
              <a:lnSpc>
                <a:spcPct val="90000"/>
              </a:lnSpc>
            </a:pPr>
            <a:r>
              <a:rPr lang="en-GB"/>
              <a:t>Both these statements may be called requirements.</a:t>
            </a:r>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3</a:t>
            </a:fld>
            <a:endParaRPr lang="en-US"/>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GB"/>
              <a:t>Requirements abstraction (Davis)</a:t>
            </a:r>
          </a:p>
        </p:txBody>
      </p:sp>
      <p:sp>
        <p:nvSpPr>
          <p:cNvPr id="6" name="Rectangle 5"/>
          <p:cNvSpPr/>
          <p:nvPr/>
        </p:nvSpPr>
        <p:spPr>
          <a:xfrm>
            <a:off x="457200" y="1951673"/>
            <a:ext cx="8305800" cy="2862322"/>
          </a:xfrm>
          <a:prstGeom prst="rect">
            <a:avLst/>
          </a:prstGeom>
        </p:spPr>
        <p:txBody>
          <a:bodyPr wrap="square">
            <a:spAutoFit/>
          </a:bodyPr>
          <a:lstStyle/>
          <a:p>
            <a:r>
              <a:rPr lang="en-US" sz="2000" dirty="0" smtClean="0">
                <a:solidFill>
                  <a:srgbClr val="000000"/>
                </a:solidFill>
                <a:latin typeface="Arial"/>
                <a:ea typeface="Times New Roman"/>
                <a:cs typeface="Arial"/>
              </a:rPr>
              <a:t>“If a company wishes to let a contract for a large software development project, it must define its needs in a sufficiently abstract way that a solution is not pre-defined. The requirements must be written so that several contractors can bid for the contract, offering, perhaps, different ways of meeting the client organization’s needs. Once a contract has been awarded, the contractor must write a system definition for the client in more detail so that the client understands and can validate what the software will do. Both of these documents may be called the requirements document for the system.”</a:t>
            </a:r>
            <a:endParaRPr lang="en-US" sz="2000" dirty="0">
              <a:latin typeface="Arial"/>
              <a:cs typeface="Arial"/>
            </a:endParaRPr>
          </a:p>
        </p:txBody>
      </p:sp>
      <p:sp>
        <p:nvSpPr>
          <p:cNvPr id="7" name="Slide Number Placeholder 6"/>
          <p:cNvSpPr>
            <a:spLocks noGrp="1"/>
          </p:cNvSpPr>
          <p:nvPr>
            <p:ph type="sldNum" sz="quarter" idx="12"/>
          </p:nvPr>
        </p:nvSpPr>
        <p:spPr/>
        <p:txBody>
          <a:bodyPr/>
          <a:lstStyle/>
          <a:p>
            <a:pPr>
              <a:defRPr/>
            </a:pPr>
            <a:fld id="{825F70CE-84E9-D04C-9B15-10C693AA0F2A}" type="slidenum">
              <a:rPr lang="en-US" smtClean="0"/>
              <a:pPr>
                <a:defRPr/>
              </a:pPr>
              <a:t>4</a:t>
            </a:fld>
            <a:endParaRPr lang="en-US"/>
          </a:p>
        </p:txBody>
      </p:sp>
      <p:sp>
        <p:nvSpPr>
          <p:cNvPr id="8" name="Footer Placeholder 7"/>
          <p:cNvSpPr>
            <a:spLocks noGrp="1"/>
          </p:cNvSpPr>
          <p:nvPr>
            <p:ph type="ftr" sz="quarter" idx="11"/>
          </p:nvPr>
        </p:nvSpPr>
        <p:spPr/>
        <p:txBody>
          <a:bodyPr/>
          <a:lstStyle/>
          <a:p>
            <a:pPr>
              <a:defRPr/>
            </a:pPr>
            <a:r>
              <a:rPr lang="en-US" smtClean="0"/>
              <a:t>Chapter 4 Requirements engineering</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33400" y="304800"/>
            <a:ext cx="8915400" cy="1104900"/>
          </a:xfrm>
          <a:noFill/>
          <a:ln/>
        </p:spPr>
        <p:txBody>
          <a:bodyPr lIns="90487" tIns="44450" rIns="90487" bIns="44450"/>
          <a:lstStyle/>
          <a:p>
            <a:r>
              <a:rPr lang="en-GB"/>
              <a:t>Types of requirement</a:t>
            </a:r>
          </a:p>
        </p:txBody>
      </p:sp>
      <p:sp>
        <p:nvSpPr>
          <p:cNvPr id="9219" name="Rectangle 3"/>
          <p:cNvSpPr>
            <a:spLocks noGrp="1" noChangeArrowheads="1"/>
          </p:cNvSpPr>
          <p:nvPr>
            <p:ph idx="1"/>
          </p:nvPr>
        </p:nvSpPr>
        <p:spPr>
          <a:noFill/>
          <a:ln/>
        </p:spPr>
        <p:txBody>
          <a:bodyPr lIns="90487" tIns="44450" rIns="90487" bIns="44450"/>
          <a:lstStyle/>
          <a:p>
            <a:r>
              <a:rPr lang="en-GB"/>
              <a:t>User requirements</a:t>
            </a:r>
          </a:p>
          <a:p>
            <a:pPr lvl="1"/>
            <a:r>
              <a:rPr lang="en-GB"/>
              <a:t>Statements in natural language plus diagrams of the services the system provides and its operational constraints. Written for customers.</a:t>
            </a:r>
          </a:p>
          <a:p>
            <a:r>
              <a:rPr lang="en-GB"/>
              <a:t>System requirements</a:t>
            </a:r>
          </a:p>
          <a:p>
            <a:pPr lvl="1"/>
            <a:r>
              <a:rPr lang="en-GB"/>
              <a:t>A structured document setting out detailed descriptions of the system’s functions, services and operational constraints. Defines what should be implemented so may be part of a contract between client and contractor.</a:t>
            </a:r>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5</a:t>
            </a:fld>
            <a:endParaRPr lang="en-US"/>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dirty="0" smtClean="0"/>
              <a:t>User and system requirements</a:t>
            </a:r>
            <a:r>
              <a:rPr lang="en-GB" dirty="0" smtClean="0"/>
              <a:t> </a:t>
            </a:r>
            <a:endParaRPr lang="en-US" dirty="0" smtClean="0"/>
          </a:p>
        </p:txBody>
      </p:sp>
      <p:pic>
        <p:nvPicPr>
          <p:cNvPr id="4" name="Picture 3" descr="4.1 UserSysReqs.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1143000" y="1626233"/>
            <a:ext cx="6553200" cy="4850767"/>
          </a:xfrm>
          <a:prstGeom prst="rect">
            <a:avLst/>
          </a:prstGeom>
        </p:spPr>
      </p:pic>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6</a:t>
            </a:fld>
            <a:endParaRPr lang="en-US"/>
          </a:p>
        </p:txBody>
      </p:sp>
      <p:sp>
        <p:nvSpPr>
          <p:cNvPr id="6" name="Footer Placeholder 5"/>
          <p:cNvSpPr>
            <a:spLocks noGrp="1"/>
          </p:cNvSpPr>
          <p:nvPr>
            <p:ph type="ftr" sz="quarter" idx="11"/>
          </p:nvPr>
        </p:nvSpPr>
        <p:spPr/>
        <p:txBody>
          <a:bodyPr/>
          <a:lstStyle/>
          <a:p>
            <a:pPr>
              <a:defRPr/>
            </a:pPr>
            <a:r>
              <a:rPr lang="en-US" smtClean="0"/>
              <a:t>Chapter 4 Requirements engineering</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dirty="0" smtClean="0"/>
              <a:t>Readers of different types of requirements specification</a:t>
            </a:r>
            <a:r>
              <a:rPr lang="en-GB" dirty="0" smtClean="0"/>
              <a:t> </a:t>
            </a:r>
            <a:endParaRPr lang="en-US" dirty="0" smtClean="0"/>
          </a:p>
        </p:txBody>
      </p:sp>
      <p:pic>
        <p:nvPicPr>
          <p:cNvPr id="4" name="Picture 3" descr="4.2 ReqReaders.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1219200" y="2057400"/>
            <a:ext cx="6531232" cy="3651553"/>
          </a:xfrm>
          <a:prstGeom prst="rect">
            <a:avLst/>
          </a:prstGeom>
        </p:spPr>
      </p:pic>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7</a:t>
            </a:fld>
            <a:endParaRPr lang="en-US"/>
          </a:p>
        </p:txBody>
      </p:sp>
      <p:sp>
        <p:nvSpPr>
          <p:cNvPr id="6" name="Footer Placeholder 5"/>
          <p:cNvSpPr>
            <a:spLocks noGrp="1"/>
          </p:cNvSpPr>
          <p:nvPr>
            <p:ph type="ftr" sz="quarter" idx="11"/>
          </p:nvPr>
        </p:nvSpPr>
        <p:spPr/>
        <p:txBody>
          <a:bodyPr/>
          <a:lstStyle/>
          <a:p>
            <a:pPr>
              <a:defRPr/>
            </a:pPr>
            <a:r>
              <a:rPr lang="en-US" smtClean="0"/>
              <a:t>Chapter 4 Requirements engineering</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381000" y="266700"/>
            <a:ext cx="8382000" cy="1104900"/>
          </a:xfrm>
        </p:spPr>
        <p:txBody>
          <a:bodyPr/>
          <a:lstStyle/>
          <a:p>
            <a:r>
              <a:rPr lang="en-GB" dirty="0"/>
              <a:t>Functional and non-functional requirements</a:t>
            </a:r>
          </a:p>
        </p:txBody>
      </p:sp>
      <p:sp>
        <p:nvSpPr>
          <p:cNvPr id="34819" name="Rectangle 3"/>
          <p:cNvSpPr>
            <a:spLocks noGrp="1" noChangeArrowheads="1"/>
          </p:cNvSpPr>
          <p:nvPr>
            <p:ph idx="1"/>
          </p:nvPr>
        </p:nvSpPr>
        <p:spPr>
          <a:xfrm>
            <a:off x="457200" y="1798637"/>
            <a:ext cx="8229600" cy="4525963"/>
          </a:xfrm>
        </p:spPr>
        <p:txBody>
          <a:bodyPr/>
          <a:lstStyle/>
          <a:p>
            <a:pPr>
              <a:lnSpc>
                <a:spcPct val="90000"/>
              </a:lnSpc>
            </a:pPr>
            <a:r>
              <a:rPr lang="en-GB" sz="2400" dirty="0"/>
              <a:t>Functional requirements</a:t>
            </a:r>
          </a:p>
          <a:p>
            <a:pPr lvl="1">
              <a:lnSpc>
                <a:spcPct val="90000"/>
              </a:lnSpc>
            </a:pPr>
            <a:r>
              <a:rPr lang="en-GB" sz="2000" dirty="0"/>
              <a:t>Statements of services the system should provide, how the system should react to particular inputs and how the system should behave in particular situations</a:t>
            </a:r>
            <a:r>
              <a:rPr lang="en-GB" sz="2000" dirty="0" smtClean="0"/>
              <a:t>.</a:t>
            </a:r>
          </a:p>
          <a:p>
            <a:pPr lvl="1">
              <a:lnSpc>
                <a:spcPct val="90000"/>
              </a:lnSpc>
            </a:pPr>
            <a:r>
              <a:rPr lang="en-GB" dirty="0" smtClean="0"/>
              <a:t>May state what the system should not do.</a:t>
            </a:r>
            <a:endParaRPr lang="en-GB" sz="2000" dirty="0" smtClean="0"/>
          </a:p>
          <a:p>
            <a:pPr>
              <a:lnSpc>
                <a:spcPct val="90000"/>
              </a:lnSpc>
            </a:pPr>
            <a:r>
              <a:rPr lang="en-GB" sz="2400" dirty="0"/>
              <a:t>Non-functional requirements</a:t>
            </a:r>
            <a:endParaRPr lang="en-GB" sz="2400" dirty="0" smtClean="0"/>
          </a:p>
          <a:p>
            <a:pPr lvl="1">
              <a:lnSpc>
                <a:spcPct val="90000"/>
              </a:lnSpc>
            </a:pPr>
            <a:r>
              <a:rPr lang="en-GB" dirty="0"/>
              <a:t>C</a:t>
            </a:r>
            <a:r>
              <a:rPr lang="en-GB" sz="2000" dirty="0" smtClean="0"/>
              <a:t>onstraints </a:t>
            </a:r>
            <a:r>
              <a:rPr lang="en-GB" sz="2000" dirty="0"/>
              <a:t>on the services or functions offered by the system such as timing constraints, constraints on the development process, standards, etc</a:t>
            </a:r>
            <a:r>
              <a:rPr lang="en-GB" sz="2000" dirty="0" smtClean="0"/>
              <a:t>.</a:t>
            </a:r>
          </a:p>
          <a:p>
            <a:pPr lvl="1">
              <a:lnSpc>
                <a:spcPct val="90000"/>
              </a:lnSpc>
            </a:pPr>
            <a:r>
              <a:rPr lang="en-GB" dirty="0" smtClean="0"/>
              <a:t>Often apply to the system as a whole rather than individual features or services.</a:t>
            </a:r>
          </a:p>
          <a:p>
            <a:pPr marL="0" indent="0">
              <a:lnSpc>
                <a:spcPct val="90000"/>
              </a:lnSpc>
              <a:buNone/>
            </a:pPr>
            <a:endParaRPr lang="en-GB" sz="2000" dirty="0" smtClean="0"/>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8</a:t>
            </a:fld>
            <a:endParaRPr lang="en-US"/>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GB"/>
              <a:t>Functional requirements</a:t>
            </a:r>
          </a:p>
        </p:txBody>
      </p:sp>
      <p:sp>
        <p:nvSpPr>
          <p:cNvPr id="39939" name="Rectangle 3"/>
          <p:cNvSpPr>
            <a:spLocks noGrp="1" noChangeArrowheads="1"/>
          </p:cNvSpPr>
          <p:nvPr>
            <p:ph idx="1"/>
          </p:nvPr>
        </p:nvSpPr>
        <p:spPr/>
        <p:txBody>
          <a:bodyPr/>
          <a:lstStyle/>
          <a:p>
            <a:r>
              <a:rPr lang="en-GB" dirty="0"/>
              <a:t>Describe functionality or system services.</a:t>
            </a:r>
          </a:p>
          <a:p>
            <a:r>
              <a:rPr lang="en-GB" dirty="0"/>
              <a:t>Depend on the type of software, expected users and the type of system where the software is used.</a:t>
            </a:r>
          </a:p>
          <a:p>
            <a:r>
              <a:rPr lang="en-GB" dirty="0"/>
              <a:t>Functional user requirements may be high-level statements of what the system should </a:t>
            </a:r>
            <a:r>
              <a:rPr lang="en-GB" dirty="0" smtClean="0"/>
              <a:t>do.</a:t>
            </a:r>
          </a:p>
          <a:p>
            <a:r>
              <a:rPr lang="en-GB" dirty="0" smtClean="0"/>
              <a:t>Functional </a:t>
            </a:r>
            <a:r>
              <a:rPr lang="en-GB" dirty="0"/>
              <a:t>system requirements should describe the system services in detail.</a:t>
            </a:r>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9</a:t>
            </a:fld>
            <a:endParaRPr lang="en-US"/>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SE9.thmx</Template>
  <TotalTime>4365</TotalTime>
  <Words>949</Words>
  <Application>Microsoft Office PowerPoint</Application>
  <PresentationFormat>On-screen Show (4:3)</PresentationFormat>
  <Paragraphs>98</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ＭＳ Ｐゴシック</vt:lpstr>
      <vt:lpstr>Arial</vt:lpstr>
      <vt:lpstr>Calibri</vt:lpstr>
      <vt:lpstr>Times New Roman</vt:lpstr>
      <vt:lpstr>Wingdings</vt:lpstr>
      <vt:lpstr>SE9</vt:lpstr>
      <vt:lpstr>Chapter 4 – Requirements Engineering</vt:lpstr>
      <vt:lpstr>Requirements engineering</vt:lpstr>
      <vt:lpstr>What is a requirement?</vt:lpstr>
      <vt:lpstr>Requirements abstraction (Davis)</vt:lpstr>
      <vt:lpstr>Types of requirement</vt:lpstr>
      <vt:lpstr>User and system requirements </vt:lpstr>
      <vt:lpstr>Readers of different types of requirements specification </vt:lpstr>
      <vt:lpstr>Functional and non-functional requirements</vt:lpstr>
      <vt:lpstr>Functional requirements</vt:lpstr>
      <vt:lpstr>Functional requirements for the MHC-PMS</vt:lpstr>
      <vt:lpstr>Requirements imprecision</vt:lpstr>
      <vt:lpstr>Requirements completeness and consistency</vt:lpstr>
      <vt:lpstr>Non-functional requirements</vt:lpstr>
      <vt:lpstr>Types of nonfunctional requirement </vt:lpstr>
      <vt:lpstr>Non-functional requirements implementation</vt:lpstr>
      <vt:lpstr>Non-functional classifications</vt:lpstr>
    </vt:vector>
  </TitlesOfParts>
  <Company>St Andrews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4</dc:title>
  <dc:creator>Ian Sommerville</dc:creator>
  <cp:lastModifiedBy>sh</cp:lastModifiedBy>
  <cp:revision>22</cp:revision>
  <cp:lastPrinted>2010-01-11T10:54:43Z</cp:lastPrinted>
  <dcterms:created xsi:type="dcterms:W3CDTF">2010-01-08T19:43:52Z</dcterms:created>
  <dcterms:modified xsi:type="dcterms:W3CDTF">2022-05-25T17:18:43Z</dcterms:modified>
</cp:coreProperties>
</file>