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8"/>
  </p:notesMasterIdLst>
  <p:handoutMasterIdLst>
    <p:handoutMasterId r:id="rId29"/>
  </p:handoutMasterIdLst>
  <p:sldIdLst>
    <p:sldId id="256" r:id="rId2"/>
    <p:sldId id="281" r:id="rId3"/>
    <p:sldId id="282" r:id="rId4"/>
    <p:sldId id="280" r:id="rId5"/>
    <p:sldId id="283" r:id="rId6"/>
    <p:sldId id="284" r:id="rId7"/>
    <p:sldId id="285" r:id="rId8"/>
    <p:sldId id="287" r:id="rId9"/>
    <p:sldId id="286" r:id="rId10"/>
    <p:sldId id="257" r:id="rId11"/>
    <p:sldId id="288" r:id="rId12"/>
    <p:sldId id="258" r:id="rId13"/>
    <p:sldId id="289" r:id="rId14"/>
    <p:sldId id="290" r:id="rId15"/>
    <p:sldId id="259" r:id="rId16"/>
    <p:sldId id="260" r:id="rId17"/>
    <p:sldId id="261" r:id="rId18"/>
    <p:sldId id="299" r:id="rId19"/>
    <p:sldId id="262" r:id="rId20"/>
    <p:sldId id="263" r:id="rId21"/>
    <p:sldId id="291" r:id="rId22"/>
    <p:sldId id="292" r:id="rId23"/>
    <p:sldId id="264" r:id="rId24"/>
    <p:sldId id="265" r:id="rId25"/>
    <p:sldId id="266" r:id="rId26"/>
    <p:sldId id="310"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2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AD25C6-313E-4545-B4B5-AC2334263EEA}" type="datetimeFigureOut">
              <a:rPr lang="en-US" smtClean="0"/>
              <a:t>12/6/2022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1F3E5A-B7A4-4146-BBFE-14EF41541C3E}"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D3C50A-ECEA-8349-9BCF-E4AC4170F50E}" type="datetimeFigureOut">
              <a:rPr lang="en-US" smtClean="0"/>
              <a:t>12/6/2022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9B78F-7C08-ED42-8E36-4ED23DEF8F74}"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822F52E-DFEC-CF4E-9154-12D1BED15C4B}" type="datetime1">
              <a:rPr lang="en-US" smtClean="0"/>
              <a:t>12/6/2022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9FE8DFF9-44C4-6B4E-B5A3-96ED369AFD93}"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2FE822-76AE-3746-8338-468ADE492E9E}" type="datetime1">
              <a:rPr lang="en-US" smtClean="0"/>
              <a:t>12/6/2022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869BD90-93E8-7D4C-B473-7191F00429C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C00C6F-8C67-1B43-80E9-CFE97FD9DFA1}" type="datetime1">
              <a:rPr lang="en-US" smtClean="0"/>
              <a:t>12/6/2022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BA7DC435-2897-F34A-8447-1EC8A691D11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FDF728F-A2D9-DE49-9AC0-08E4CCFC3CBD}" type="datetime1">
              <a:rPr lang="en-US" smtClean="0"/>
              <a:t>12/6/2022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DEC9DA09-039A-A841-BA90-58CFCFBF8E0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C57837-DD6D-C848-91B2-CB84389E4898}" type="datetime1">
              <a:rPr lang="en-US" smtClean="0"/>
              <a:t>12/6/2022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50F2F7EC-46EB-964D-B691-B03AC1106FC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0B8C665-7139-DE43-9391-7A97C447FA1A}" type="datetime1">
              <a:rPr lang="en-US" smtClean="0"/>
              <a:t>12/6/2022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31F6D4F7-D30A-2D46-8C56-BBD860B78FB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36C6B15-2585-5C47-A65D-F349E6DD2A9B}" type="datetime1">
              <a:rPr lang="en-US" smtClean="0"/>
              <a:t>12/6/2022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9" name="Slide Number Placeholder 5"/>
          <p:cNvSpPr>
            <a:spLocks noGrp="1"/>
          </p:cNvSpPr>
          <p:nvPr>
            <p:ph type="sldNum" sz="quarter" idx="12"/>
          </p:nvPr>
        </p:nvSpPr>
        <p:spPr/>
        <p:txBody>
          <a:bodyPr/>
          <a:lstStyle>
            <a:lvl1pPr>
              <a:defRPr/>
            </a:lvl1pPr>
          </a:lstStyle>
          <a:p>
            <a:pPr>
              <a:defRPr/>
            </a:pPr>
            <a:fld id="{D227A3EF-D9D8-3141-91A2-80F03BEF3F9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CC1C80-1CA0-B74D-B2D0-A4B5EA1E22AD}" type="datetime1">
              <a:rPr lang="en-US" smtClean="0"/>
              <a:t>12/6/2022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5" name="Slide Number Placeholder 5"/>
          <p:cNvSpPr>
            <a:spLocks noGrp="1"/>
          </p:cNvSpPr>
          <p:nvPr>
            <p:ph type="sldNum" sz="quarter" idx="12"/>
          </p:nvPr>
        </p:nvSpPr>
        <p:spPr/>
        <p:txBody>
          <a:bodyPr/>
          <a:lstStyle>
            <a:lvl1pPr>
              <a:defRPr/>
            </a:lvl1pPr>
          </a:lstStyle>
          <a:p>
            <a:pPr>
              <a:defRPr/>
            </a:pPr>
            <a:fld id="{964AD586-7C25-0244-A129-E014CC0A164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237EE1-1982-F94A-9074-6B57976F77EF}" type="datetime1">
              <a:rPr lang="en-US" smtClean="0"/>
              <a:t>12/6/2022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4" name="Slide Number Placeholder 5"/>
          <p:cNvSpPr>
            <a:spLocks noGrp="1"/>
          </p:cNvSpPr>
          <p:nvPr>
            <p:ph type="sldNum" sz="quarter" idx="12"/>
          </p:nvPr>
        </p:nvSpPr>
        <p:spPr/>
        <p:txBody>
          <a:bodyPr/>
          <a:lstStyle>
            <a:lvl1pPr>
              <a:defRPr/>
            </a:lvl1pPr>
          </a:lstStyle>
          <a:p>
            <a:pPr>
              <a:defRPr/>
            </a:pPr>
            <a:fld id="{9941E2DB-6B26-1148-BBB7-224489DC432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AB28E7-72C6-6642-A20C-3227154F59A3}" type="datetime1">
              <a:rPr lang="en-US" smtClean="0"/>
              <a:t>12/6/2022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0C7EC744-B227-4A42-B0B8-DD1F9FC186D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E3FBCA-5989-E440-A1A0-93004286AB6A}" type="datetime1">
              <a:rPr lang="en-US" smtClean="0"/>
              <a:t>12/6/2022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026C30EE-4725-9040-82E4-7631508820E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7823DC5D-7ACB-A846-A411-E90AA88C6704}" type="datetime1">
              <a:rPr lang="en-US" smtClean="0"/>
              <a:t>12/6/2022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5 System modeling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5AC5F77F-66C9-B04B-B94C-B68F71024283}"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1993900"/>
            <a:ext cx="7293232" cy="1143000"/>
          </a:xfrm>
        </p:spPr>
        <p:txBody>
          <a:bodyPr/>
          <a:lstStyle/>
          <a:p>
            <a:r>
              <a:rPr lang="en-US" dirty="0" smtClean="0"/>
              <a:t>Chapter 5 – System Modeling</a:t>
            </a:r>
          </a:p>
        </p:txBody>
      </p:sp>
      <p:sp>
        <p:nvSpPr>
          <p:cNvPr id="4" name="Content Placeholder 3"/>
          <p:cNvSpPr>
            <a:spLocks noGrp="1"/>
          </p:cNvSpPr>
          <p:nvPr>
            <p:ph idx="1"/>
          </p:nvPr>
        </p:nvSpPr>
        <p:spPr>
          <a:xfrm>
            <a:off x="457200" y="3632200"/>
            <a:ext cx="8229600" cy="2493963"/>
          </a:xfrm>
        </p:spPr>
        <p:txBody>
          <a:bodyPr/>
          <a:lstStyle/>
          <a:p>
            <a:pPr algn="ctr">
              <a:buNone/>
            </a:pPr>
            <a:r>
              <a:rPr lang="en-US" dirty="0" smtClean="0"/>
              <a:t>Lecture 1</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context of the MHC-PMS</a:t>
            </a:r>
            <a:r>
              <a:rPr lang="en-GB" dirty="0" smtClean="0"/>
              <a:t> </a:t>
            </a:r>
            <a:endParaRPr lang="en-US" dirty="0" smtClean="0"/>
          </a:p>
        </p:txBody>
      </p:sp>
      <p:pic>
        <p:nvPicPr>
          <p:cNvPr id="4" name="Picture 3" descr="5.1 MHCPMS-Context.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112485" y="2046859"/>
            <a:ext cx="4760957" cy="2999028"/>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10</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perspective</a:t>
            </a:r>
            <a:endParaRPr lang="en-US" dirty="0"/>
          </a:p>
        </p:txBody>
      </p:sp>
      <p:sp>
        <p:nvSpPr>
          <p:cNvPr id="4" name="Content Placeholder 3"/>
          <p:cNvSpPr>
            <a:spLocks noGrp="1"/>
          </p:cNvSpPr>
          <p:nvPr>
            <p:ph idx="1"/>
          </p:nvPr>
        </p:nvSpPr>
        <p:spPr/>
        <p:txBody>
          <a:bodyPr/>
          <a:lstStyle/>
          <a:p>
            <a:r>
              <a:rPr lang="en-US" dirty="0" smtClean="0"/>
              <a:t>Context models simply show the other systems in the environment, not how the system being developed is used in that environment.</a:t>
            </a:r>
          </a:p>
          <a:p>
            <a:r>
              <a:rPr lang="en-US" dirty="0" smtClean="0"/>
              <a:t>Process models reveal how the system being developed is used in broader business processes.</a:t>
            </a:r>
          </a:p>
          <a:p>
            <a:r>
              <a:rPr lang="en-US" dirty="0" smtClean="0"/>
              <a:t>UML activity diagrams may be used to define business process models.</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Process model of involuntary detention</a:t>
            </a:r>
            <a:r>
              <a:rPr lang="en-GB" dirty="0" smtClean="0"/>
              <a:t> </a:t>
            </a:r>
            <a:endParaRPr lang="en-US" dirty="0" smtClean="0"/>
          </a:p>
        </p:txBody>
      </p:sp>
      <p:pic>
        <p:nvPicPr>
          <p:cNvPr id="4" name="Picture 3" descr="5.2 DetentionProce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110659" y="1968500"/>
            <a:ext cx="7032447" cy="3626598"/>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models</a:t>
            </a:r>
            <a:endParaRPr lang="en-US" dirty="0"/>
          </a:p>
        </p:txBody>
      </p:sp>
      <p:sp>
        <p:nvSpPr>
          <p:cNvPr id="3" name="Content Placeholder 2"/>
          <p:cNvSpPr>
            <a:spLocks noGrp="1"/>
          </p:cNvSpPr>
          <p:nvPr>
            <p:ph idx="1"/>
          </p:nvPr>
        </p:nvSpPr>
        <p:spPr/>
        <p:txBody>
          <a:bodyPr/>
          <a:lstStyle/>
          <a:p>
            <a:r>
              <a:rPr lang="en-US" dirty="0" smtClean="0"/>
              <a:t>Modeling user interaction is important as it helps to identify user requirements. </a:t>
            </a:r>
          </a:p>
          <a:p>
            <a:r>
              <a:rPr lang="en-US" dirty="0" smtClean="0"/>
              <a:t>Modeling system-to-system interaction highlights the communication problems that may arise. </a:t>
            </a:r>
          </a:p>
          <a:p>
            <a:r>
              <a:rPr lang="en-US" dirty="0" smtClean="0"/>
              <a:t>Modeling component interaction helps us understand if a proposed system structure is likely to deliver the required system performance and dependability.</a:t>
            </a:r>
            <a:r>
              <a:rPr lang="en-GB" dirty="0" smtClean="0"/>
              <a:t> </a:t>
            </a:r>
          </a:p>
          <a:p>
            <a:r>
              <a:rPr lang="en-GB" dirty="0" smtClean="0"/>
              <a:t>Use case diagrams and sequence diagrams may be used for interaction </a:t>
            </a:r>
            <a:r>
              <a:rPr lang="en-GB" dirty="0" err="1" smtClean="0"/>
              <a:t>modeling</a:t>
            </a:r>
            <a:r>
              <a:rPr lang="en-GB" dirty="0" smtClean="0"/>
              <a:t>.</a:t>
            </a:r>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a:t>
            </a:r>
            <a:endParaRPr lang="en-US" dirty="0"/>
          </a:p>
        </p:txBody>
      </p:sp>
      <p:sp>
        <p:nvSpPr>
          <p:cNvPr id="3" name="Content Placeholder 2"/>
          <p:cNvSpPr>
            <a:spLocks noGrp="1"/>
          </p:cNvSpPr>
          <p:nvPr>
            <p:ph idx="1"/>
          </p:nvPr>
        </p:nvSpPr>
        <p:spPr/>
        <p:txBody>
          <a:bodyPr/>
          <a:lstStyle/>
          <a:p>
            <a:r>
              <a:rPr lang="en-US" dirty="0" smtClean="0"/>
              <a:t>Use cases were developed originally to support requirements elicitation and now incorporated into the UML.</a:t>
            </a:r>
          </a:p>
          <a:p>
            <a:r>
              <a:rPr lang="en-US" dirty="0" smtClean="0"/>
              <a:t>Each use case represents a discrete task that involves external interaction with a system.</a:t>
            </a:r>
          </a:p>
          <a:p>
            <a:r>
              <a:rPr lang="en-US" dirty="0" smtClean="0"/>
              <a:t>Actors in a use case may be people or other systems.</a:t>
            </a:r>
          </a:p>
          <a:p>
            <a:r>
              <a:rPr lang="en-US" dirty="0" smtClean="0"/>
              <a:t>Represented </a:t>
            </a:r>
            <a:r>
              <a:rPr lang="en-US" dirty="0" err="1" smtClean="0"/>
              <a:t>diagramatically</a:t>
            </a:r>
            <a:r>
              <a:rPr lang="en-US" dirty="0" smtClean="0"/>
              <a:t> to provide an overview of the use case and in a more detailed textual form.</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Transfer-data use case</a:t>
            </a:r>
            <a:r>
              <a:rPr lang="en-GB" dirty="0" smtClean="0"/>
              <a:t> </a:t>
            </a:r>
            <a:endParaRPr lang="en-US" dirty="0" smtClean="0"/>
          </a:p>
        </p:txBody>
      </p:sp>
      <p:sp>
        <p:nvSpPr>
          <p:cNvPr id="5" name="Content Placeholder 4"/>
          <p:cNvSpPr>
            <a:spLocks noGrp="1"/>
          </p:cNvSpPr>
          <p:nvPr>
            <p:ph idx="1"/>
          </p:nvPr>
        </p:nvSpPr>
        <p:spPr/>
        <p:txBody>
          <a:bodyPr/>
          <a:lstStyle/>
          <a:p>
            <a:r>
              <a:rPr lang="en-US" dirty="0" smtClean="0"/>
              <a:t>A use case in the MHC-PMS</a:t>
            </a:r>
            <a:endParaRPr lang="en-US" dirty="0"/>
          </a:p>
        </p:txBody>
      </p:sp>
      <p:pic>
        <p:nvPicPr>
          <p:cNvPr id="4" name="Picture 3" descr="5.3 UseCase.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866722" y="3259717"/>
            <a:ext cx="7486946" cy="1214863"/>
          </a:xfrm>
          <a:prstGeom prst="rect">
            <a:avLst/>
          </a:prstGeom>
        </p:spPr>
      </p:pic>
      <p:sp>
        <p:nvSpPr>
          <p:cNvPr id="6" name="Slide Number Placeholder 5"/>
          <p:cNvSpPr>
            <a:spLocks noGrp="1"/>
          </p:cNvSpPr>
          <p:nvPr>
            <p:ph type="sldNum" sz="quarter" idx="12"/>
          </p:nvPr>
        </p:nvSpPr>
        <p:spPr/>
        <p:txBody>
          <a:bodyPr/>
          <a:lstStyle/>
          <a:p>
            <a:pPr>
              <a:defRPr/>
            </a:pPr>
            <a:fld id="{DEC9DA09-039A-A841-BA90-58CFCFBF8E01}" type="slidenum">
              <a:rPr lang="en-US" smtClean="0"/>
              <a:pPr>
                <a:defRPr/>
              </a:pPr>
              <a:t>15</a:t>
            </a:fld>
            <a:endParaRPr lang="en-US"/>
          </a:p>
        </p:txBody>
      </p:sp>
      <p:sp>
        <p:nvSpPr>
          <p:cNvPr id="7" name="Footer Placeholder 6"/>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Tabular description of the ‘Transfer data’ use-case</a:t>
            </a:r>
            <a:r>
              <a:rPr lang="en-GB" dirty="0" smtClean="0"/>
              <a:t> </a:t>
            </a:r>
            <a:endParaRPr lang="en-US" dirty="0" smtClean="0"/>
          </a:p>
        </p:txBody>
      </p:sp>
      <p:graphicFrame>
        <p:nvGraphicFramePr>
          <p:cNvPr id="3" name="Table 2"/>
          <p:cNvGraphicFramePr>
            <a:graphicFrameLocks noGrp="1"/>
          </p:cNvGraphicFramePr>
          <p:nvPr/>
        </p:nvGraphicFramePr>
        <p:xfrm>
          <a:off x="909638" y="1866900"/>
          <a:ext cx="7205662" cy="4051935"/>
        </p:xfrm>
        <a:graphic>
          <a:graphicData uri="http://schemas.openxmlformats.org/drawingml/2006/table">
            <a:tbl>
              <a:tblPr/>
              <a:tblGrid>
                <a:gridCol w="1935162">
                  <a:extLst>
                    <a:ext uri="{9D8B030D-6E8A-4147-A177-3AD203B41FA5}">
                      <a16:colId xmlns:a16="http://schemas.microsoft.com/office/drawing/2014/main" val="20000"/>
                    </a:ext>
                  </a:extLst>
                </a:gridCol>
                <a:gridCol w="5270500">
                  <a:extLst>
                    <a:ext uri="{9D8B030D-6E8A-4147-A177-3AD203B41FA5}">
                      <a16:colId xmlns:a16="http://schemas.microsoft.com/office/drawing/2014/main" val="20001"/>
                    </a:ext>
                  </a:extLst>
                </a:gridCol>
              </a:tblGrid>
              <a:tr h="371475">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MHC</a:t>
                      </a:r>
                      <a:r>
                        <a:rPr kumimoji="0" lang="en-GB" sz="1600" b="1" i="0" u="none" strike="noStrike" cap="none" normalizeH="0" baseline="0" dirty="0">
                          <a:ln>
                            <a:noFill/>
                          </a:ln>
                          <a:solidFill>
                            <a:srgbClr val="000000"/>
                          </a:solidFill>
                          <a:effectLst/>
                          <a:latin typeface="Arial" charset="0"/>
                          <a:ea typeface="Times New Roman" charset="0"/>
                        </a:rPr>
                        <a:t>-PMS: Transfer </a:t>
                      </a:r>
                      <a:r>
                        <a:rPr kumimoji="0" lang="en-GB" sz="1600" b="1" i="0" u="none" strike="noStrike" cap="none" normalizeH="0" baseline="0" dirty="0" smtClean="0">
                          <a:ln>
                            <a:noFill/>
                          </a:ln>
                          <a:solidFill>
                            <a:srgbClr val="000000"/>
                          </a:solidFill>
                          <a:effectLst/>
                          <a:latin typeface="Arial" charset="0"/>
                          <a:ea typeface="Times New Roman" charset="0"/>
                        </a:rPr>
                        <a:t>data</a:t>
                      </a:r>
                      <a:endParaRPr kumimoji="0" lang="en-GB" sz="1600" b="1"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Actors</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Medical receptionist, patient records system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Description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 receptionist may transfer data from the MHC-PMS to a general patient record database that is maintained by a health authority. The information transferred may either be updated personal information (address, phone number, etc.) or a summary of the patient’s diagnosis and treatment.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Patient’s personal information, treatment summary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Stimulus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User command issued by medical receptionist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Response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Confirmation that PRS has been updated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receptionist must have appropriate security permissions to access the patient information and the PRS</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Use cases in the MHC-PMS involving the role ‘Medical Receptionist’</a:t>
            </a:r>
            <a:r>
              <a:rPr lang="en-GB" dirty="0" smtClean="0"/>
              <a:t> </a:t>
            </a:r>
            <a:endParaRPr lang="en-US" dirty="0" smtClean="0"/>
          </a:p>
        </p:txBody>
      </p:sp>
      <p:pic>
        <p:nvPicPr>
          <p:cNvPr id="4" name="Picture 3" descr="5.5 RecepUseCase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279650" y="1747838"/>
            <a:ext cx="4451350" cy="4795654"/>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diagrams</a:t>
            </a:r>
            <a:endParaRPr lang="en-US" dirty="0"/>
          </a:p>
        </p:txBody>
      </p:sp>
      <p:sp>
        <p:nvSpPr>
          <p:cNvPr id="3" name="Content Placeholder 2"/>
          <p:cNvSpPr>
            <a:spLocks noGrp="1"/>
          </p:cNvSpPr>
          <p:nvPr>
            <p:ph idx="1"/>
          </p:nvPr>
        </p:nvSpPr>
        <p:spPr/>
        <p:txBody>
          <a:bodyPr/>
          <a:lstStyle/>
          <a:p>
            <a:r>
              <a:rPr lang="en-US" dirty="0" smtClean="0"/>
              <a:t>Sequence diagrams are part of the UML and are used to model the interactions between the actors and the objects within a system.</a:t>
            </a:r>
          </a:p>
          <a:p>
            <a:r>
              <a:rPr lang="en-US" dirty="0" smtClean="0"/>
              <a:t>A sequence diagram shows the sequence of interactions that take place during a particular use case or use case instance.</a:t>
            </a:r>
          </a:p>
          <a:p>
            <a:r>
              <a:rPr lang="en-US" dirty="0" smtClean="0"/>
              <a:t>The objects and actors involved are listed along the top of the diagram, with a dotted line drawn vertically from these. </a:t>
            </a:r>
          </a:p>
          <a:p>
            <a:r>
              <a:rPr lang="en-US" dirty="0" smtClean="0"/>
              <a:t>Interactions between objects are indicated by annotated arrows.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Sequence diagram for View patient information</a:t>
            </a:r>
            <a:r>
              <a:rPr lang="en-GB" dirty="0" smtClean="0"/>
              <a:t> </a:t>
            </a:r>
            <a:endParaRPr lang="en-US" dirty="0" smtClean="0"/>
          </a:p>
        </p:txBody>
      </p:sp>
      <p:pic>
        <p:nvPicPr>
          <p:cNvPr id="4" name="Picture 3" descr="5.6 ViewInfoSeqDiag.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530349" y="1727200"/>
            <a:ext cx="6455927" cy="43815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19</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Context models</a:t>
            </a:r>
            <a:endParaRPr lang="en-GB" dirty="0" smtClean="0"/>
          </a:p>
          <a:p>
            <a:r>
              <a:rPr lang="en-US" dirty="0" smtClean="0"/>
              <a:t>Interaction models</a:t>
            </a:r>
            <a:endParaRPr lang="en-GB" dirty="0" smtClean="0"/>
          </a:p>
          <a:p>
            <a:r>
              <a:rPr lang="en-US" dirty="0" smtClean="0"/>
              <a:t>Structural models</a:t>
            </a:r>
            <a:endParaRPr lang="en-GB" dirty="0" smtClean="0"/>
          </a:p>
          <a:p>
            <a:r>
              <a:rPr lang="en-US" dirty="0" smtClean="0"/>
              <a:t>Behavioral models</a:t>
            </a:r>
            <a:endParaRPr lang="en-GB" dirty="0" smtClean="0"/>
          </a:p>
          <a:p>
            <a:r>
              <a:rPr lang="en-US" dirty="0" smtClean="0"/>
              <a:t>Model-driven engineering</a:t>
            </a:r>
            <a:r>
              <a:rPr lang="en-GB" dirty="0" smtClean="0"/>
              <a:t>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Sequence diagram for Transfer Data</a:t>
            </a:r>
            <a:r>
              <a:rPr lang="en-GB" dirty="0" smtClean="0"/>
              <a:t> </a:t>
            </a:r>
            <a:endParaRPr lang="en-US" dirty="0" smtClean="0"/>
          </a:p>
        </p:txBody>
      </p:sp>
      <p:pic>
        <p:nvPicPr>
          <p:cNvPr id="4" name="Picture 3" descr="5.7 TransferData.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057399" y="1231900"/>
            <a:ext cx="5395649" cy="54229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20</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models</a:t>
            </a:r>
            <a:endParaRPr lang="en-US" dirty="0"/>
          </a:p>
        </p:txBody>
      </p:sp>
      <p:sp>
        <p:nvSpPr>
          <p:cNvPr id="3" name="Content Placeholder 2"/>
          <p:cNvSpPr>
            <a:spLocks noGrp="1"/>
          </p:cNvSpPr>
          <p:nvPr>
            <p:ph idx="1"/>
          </p:nvPr>
        </p:nvSpPr>
        <p:spPr/>
        <p:txBody>
          <a:bodyPr/>
          <a:lstStyle/>
          <a:p>
            <a:r>
              <a:rPr lang="en-US" dirty="0" smtClean="0"/>
              <a:t>Structural models of software display the organization of a system in terms of the components that make up that system and their relationships. </a:t>
            </a:r>
          </a:p>
          <a:p>
            <a:r>
              <a:rPr lang="en-US" dirty="0" smtClean="0"/>
              <a:t>Structural models may be static models, which show the structure of the system design, or dynamic models, which show the organization of the system when it is executing. </a:t>
            </a:r>
          </a:p>
          <a:p>
            <a:r>
              <a:rPr lang="en-US" dirty="0" smtClean="0"/>
              <a:t>You create structural models of a system when you are discussing and designing the system architecture.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diagrams</a:t>
            </a:r>
            <a:endParaRPr lang="en-US" dirty="0"/>
          </a:p>
        </p:txBody>
      </p:sp>
      <p:sp>
        <p:nvSpPr>
          <p:cNvPr id="3" name="Content Placeholder 2"/>
          <p:cNvSpPr>
            <a:spLocks noGrp="1"/>
          </p:cNvSpPr>
          <p:nvPr>
            <p:ph idx="1"/>
          </p:nvPr>
        </p:nvSpPr>
        <p:spPr/>
        <p:txBody>
          <a:bodyPr/>
          <a:lstStyle/>
          <a:p>
            <a:r>
              <a:rPr lang="en-US" dirty="0" smtClean="0"/>
              <a:t>Class diagrams are used when developing an object-oriented system model to show the classes in a system and the associations between these classes. </a:t>
            </a:r>
          </a:p>
          <a:p>
            <a:r>
              <a:rPr lang="en-US" dirty="0" smtClean="0"/>
              <a:t>An object class can be thought of as a general definition of one kind of system object. </a:t>
            </a:r>
          </a:p>
          <a:p>
            <a:r>
              <a:rPr lang="en-US" dirty="0" smtClean="0"/>
              <a:t>An association is a link between classes that indicates that there is some relationship between these classes.</a:t>
            </a:r>
            <a:r>
              <a:rPr lang="en-GB" dirty="0" smtClean="0"/>
              <a:t> </a:t>
            </a:r>
          </a:p>
          <a:p>
            <a:r>
              <a:rPr lang="en-US" dirty="0" smtClean="0"/>
              <a:t>When you are developing models during the early stages of the software engineering process, objects represent something in the real world, such as a patient, a prescription, doctor, etc.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UML classes and association</a:t>
            </a:r>
            <a:r>
              <a:rPr lang="en-GB" dirty="0" smtClean="0"/>
              <a:t> </a:t>
            </a:r>
            <a:endParaRPr lang="en-US" dirty="0" smtClean="0"/>
          </a:p>
        </p:txBody>
      </p:sp>
      <p:pic>
        <p:nvPicPr>
          <p:cNvPr id="4" name="Picture 3" descr="5.8 ClassAssoc.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2076449" y="3060700"/>
            <a:ext cx="5312019" cy="9525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Classes and associations in the MHC-PMS </a:t>
            </a:r>
          </a:p>
        </p:txBody>
      </p:sp>
      <p:pic>
        <p:nvPicPr>
          <p:cNvPr id="4" name="Picture 3" descr="5.9 MHCPMS-classe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1073149" y="1746249"/>
            <a:ext cx="6677283" cy="4477707"/>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The Consultation class</a:t>
            </a:r>
            <a:r>
              <a:rPr lang="en-GB" dirty="0" smtClean="0"/>
              <a:t> </a:t>
            </a:r>
            <a:endParaRPr lang="en-US" dirty="0" smtClean="0"/>
          </a:p>
        </p:txBody>
      </p:sp>
      <p:pic>
        <p:nvPicPr>
          <p:cNvPr id="4" name="Picture 3" descr="5.10 Consultation Class.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3263900" y="1727199"/>
            <a:ext cx="2654300" cy="4550229"/>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25</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5" name="Content Placeholder 4"/>
          <p:cNvSpPr>
            <a:spLocks noGrp="1"/>
          </p:cNvSpPr>
          <p:nvPr>
            <p:ph idx="1"/>
          </p:nvPr>
        </p:nvSpPr>
        <p:spPr/>
        <p:txBody>
          <a:bodyPr/>
          <a:lstStyle/>
          <a:p>
            <a:r>
              <a:rPr lang="en-GB" sz="2000" dirty="0" smtClean="0"/>
              <a:t>A model is an abstract view of a system that ignores system details. Complementary system models can be developed to show the system’s context, interactions, structure and </a:t>
            </a:r>
            <a:r>
              <a:rPr lang="en-GB" sz="2000" dirty="0" err="1" smtClean="0"/>
              <a:t>behavior</a:t>
            </a:r>
            <a:r>
              <a:rPr lang="en-GB" sz="2000" dirty="0" smtClean="0"/>
              <a:t>.</a:t>
            </a:r>
          </a:p>
          <a:p>
            <a:r>
              <a:rPr lang="en-GB" sz="2000" dirty="0" smtClean="0"/>
              <a:t>Context models show how a system that is being </a:t>
            </a:r>
            <a:r>
              <a:rPr lang="en-US" sz="2000" dirty="0" smtClean="0"/>
              <a:t>modeled is positioned in an environment with other systems and processes. </a:t>
            </a:r>
            <a:endParaRPr lang="en-GB" sz="2000" dirty="0" smtClean="0"/>
          </a:p>
          <a:p>
            <a:r>
              <a:rPr lang="en-US" sz="2000" dirty="0" smtClean="0"/>
              <a:t>Use case diagrams and sequence diagrams are used to describe the interactions between users and systems in the system being designed. Use cases describe interactions between a system and external actors; sequence diagrams add more information to these by showing interactions between system objects.</a:t>
            </a:r>
            <a:endParaRPr lang="en-GB" sz="2000" dirty="0" smtClean="0"/>
          </a:p>
          <a:p>
            <a:r>
              <a:rPr lang="en-US" sz="2000" dirty="0" smtClean="0"/>
              <a:t>Structural models show the organization and architecture of a system. Class diagrams are used to define the static structure of classes in a system and their associations.</a:t>
            </a:r>
            <a:endParaRPr lang="en-GB"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modeling</a:t>
            </a:r>
            <a:endParaRPr lang="en-US" dirty="0"/>
          </a:p>
        </p:txBody>
      </p:sp>
      <p:sp>
        <p:nvSpPr>
          <p:cNvPr id="3" name="Content Placeholder 2"/>
          <p:cNvSpPr>
            <a:spLocks noGrp="1"/>
          </p:cNvSpPr>
          <p:nvPr>
            <p:ph idx="1"/>
          </p:nvPr>
        </p:nvSpPr>
        <p:spPr/>
        <p:txBody>
          <a:bodyPr/>
          <a:lstStyle/>
          <a:p>
            <a:r>
              <a:rPr lang="en-US" dirty="0" smtClean="0"/>
              <a:t>System modeling is the process of developing abstract models of a system, with each model presenting a different view or perspective of that system. </a:t>
            </a:r>
          </a:p>
          <a:p>
            <a:r>
              <a:rPr lang="en-US" dirty="0" smtClean="0"/>
              <a:t>System modeling has now come to mean representing a system using some kind of graphical notation, which is now almost always based on notations in the Unified Modeling Language (UML). </a:t>
            </a:r>
          </a:p>
          <a:p>
            <a:r>
              <a:rPr lang="en-GB" dirty="0" smtClean="0"/>
              <a:t>System modelling helps the analyst to understand the functionality of the system and models are used to communicate with customers.</a:t>
            </a:r>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smtClean="0"/>
              <a:t>Existing and planned system models</a:t>
            </a:r>
            <a:endParaRPr lang="en-GB" dirty="0"/>
          </a:p>
        </p:txBody>
      </p:sp>
      <p:sp>
        <p:nvSpPr>
          <p:cNvPr id="7171" name="Rectangle 3"/>
          <p:cNvSpPr>
            <a:spLocks noGrp="1" noChangeArrowheads="1"/>
          </p:cNvSpPr>
          <p:nvPr>
            <p:ph idx="1"/>
          </p:nvPr>
        </p:nvSpPr>
        <p:spPr>
          <a:noFill/>
          <a:ln/>
        </p:spPr>
        <p:txBody>
          <a:bodyPr lIns="90487" tIns="44450" rIns="90487" bIns="44450"/>
          <a:lstStyle/>
          <a:p>
            <a:r>
              <a:rPr lang="en-US" sz="2200" dirty="0" smtClean="0"/>
              <a:t>Models of the existing system are used during requirements engineering. They help clarify what the existing system does and can be used as a basis for discussing its strengths and weaknesses. These then lead to requirements for the new system.</a:t>
            </a:r>
            <a:endParaRPr lang="en-GB" sz="2200" dirty="0" smtClean="0"/>
          </a:p>
          <a:p>
            <a:r>
              <a:rPr lang="en-US" sz="2200" dirty="0" smtClean="0"/>
              <a:t>Models of the new system are used during requirements engineering to help explain the proposed requirements to other system stakeholders. Engineers use these models to discuss design proposals and to document the system for implementation. </a:t>
            </a:r>
          </a:p>
          <a:p>
            <a:r>
              <a:rPr lang="en-US" sz="2200" dirty="0" smtClean="0"/>
              <a:t>In a model-driven engineering process, it is possible to generate a complete or partial system implementation from the system model.</a:t>
            </a:r>
            <a:r>
              <a:rPr lang="en-US" dirty="0" smtClean="0"/>
              <a:t> </a:t>
            </a:r>
            <a:endParaRPr lang="en-GB" dirty="0" smtClean="0"/>
          </a:p>
          <a:p>
            <a:endParaRPr lang="en-GB" sz="2000"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perspectives</a:t>
            </a:r>
            <a:endParaRPr lang="en-US" dirty="0"/>
          </a:p>
        </p:txBody>
      </p:sp>
      <p:sp>
        <p:nvSpPr>
          <p:cNvPr id="3" name="Content Placeholder 2"/>
          <p:cNvSpPr>
            <a:spLocks noGrp="1"/>
          </p:cNvSpPr>
          <p:nvPr>
            <p:ph idx="1"/>
          </p:nvPr>
        </p:nvSpPr>
        <p:spPr/>
        <p:txBody>
          <a:bodyPr/>
          <a:lstStyle/>
          <a:p>
            <a:r>
              <a:rPr lang="en-US" dirty="0" smtClean="0"/>
              <a:t>An external perspective, where you model the context or environment of the system.</a:t>
            </a:r>
            <a:endParaRPr lang="en-GB" dirty="0" smtClean="0"/>
          </a:p>
          <a:p>
            <a:r>
              <a:rPr lang="en-US" dirty="0" smtClean="0"/>
              <a:t>An interaction perspective, where you model the interactions between a system and its environment, or between the components of a system.</a:t>
            </a:r>
            <a:endParaRPr lang="en-GB" dirty="0" smtClean="0"/>
          </a:p>
          <a:p>
            <a:r>
              <a:rPr lang="en-US" dirty="0" smtClean="0"/>
              <a:t>A structural perspective, where you model the organization of a system or the structure of the data that is processed by the system.</a:t>
            </a:r>
            <a:endParaRPr lang="en-GB" dirty="0" smtClean="0"/>
          </a:p>
          <a:p>
            <a:r>
              <a:rPr lang="en-US" dirty="0" smtClean="0"/>
              <a:t>A behavioral perspective, where you model the dynamic behavior of the system and how it responds to events. </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diagram types</a:t>
            </a:r>
            <a:endParaRPr lang="en-US" dirty="0"/>
          </a:p>
        </p:txBody>
      </p:sp>
      <p:sp>
        <p:nvSpPr>
          <p:cNvPr id="3" name="Content Placeholder 2"/>
          <p:cNvSpPr>
            <a:spLocks noGrp="1"/>
          </p:cNvSpPr>
          <p:nvPr>
            <p:ph idx="1"/>
          </p:nvPr>
        </p:nvSpPr>
        <p:spPr/>
        <p:txBody>
          <a:bodyPr/>
          <a:lstStyle/>
          <a:p>
            <a:r>
              <a:rPr lang="en-US" dirty="0" smtClean="0"/>
              <a:t>Activity diagrams, which show the activities involved in a process or in data processing .</a:t>
            </a:r>
            <a:endParaRPr lang="en-GB" dirty="0" smtClean="0"/>
          </a:p>
          <a:p>
            <a:r>
              <a:rPr lang="en-US" dirty="0" smtClean="0"/>
              <a:t>Use case diagrams, which show the interactions between a system and its environment. </a:t>
            </a:r>
            <a:endParaRPr lang="en-GB" dirty="0" smtClean="0"/>
          </a:p>
          <a:p>
            <a:r>
              <a:rPr lang="en-US" dirty="0" smtClean="0"/>
              <a:t>Sequence diagrams, which show interactions between actors and the system and between system components.</a:t>
            </a:r>
            <a:endParaRPr lang="en-GB" dirty="0" smtClean="0"/>
          </a:p>
          <a:p>
            <a:r>
              <a:rPr lang="en-US" dirty="0" smtClean="0"/>
              <a:t>Class diagrams, which show the object classes in the system and the associations between these classes.</a:t>
            </a:r>
            <a:endParaRPr lang="en-GB" dirty="0" smtClean="0"/>
          </a:p>
          <a:p>
            <a:r>
              <a:rPr lang="en-US" dirty="0" smtClean="0"/>
              <a:t>State diagrams, which show how the system reacts to internal and external events. </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graphical models</a:t>
            </a:r>
            <a:endParaRPr lang="en-US" dirty="0"/>
          </a:p>
        </p:txBody>
      </p:sp>
      <p:sp>
        <p:nvSpPr>
          <p:cNvPr id="3" name="Content Placeholder 2"/>
          <p:cNvSpPr>
            <a:spLocks noGrp="1"/>
          </p:cNvSpPr>
          <p:nvPr>
            <p:ph idx="1"/>
          </p:nvPr>
        </p:nvSpPr>
        <p:spPr/>
        <p:txBody>
          <a:bodyPr/>
          <a:lstStyle/>
          <a:p>
            <a:r>
              <a:rPr lang="en-US" dirty="0" smtClean="0"/>
              <a:t>As a means of facilitating discussion about an existing or proposed system</a:t>
            </a:r>
          </a:p>
          <a:p>
            <a:pPr lvl="1"/>
            <a:r>
              <a:rPr lang="en-US" dirty="0" smtClean="0"/>
              <a:t>Incomplete and incorrect models are OK as their role is to support discussion.</a:t>
            </a:r>
            <a:endParaRPr lang="en-GB" dirty="0" smtClean="0"/>
          </a:p>
          <a:p>
            <a:r>
              <a:rPr lang="en-US" dirty="0" smtClean="0"/>
              <a:t>As a way of documenting an existing system</a:t>
            </a:r>
          </a:p>
          <a:p>
            <a:pPr lvl="1"/>
            <a:r>
              <a:rPr lang="en-US" dirty="0" smtClean="0"/>
              <a:t>Models should be an accurate representation of the system but need not be complete.</a:t>
            </a:r>
            <a:endParaRPr lang="en-GB" dirty="0" smtClean="0"/>
          </a:p>
          <a:p>
            <a:r>
              <a:rPr lang="en-US" dirty="0" smtClean="0"/>
              <a:t>As a detailed system description that can be used to generate a system implementation</a:t>
            </a:r>
          </a:p>
          <a:p>
            <a:pPr lvl="1"/>
            <a:r>
              <a:rPr lang="en-US" dirty="0" smtClean="0"/>
              <a:t>Models have to be both correct and complete.</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Context models</a:t>
            </a:r>
          </a:p>
        </p:txBody>
      </p:sp>
      <p:sp>
        <p:nvSpPr>
          <p:cNvPr id="35843" name="Rectangle 3"/>
          <p:cNvSpPr>
            <a:spLocks noGrp="1" noChangeArrowheads="1"/>
          </p:cNvSpPr>
          <p:nvPr>
            <p:ph type="body" idx="1"/>
          </p:nvPr>
        </p:nvSpPr>
        <p:spPr/>
        <p:txBody>
          <a:bodyPr/>
          <a:lstStyle/>
          <a:p>
            <a:r>
              <a:rPr lang="en-GB"/>
              <a:t>Context models are used to illustrate the operational context of a system - they show what lies outside the system boundaries.</a:t>
            </a:r>
          </a:p>
          <a:p>
            <a:r>
              <a:rPr lang="en-GB"/>
              <a:t>Social and organisational concerns may affect the decision on where to position system boundaries.</a:t>
            </a:r>
          </a:p>
          <a:p>
            <a:r>
              <a:rPr lang="en-GB"/>
              <a:t>Architectural models show the system and its relationship with other systems.</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boundaries</a:t>
            </a:r>
            <a:endParaRPr lang="en-US" dirty="0"/>
          </a:p>
        </p:txBody>
      </p:sp>
      <p:sp>
        <p:nvSpPr>
          <p:cNvPr id="3" name="Content Placeholder 2"/>
          <p:cNvSpPr>
            <a:spLocks noGrp="1"/>
          </p:cNvSpPr>
          <p:nvPr>
            <p:ph idx="1"/>
          </p:nvPr>
        </p:nvSpPr>
        <p:spPr/>
        <p:txBody>
          <a:bodyPr/>
          <a:lstStyle/>
          <a:p>
            <a:r>
              <a:rPr lang="en-US" dirty="0" smtClean="0"/>
              <a:t>System boundaries are established to define what is inside and what is outside the system.</a:t>
            </a:r>
          </a:p>
          <a:p>
            <a:pPr lvl="1"/>
            <a:r>
              <a:rPr lang="en-US" dirty="0" smtClean="0"/>
              <a:t>They show other systems that are used or depend on the system being developed.</a:t>
            </a:r>
          </a:p>
          <a:p>
            <a:r>
              <a:rPr lang="en-US" dirty="0" smtClean="0"/>
              <a:t>The position of the system boundary has a profound effect on the system requirements. </a:t>
            </a:r>
          </a:p>
          <a:p>
            <a:r>
              <a:rPr lang="en-US" dirty="0" smtClean="0"/>
              <a:t>Defining a system boundary is a political judgment</a:t>
            </a:r>
          </a:p>
          <a:p>
            <a:pPr lvl="1"/>
            <a:r>
              <a:rPr lang="en-US" dirty="0" smtClean="0"/>
              <a:t>There may be pressures to develop system boundaries that increase / decrease the influence or workload of different parts of an organization.</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579</TotalTime>
  <Words>1438</Words>
  <Application>Microsoft Office PowerPoint</Application>
  <PresentationFormat>On-screen Show (4:3)</PresentationFormat>
  <Paragraphs>153</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ＭＳ Ｐゴシック</vt:lpstr>
      <vt:lpstr>Arial</vt:lpstr>
      <vt:lpstr>Calibri</vt:lpstr>
      <vt:lpstr>Times New Roman</vt:lpstr>
      <vt:lpstr>Wingdings</vt:lpstr>
      <vt:lpstr>SE9</vt:lpstr>
      <vt:lpstr>Chapter 5 – System Modeling</vt:lpstr>
      <vt:lpstr>Topics covered</vt:lpstr>
      <vt:lpstr>System modeling</vt:lpstr>
      <vt:lpstr>Existing and planned system models</vt:lpstr>
      <vt:lpstr>System perspectives</vt:lpstr>
      <vt:lpstr>UML diagram types</vt:lpstr>
      <vt:lpstr>Use of graphical models</vt:lpstr>
      <vt:lpstr>Context models</vt:lpstr>
      <vt:lpstr>System boundaries</vt:lpstr>
      <vt:lpstr>The context of the MHC-PMS </vt:lpstr>
      <vt:lpstr>Process perspective</vt:lpstr>
      <vt:lpstr>Process model of involuntary detention </vt:lpstr>
      <vt:lpstr>Interaction models</vt:lpstr>
      <vt:lpstr>Use case modeling</vt:lpstr>
      <vt:lpstr>Transfer-data use case </vt:lpstr>
      <vt:lpstr>Tabular description of the ‘Transfer data’ use-case </vt:lpstr>
      <vt:lpstr>Use cases in the MHC-PMS involving the role ‘Medical Receptionist’ </vt:lpstr>
      <vt:lpstr>Sequence diagrams</vt:lpstr>
      <vt:lpstr>Sequence diagram for View patient information </vt:lpstr>
      <vt:lpstr>Sequence diagram for Transfer Data </vt:lpstr>
      <vt:lpstr>Structural models</vt:lpstr>
      <vt:lpstr>Class diagrams</vt:lpstr>
      <vt:lpstr>UML classes and association </vt:lpstr>
      <vt:lpstr>Classes and associations in the MHC-PMS </vt:lpstr>
      <vt:lpstr>The Consultation class </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5</dc:title>
  <dc:creator>Ian Sommerville</dc:creator>
  <cp:lastModifiedBy>sh</cp:lastModifiedBy>
  <cp:revision>18</cp:revision>
  <dcterms:created xsi:type="dcterms:W3CDTF">2010-01-15T13:50:47Z</dcterms:created>
  <dcterms:modified xsi:type="dcterms:W3CDTF">2022-12-06T10:13:26Z</dcterms:modified>
</cp:coreProperties>
</file>