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8" r:id="rId3"/>
    <p:sldId id="441" r:id="rId4"/>
    <p:sldId id="442" r:id="rId5"/>
    <p:sldId id="469" r:id="rId6"/>
    <p:sldId id="470" r:id="rId7"/>
    <p:sldId id="472" r:id="rId8"/>
    <p:sldId id="473" r:id="rId9"/>
    <p:sldId id="348" r:id="rId10"/>
    <p:sldId id="446" r:id="rId11"/>
    <p:sldId id="408" r:id="rId12"/>
    <p:sldId id="447" r:id="rId13"/>
    <p:sldId id="448" r:id="rId14"/>
    <p:sldId id="459" r:id="rId15"/>
    <p:sldId id="352" r:id="rId16"/>
    <p:sldId id="353" r:id="rId17"/>
    <p:sldId id="45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008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0409" autoAdjust="0"/>
  </p:normalViewPr>
  <p:slideViewPr>
    <p:cSldViewPr>
      <p:cViewPr varScale="1">
        <p:scale>
          <a:sx n="100" d="100"/>
          <a:sy n="100" d="100"/>
        </p:scale>
        <p:origin x="192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EDC7F-8989-4F93-8F9D-F7DF4AA8D386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BD7F7-FE1A-496B-BE95-4716A10CB4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91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66C9456C-B34A-498B-BE4E-DEEE228F7120}" type="slidenum">
              <a:rPr lang="en-US"/>
              <a:pPr/>
              <a:t>10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IQ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ED77752-1461-41BC-9D8D-961BF85C4102}" type="slidenum">
              <a:rPr lang="en-US"/>
              <a:pPr/>
              <a:t>12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IQ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B526395-F7E6-4202-837C-2C28F12B9C0C}" type="slidenum">
              <a:rPr lang="en-US"/>
              <a:pPr/>
              <a:t>13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IQ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ED396535-C326-4FA7-B60F-FFFAA09703D1}" type="slidenum">
              <a:rPr lang="en-US"/>
              <a:pPr/>
              <a:t>17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IQ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E291D-9CB7-4036-BFF2-9CE9006DB3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7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6A19912-FB97-4579-825B-D4D450C399A2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2ED0DE9-A513-47FF-83CB-2B8A416B4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slide" Target="slide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9.wmf"/><Relationship Id="rId18" Type="http://schemas.openxmlformats.org/officeDocument/2006/relationships/oleObject" Target="../embeddings/oleObject7.bin"/><Relationship Id="rId3" Type="http://schemas.openxmlformats.org/officeDocument/2006/relationships/audio" Target="../media/media10.wav"/><Relationship Id="rId21" Type="http://schemas.openxmlformats.org/officeDocument/2006/relationships/image" Target="../media/image13.wmf"/><Relationship Id="rId7" Type="http://schemas.openxmlformats.org/officeDocument/2006/relationships/image" Target="../media/image6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1.wmf"/><Relationship Id="rId2" Type="http://schemas.microsoft.com/office/2007/relationships/media" Target="../media/media10.wav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tags" Target="../tags/tag8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8.wmf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w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2.wm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.wmf"/><Relationship Id="rId14" Type="http://schemas.openxmlformats.org/officeDocument/2006/relationships/oleObject" Target="../embeddings/oleObject5.bin"/><Relationship Id="rId2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3.png"/><Relationship Id="rId2" Type="http://schemas.microsoft.com/office/2007/relationships/media" Target="../media/media11.wav"/><Relationship Id="rId1" Type="http://schemas.openxmlformats.org/officeDocument/2006/relationships/tags" Target="../tags/tag9.x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audio" Target="../media/media12.wav"/><Relationship Id="rId7" Type="http://schemas.openxmlformats.org/officeDocument/2006/relationships/image" Target="../media/image15.wmf"/><Relationship Id="rId2" Type="http://schemas.microsoft.com/office/2007/relationships/media" Target="../media/media12.wav"/><Relationship Id="rId1" Type="http://schemas.openxmlformats.org/officeDocument/2006/relationships/tags" Target="../tags/tag10.x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3.png"/><Relationship Id="rId2" Type="http://schemas.microsoft.com/office/2007/relationships/media" Target="../media/media14.wav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audio" Target="../media/media17.wav"/><Relationship Id="rId7" Type="http://schemas.openxmlformats.org/officeDocument/2006/relationships/image" Target="../media/image20.wmf"/><Relationship Id="rId2" Type="http://schemas.microsoft.com/office/2007/relationships/media" Target="../media/media17.wav"/><Relationship Id="rId1" Type="http://schemas.openxmlformats.org/officeDocument/2006/relationships/tags" Target="../tags/tag14.x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ar-IQ" sz="2400" spc="0" dirty="0">
                <a:solidFill>
                  <a:schemeClr val="tx1"/>
                </a:solidFill>
              </a:rPr>
              <a:t>م. د حسين فالح مهدي</a:t>
            </a:r>
            <a:endParaRPr lang="en-US" sz="2400" spc="0" dirty="0">
              <a:solidFill>
                <a:schemeClr val="tx1"/>
              </a:solidFill>
            </a:endParaRPr>
          </a:p>
          <a:p>
            <a:r>
              <a:rPr lang="ar-IQ" sz="2400" spc="0" dirty="0">
                <a:solidFill>
                  <a:schemeClr val="tx1"/>
                </a:solidFill>
              </a:rPr>
              <a:t>جامعة ديالى</a:t>
            </a:r>
          </a:p>
          <a:p>
            <a:r>
              <a:rPr lang="ar-IQ" sz="2400" spc="0" dirty="0">
                <a:solidFill>
                  <a:schemeClr val="tx1"/>
                </a:solidFill>
              </a:rPr>
              <a:t>كلية الهندسة –قسم هندسة الحاسوب</a:t>
            </a:r>
          </a:p>
          <a:p>
            <a:r>
              <a:rPr lang="ar-IQ" sz="2400" spc="0">
                <a:solidFill>
                  <a:schemeClr val="tx1"/>
                </a:solidFill>
              </a:rPr>
              <a:t>2022-2023</a:t>
            </a:r>
            <a:endParaRPr lang="ar-IQ" sz="2400" spc="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1"/>
            <a:r>
              <a:rPr lang="ar-IQ" dirty="0"/>
              <a:t>محاضرة بمادة التقنيات الرقمية</a:t>
            </a:r>
            <a:endParaRPr lang="en-US" dirty="0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2571736" y="4857760"/>
            <a:ext cx="3643338" cy="714380"/>
          </a:xfrm>
          <a:prstGeom prst="rect">
            <a:avLst/>
          </a:prstGeom>
          <a:scene3d>
            <a:camera prst="orthographicFront"/>
            <a:lightRig rig="flat" dir="t"/>
          </a:scene3d>
          <a:sp3d prstMaterial="softEdg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Karnaugh map -1 </a:t>
            </a:r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Tm="33018"/>
    </mc:Choice>
    <mc:Fallback xmlns="">
      <p:transition spd="slow" advTm="33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The 3 Variable K-Map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11506"/>
            <a:ext cx="8281988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There are 8 cells as shown:</a:t>
            </a:r>
          </a:p>
          <a:p>
            <a:pPr eaLnBrk="1" hangingPunct="1">
              <a:defRPr/>
            </a:pPr>
            <a:endParaRPr lang="en-US" sz="2800" dirty="0"/>
          </a:p>
        </p:txBody>
      </p:sp>
      <p:graphicFrame>
        <p:nvGraphicFramePr>
          <p:cNvPr id="156800" name="Group 128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302558395"/>
              </p:ext>
            </p:extLst>
          </p:nvPr>
        </p:nvGraphicFramePr>
        <p:xfrm>
          <a:off x="2900363" y="2205185"/>
          <a:ext cx="3843337" cy="4248151"/>
        </p:xfrm>
        <a:graphic>
          <a:graphicData uri="http://schemas.openxmlformats.org/drawingml/2006/table">
            <a:tbl>
              <a:tblPr/>
              <a:tblGrid>
                <a:gridCol w="90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8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0239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AB</a:t>
                      </a:r>
                    </a:p>
                  </a:txBody>
                  <a:tcPr marT="45721" marB="45721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T="45721" marB="45721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T="45721" marB="45721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00</a:t>
                      </a:r>
                    </a:p>
                  </a:txBody>
                  <a:tcPr marT="45721" marB="45721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4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01</a:t>
                      </a:r>
                    </a:p>
                  </a:txBody>
                  <a:tcPr marT="45721" marB="45721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T="45721" marB="45721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4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45721" marB="45721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56793" name="Object 12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957638" y="3402013"/>
          <a:ext cx="1171575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93529" imgH="203112" progId="Equation.3">
                  <p:embed/>
                </p:oleObj>
              </mc:Choice>
              <mc:Fallback>
                <p:oleObj name="Equation" r:id="rId6" imgW="39352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7638" y="3402013"/>
                        <a:ext cx="1171575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801" name="Object 129"/>
          <p:cNvGraphicFramePr>
            <a:graphicFrameLocks noChangeAspect="1"/>
          </p:cNvGraphicFramePr>
          <p:nvPr/>
        </p:nvGraphicFramePr>
        <p:xfrm>
          <a:off x="5472113" y="3411538"/>
          <a:ext cx="1135062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80835" imgH="203112" progId="Equation.3">
                  <p:embed/>
                </p:oleObj>
              </mc:Choice>
              <mc:Fallback>
                <p:oleObj name="Equation" r:id="rId8" imgW="38083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13" y="3411538"/>
                        <a:ext cx="1135062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802" name="Object 130"/>
          <p:cNvGraphicFramePr>
            <a:graphicFrameLocks noChangeAspect="1"/>
          </p:cNvGraphicFramePr>
          <p:nvPr/>
        </p:nvGraphicFramePr>
        <p:xfrm>
          <a:off x="4000500" y="4197350"/>
          <a:ext cx="1135063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80835" imgH="203112" progId="Equation.3">
                  <p:embed/>
                </p:oleObj>
              </mc:Choice>
              <mc:Fallback>
                <p:oleObj name="Equation" r:id="rId10" imgW="38083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0" y="4197350"/>
                        <a:ext cx="1135063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803" name="Object 131"/>
          <p:cNvGraphicFramePr>
            <a:graphicFrameLocks noChangeAspect="1"/>
          </p:cNvGraphicFramePr>
          <p:nvPr/>
        </p:nvGraphicFramePr>
        <p:xfrm>
          <a:off x="5462588" y="4225925"/>
          <a:ext cx="1096962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68140" imgH="203112" progId="Equation.3">
                  <p:embed/>
                </p:oleObj>
              </mc:Choice>
              <mc:Fallback>
                <p:oleObj name="Equation" r:id="rId12" imgW="36814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2588" y="4225925"/>
                        <a:ext cx="1096962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804" name="Object 132"/>
          <p:cNvGraphicFramePr>
            <a:graphicFrameLocks noChangeAspect="1"/>
          </p:cNvGraphicFramePr>
          <p:nvPr/>
        </p:nvGraphicFramePr>
        <p:xfrm>
          <a:off x="4019550" y="4997450"/>
          <a:ext cx="1096963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68140" imgH="203112" progId="Equation.3">
                  <p:embed/>
                </p:oleObj>
              </mc:Choice>
              <mc:Fallback>
                <p:oleObj name="Equation" r:id="rId14" imgW="36814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9550" y="4997450"/>
                        <a:ext cx="1096963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805" name="Object 133"/>
          <p:cNvGraphicFramePr>
            <a:graphicFrameLocks noChangeAspect="1"/>
          </p:cNvGraphicFramePr>
          <p:nvPr/>
        </p:nvGraphicFramePr>
        <p:xfrm>
          <a:off x="5465763" y="5091113"/>
          <a:ext cx="106045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55138" imgH="177569" progId="Equation.3">
                  <p:embed/>
                </p:oleObj>
              </mc:Choice>
              <mc:Fallback>
                <p:oleObj name="Equation" r:id="rId16" imgW="355138" imgH="1775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5763" y="5091113"/>
                        <a:ext cx="1060450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806" name="Object 134"/>
          <p:cNvGraphicFramePr>
            <a:graphicFrameLocks noChangeAspect="1"/>
          </p:cNvGraphicFramePr>
          <p:nvPr/>
        </p:nvGraphicFramePr>
        <p:xfrm>
          <a:off x="4000500" y="5811838"/>
          <a:ext cx="1135063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80835" imgH="203112" progId="Equation.3">
                  <p:embed/>
                </p:oleObj>
              </mc:Choice>
              <mc:Fallback>
                <p:oleObj name="Equation" r:id="rId18" imgW="38083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0" y="5811838"/>
                        <a:ext cx="1135063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807" name="Object 135"/>
          <p:cNvGraphicFramePr>
            <a:graphicFrameLocks noChangeAspect="1"/>
          </p:cNvGraphicFramePr>
          <p:nvPr/>
        </p:nvGraphicFramePr>
        <p:xfrm>
          <a:off x="5475288" y="5826125"/>
          <a:ext cx="109855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68140" imgH="203112" progId="Equation.3">
                  <p:embed/>
                </p:oleObj>
              </mc:Choice>
              <mc:Fallback>
                <p:oleObj name="Equation" r:id="rId20" imgW="368140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5288" y="5826125"/>
                        <a:ext cx="1098550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115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56"/>
    </mc:Choice>
    <mc:Fallback xmlns="">
      <p:transition spd="slow" advTm="49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6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6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5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CS1103-5</a:t>
            </a:r>
          </a:p>
        </p:txBody>
      </p:sp>
      <p:sp>
        <p:nvSpPr>
          <p:cNvPr id="4" name="عنصر نائب لرقم الشريحة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586D-0B34-4CC7-B214-67EFE87254B9}" type="slidenum">
              <a:rPr lang="en-US"/>
              <a:pPr/>
              <a:t>11</a:t>
            </a:fld>
            <a:endParaRPr lang="en-U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K-maps for four and five variables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1043608" y="1752600"/>
            <a:ext cx="3312368" cy="2108448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>
              <a:ln>
                <a:solidFill>
                  <a:srgbClr val="FF0000"/>
                </a:solidFill>
              </a:ln>
            </a:endParaRPr>
          </a:p>
        </p:txBody>
      </p:sp>
      <p:graphicFrame>
        <p:nvGraphicFramePr>
          <p:cNvPr id="1587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43839"/>
              </p:ext>
            </p:extLst>
          </p:nvPr>
        </p:nvGraphicFramePr>
        <p:xfrm>
          <a:off x="323056" y="1891307"/>
          <a:ext cx="8497887" cy="422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6069240" imgH="3703320" progId="Visio.Drawing.5">
                  <p:embed/>
                </p:oleObj>
              </mc:Choice>
              <mc:Fallback>
                <p:oleObj name="VISIO" r:id="rId5" imgW="6069240" imgH="3703320" progId="Visio.Drawing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056" y="1891307"/>
                        <a:ext cx="8497887" cy="422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رابط كسهم مستقيم 11"/>
          <p:cNvCxnSpPr/>
          <p:nvPr/>
        </p:nvCxnSpPr>
        <p:spPr>
          <a:xfrm>
            <a:off x="1115616" y="378904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>
            <a:off x="2843808" y="3861048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57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72"/>
    </mc:Choice>
    <mc:Fallback xmlns="">
      <p:transition spd="slow" advTm="69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6242" name="Group 114"/>
          <p:cNvGraphicFramePr>
            <a:graphicFrameLocks noGrp="1"/>
          </p:cNvGraphicFramePr>
          <p:nvPr/>
        </p:nvGraphicFramePr>
        <p:xfrm>
          <a:off x="4876800" y="1890713"/>
          <a:ext cx="3843338" cy="4248151"/>
        </p:xfrm>
        <a:graphic>
          <a:graphicData uri="http://schemas.openxmlformats.org/drawingml/2006/table">
            <a:tbl>
              <a:tblPr/>
              <a:tblGrid>
                <a:gridCol w="90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8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0239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AB</a:t>
                      </a:r>
                    </a:p>
                  </a:txBody>
                  <a:tcPr marT="45721" marB="45721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T="45721" marB="45721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T="45721" marB="45721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00</a:t>
                      </a:r>
                    </a:p>
                  </a:txBody>
                  <a:tcPr marT="45721" marB="45721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4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01</a:t>
                      </a:r>
                    </a:p>
                  </a:txBody>
                  <a:tcPr marT="45721" marB="45721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T="45721" marB="45721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4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45721" marB="45721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6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/>
              <a:t>Mapping a Standard SOP Expression (full example)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/>
              <a:t>The expression: </a:t>
            </a:r>
          </a:p>
        </p:txBody>
      </p:sp>
      <p:graphicFrame>
        <p:nvGraphicFramePr>
          <p:cNvPr id="89118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39750" y="2333625"/>
          <a:ext cx="34385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03400" imgH="203200" progId="Equation.3">
                  <p:embed/>
                </p:oleObj>
              </mc:Choice>
              <mc:Fallback>
                <p:oleObj name="Equation" r:id="rId6" imgW="1803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333625"/>
                        <a:ext cx="3438525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245" name="Object 11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66713" y="4535488"/>
          <a:ext cx="48387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937000" imgH="685800" progId="Equation.3">
                  <p:embed/>
                </p:oleObj>
              </mc:Choice>
              <mc:Fallback>
                <p:oleObj name="Equation" r:id="rId8" imgW="39370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13" y="4535488"/>
                        <a:ext cx="4838700" cy="84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34" name="AutoShape 6"/>
          <p:cNvSpPr>
            <a:spLocks/>
          </p:cNvSpPr>
          <p:nvPr/>
        </p:nvSpPr>
        <p:spPr bwMode="auto">
          <a:xfrm>
            <a:off x="585788" y="2805113"/>
            <a:ext cx="642937" cy="414337"/>
          </a:xfrm>
          <a:prstGeom prst="callout1">
            <a:avLst>
              <a:gd name="adj1" fmla="val -18389"/>
              <a:gd name="adj2" fmla="val 82222"/>
              <a:gd name="adj3" fmla="val -18389"/>
              <a:gd name="adj4" fmla="val 2222"/>
            </a:avLst>
          </a:prstGeom>
          <a:solidFill>
            <a:srgbClr val="FF9900"/>
          </a:solidFill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US"/>
              <a:t>000</a:t>
            </a:r>
          </a:p>
        </p:txBody>
      </p:sp>
      <p:sp>
        <p:nvSpPr>
          <p:cNvPr id="176135" name="AutoShape 7"/>
          <p:cNvSpPr>
            <a:spLocks/>
          </p:cNvSpPr>
          <p:nvPr/>
        </p:nvSpPr>
        <p:spPr bwMode="auto">
          <a:xfrm>
            <a:off x="1452563" y="2814638"/>
            <a:ext cx="642937" cy="414337"/>
          </a:xfrm>
          <a:prstGeom prst="callout1">
            <a:avLst>
              <a:gd name="adj1" fmla="val -18389"/>
              <a:gd name="adj2" fmla="val 82222"/>
              <a:gd name="adj3" fmla="val -18389"/>
              <a:gd name="adj4" fmla="val 2222"/>
            </a:avLst>
          </a:prstGeom>
          <a:solidFill>
            <a:schemeClr val="accent1"/>
          </a:solidFill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US"/>
              <a:t>001</a:t>
            </a:r>
          </a:p>
        </p:txBody>
      </p:sp>
      <p:sp>
        <p:nvSpPr>
          <p:cNvPr id="176136" name="AutoShape 8"/>
          <p:cNvSpPr>
            <a:spLocks/>
          </p:cNvSpPr>
          <p:nvPr/>
        </p:nvSpPr>
        <p:spPr bwMode="auto">
          <a:xfrm>
            <a:off x="2366963" y="2814638"/>
            <a:ext cx="642937" cy="414337"/>
          </a:xfrm>
          <a:prstGeom prst="callout1">
            <a:avLst>
              <a:gd name="adj1" fmla="val -18389"/>
              <a:gd name="adj2" fmla="val 82222"/>
              <a:gd name="adj3" fmla="val -18389"/>
              <a:gd name="adj4" fmla="val 2222"/>
            </a:avLst>
          </a:prstGeom>
          <a:solidFill>
            <a:srgbClr val="99FF33"/>
          </a:solidFill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US"/>
              <a:t>110</a:t>
            </a:r>
          </a:p>
        </p:txBody>
      </p:sp>
      <p:sp>
        <p:nvSpPr>
          <p:cNvPr id="176137" name="AutoShape 9"/>
          <p:cNvSpPr>
            <a:spLocks/>
          </p:cNvSpPr>
          <p:nvPr/>
        </p:nvSpPr>
        <p:spPr bwMode="auto">
          <a:xfrm>
            <a:off x="3281363" y="2814638"/>
            <a:ext cx="642937" cy="414337"/>
          </a:xfrm>
          <a:prstGeom prst="callout1">
            <a:avLst>
              <a:gd name="adj1" fmla="val -18389"/>
              <a:gd name="adj2" fmla="val 82222"/>
              <a:gd name="adj3" fmla="val -18389"/>
              <a:gd name="adj4" fmla="val 2222"/>
            </a:avLst>
          </a:prstGeom>
          <a:solidFill>
            <a:srgbClr val="FF0000"/>
          </a:solidFill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US"/>
              <a:t>100</a:t>
            </a:r>
          </a:p>
        </p:txBody>
      </p:sp>
      <p:grpSp>
        <p:nvGrpSpPr>
          <p:cNvPr id="176184" name="Group 56"/>
          <p:cNvGrpSpPr>
            <a:grpSpLocks/>
          </p:cNvGrpSpPr>
          <p:nvPr/>
        </p:nvGrpSpPr>
        <p:grpSpPr bwMode="auto">
          <a:xfrm>
            <a:off x="900113" y="3214688"/>
            <a:ext cx="5172075" cy="166687"/>
            <a:chOff x="567" y="2025"/>
            <a:chExt cx="3258" cy="105"/>
          </a:xfrm>
        </p:grpSpPr>
        <p:sp>
          <p:nvSpPr>
            <p:cNvPr id="89139" name="Line 54"/>
            <p:cNvSpPr>
              <a:spLocks noChangeShapeType="1"/>
            </p:cNvSpPr>
            <p:nvPr/>
          </p:nvSpPr>
          <p:spPr bwMode="auto">
            <a:xfrm>
              <a:off x="567" y="2025"/>
              <a:ext cx="0" cy="99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89140" name="Line 55"/>
            <p:cNvSpPr>
              <a:spLocks noChangeShapeType="1"/>
            </p:cNvSpPr>
            <p:nvPr/>
          </p:nvSpPr>
          <p:spPr bwMode="auto">
            <a:xfrm flipV="1">
              <a:off x="567" y="2130"/>
              <a:ext cx="3258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IQ"/>
            </a:p>
          </p:txBody>
        </p:sp>
      </p:grpSp>
      <p:sp>
        <p:nvSpPr>
          <p:cNvPr id="176185" name="Text Box 57"/>
          <p:cNvSpPr txBox="1">
            <a:spLocks noChangeArrowheads="1"/>
          </p:cNvSpPr>
          <p:nvPr/>
        </p:nvSpPr>
        <p:spPr bwMode="auto">
          <a:xfrm>
            <a:off x="6308725" y="3159125"/>
            <a:ext cx="458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>
                <a:latin typeface="Courier" pitchFamily="49" charset="0"/>
              </a:rPr>
              <a:t>1</a:t>
            </a:r>
          </a:p>
        </p:txBody>
      </p:sp>
      <p:grpSp>
        <p:nvGrpSpPr>
          <p:cNvPr id="176233" name="Group 105"/>
          <p:cNvGrpSpPr>
            <a:grpSpLocks/>
          </p:cNvGrpSpPr>
          <p:nvPr/>
        </p:nvGrpSpPr>
        <p:grpSpPr bwMode="auto">
          <a:xfrm>
            <a:off x="1771650" y="3214688"/>
            <a:ext cx="5729288" cy="300037"/>
            <a:chOff x="1116" y="2025"/>
            <a:chExt cx="3609" cy="189"/>
          </a:xfrm>
        </p:grpSpPr>
        <p:sp>
          <p:nvSpPr>
            <p:cNvPr id="89137" name="Line 58"/>
            <p:cNvSpPr>
              <a:spLocks noChangeShapeType="1"/>
            </p:cNvSpPr>
            <p:nvPr/>
          </p:nvSpPr>
          <p:spPr bwMode="auto">
            <a:xfrm>
              <a:off x="1116" y="2025"/>
              <a:ext cx="0" cy="1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89138" name="Line 59"/>
            <p:cNvSpPr>
              <a:spLocks noChangeShapeType="1"/>
            </p:cNvSpPr>
            <p:nvPr/>
          </p:nvSpPr>
          <p:spPr bwMode="auto">
            <a:xfrm>
              <a:off x="1116" y="2214"/>
              <a:ext cx="3609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IQ"/>
            </a:p>
          </p:txBody>
        </p:sp>
      </p:grpSp>
      <p:sp>
        <p:nvSpPr>
          <p:cNvPr id="176232" name="Text Box 104"/>
          <p:cNvSpPr txBox="1">
            <a:spLocks noChangeArrowheads="1"/>
          </p:cNvSpPr>
          <p:nvPr/>
        </p:nvSpPr>
        <p:spPr bwMode="auto">
          <a:xfrm>
            <a:off x="7775575" y="3168650"/>
            <a:ext cx="458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>
                <a:latin typeface="Courier" pitchFamily="49" charset="0"/>
              </a:rPr>
              <a:t>1</a:t>
            </a:r>
          </a:p>
        </p:txBody>
      </p:sp>
      <p:grpSp>
        <p:nvGrpSpPr>
          <p:cNvPr id="176236" name="Group 108"/>
          <p:cNvGrpSpPr>
            <a:grpSpLocks/>
          </p:cNvGrpSpPr>
          <p:nvPr/>
        </p:nvGrpSpPr>
        <p:grpSpPr bwMode="auto">
          <a:xfrm>
            <a:off x="2714625" y="3228975"/>
            <a:ext cx="3357563" cy="1657350"/>
            <a:chOff x="1710" y="2034"/>
            <a:chExt cx="2115" cy="1044"/>
          </a:xfrm>
        </p:grpSpPr>
        <p:sp>
          <p:nvSpPr>
            <p:cNvPr id="89135" name="Line 106"/>
            <p:cNvSpPr>
              <a:spLocks noChangeShapeType="1"/>
            </p:cNvSpPr>
            <p:nvPr/>
          </p:nvSpPr>
          <p:spPr bwMode="auto">
            <a:xfrm>
              <a:off x="1710" y="2034"/>
              <a:ext cx="0" cy="104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89136" name="Line 107"/>
            <p:cNvSpPr>
              <a:spLocks noChangeShapeType="1"/>
            </p:cNvSpPr>
            <p:nvPr/>
          </p:nvSpPr>
          <p:spPr bwMode="auto">
            <a:xfrm>
              <a:off x="1710" y="3078"/>
              <a:ext cx="211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IQ"/>
            </a:p>
          </p:txBody>
        </p:sp>
      </p:grpSp>
      <p:sp>
        <p:nvSpPr>
          <p:cNvPr id="176237" name="Text Box 109"/>
          <p:cNvSpPr txBox="1">
            <a:spLocks noChangeArrowheads="1"/>
          </p:cNvSpPr>
          <p:nvPr/>
        </p:nvSpPr>
        <p:spPr bwMode="auto">
          <a:xfrm>
            <a:off x="6327775" y="4706938"/>
            <a:ext cx="458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>
                <a:latin typeface="Courier" pitchFamily="49" charset="0"/>
              </a:rPr>
              <a:t>1</a:t>
            </a:r>
          </a:p>
        </p:txBody>
      </p:sp>
      <p:grpSp>
        <p:nvGrpSpPr>
          <p:cNvPr id="176240" name="Group 112"/>
          <p:cNvGrpSpPr>
            <a:grpSpLocks/>
          </p:cNvGrpSpPr>
          <p:nvPr/>
        </p:nvGrpSpPr>
        <p:grpSpPr bwMode="auto">
          <a:xfrm>
            <a:off x="3614738" y="3228975"/>
            <a:ext cx="2571750" cy="2528888"/>
            <a:chOff x="2277" y="2034"/>
            <a:chExt cx="1620" cy="1593"/>
          </a:xfrm>
        </p:grpSpPr>
        <p:sp>
          <p:nvSpPr>
            <p:cNvPr id="89133" name="Line 110"/>
            <p:cNvSpPr>
              <a:spLocks noChangeShapeType="1"/>
            </p:cNvSpPr>
            <p:nvPr/>
          </p:nvSpPr>
          <p:spPr bwMode="auto">
            <a:xfrm>
              <a:off x="2277" y="2034"/>
              <a:ext cx="0" cy="159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89134" name="Line 111"/>
            <p:cNvSpPr>
              <a:spLocks noChangeShapeType="1"/>
            </p:cNvSpPr>
            <p:nvPr/>
          </p:nvSpPr>
          <p:spPr bwMode="auto">
            <a:xfrm>
              <a:off x="2277" y="3627"/>
              <a:ext cx="162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IQ"/>
            </a:p>
          </p:txBody>
        </p:sp>
      </p:grpSp>
      <p:sp>
        <p:nvSpPr>
          <p:cNvPr id="176241" name="Text Box 113"/>
          <p:cNvSpPr txBox="1">
            <a:spLocks noChangeArrowheads="1"/>
          </p:cNvSpPr>
          <p:nvPr/>
        </p:nvSpPr>
        <p:spPr bwMode="auto">
          <a:xfrm>
            <a:off x="6323013" y="5573713"/>
            <a:ext cx="4587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>
                <a:latin typeface="Courier" pitchFamily="49" charset="0"/>
              </a:rPr>
              <a:t>1</a:t>
            </a:r>
          </a:p>
        </p:txBody>
      </p:sp>
      <p:sp>
        <p:nvSpPr>
          <p:cNvPr id="176247" name="Text Box 119"/>
          <p:cNvSpPr txBox="1">
            <a:spLocks noChangeArrowheads="1"/>
          </p:cNvSpPr>
          <p:nvPr/>
        </p:nvSpPr>
        <p:spPr bwMode="auto">
          <a:xfrm>
            <a:off x="222250" y="4240213"/>
            <a:ext cx="1555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>
                <a:latin typeface="Courier" pitchFamily="49" charset="0"/>
              </a:rPr>
              <a:t>Practice: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4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15"/>
    </mc:Choice>
    <mc:Fallback xmlns="">
      <p:transition spd="slow" advTm="28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6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6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6134" grpId="0" animBg="1"/>
      <p:bldP spid="176135" grpId="0" animBg="1"/>
      <p:bldP spid="176136" grpId="0" animBg="1"/>
      <p:bldP spid="176137" grpId="0" animBg="1"/>
      <p:bldP spid="176185" grpId="0"/>
      <p:bldP spid="176232" grpId="0"/>
      <p:bldP spid="176237" grpId="0"/>
      <p:bldP spid="176241" grpId="0"/>
      <p:bldP spid="1762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Mapping Directly from a Truth Table</a:t>
            </a:r>
          </a:p>
        </p:txBody>
      </p:sp>
      <p:graphicFrame>
        <p:nvGraphicFramePr>
          <p:cNvPr id="240794" name="Group 154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2724150" cy="4572000"/>
        </p:xfrm>
        <a:graphic>
          <a:graphicData uri="http://schemas.openxmlformats.org/drawingml/2006/table">
            <a:tbl>
              <a:tblPr/>
              <a:tblGrid>
                <a:gridCol w="606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3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6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90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I/P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O/P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ourier" pitchFamily="49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40801" name="Group 161"/>
          <p:cNvGraphicFramePr>
            <a:graphicFrameLocks noGrp="1"/>
          </p:cNvGraphicFramePr>
          <p:nvPr>
            <p:ph sz="half" idx="2"/>
          </p:nvPr>
        </p:nvGraphicFramePr>
        <p:xfrm>
          <a:off x="4957763" y="1985963"/>
          <a:ext cx="3328987" cy="4052888"/>
        </p:xfrm>
        <a:graphic>
          <a:graphicData uri="http://schemas.openxmlformats.org/drawingml/2006/table">
            <a:tbl>
              <a:tblPr/>
              <a:tblGrid>
                <a:gridCol w="960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024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AB</a:t>
                      </a:r>
                    </a:p>
                  </a:txBody>
                  <a:tcPr marT="45721" marB="45721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T="45721" marB="45721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T="45721" marB="45721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56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00</a:t>
                      </a:r>
                    </a:p>
                  </a:txBody>
                  <a:tcPr marT="45721" marB="45721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6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01</a:t>
                      </a:r>
                    </a:p>
                  </a:txBody>
                  <a:tcPr marT="45721" marB="45721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6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T="45721" marB="45721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56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45721" marB="45721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0795" name="Line 155"/>
          <p:cNvSpPr>
            <a:spLocks noChangeShapeType="1"/>
          </p:cNvSpPr>
          <p:nvPr/>
        </p:nvSpPr>
        <p:spPr bwMode="auto">
          <a:xfrm>
            <a:off x="3000375" y="2714625"/>
            <a:ext cx="3314700" cy="7000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IQ"/>
          </a:p>
        </p:txBody>
      </p:sp>
      <p:sp>
        <p:nvSpPr>
          <p:cNvPr id="240796" name="Line 156"/>
          <p:cNvSpPr>
            <a:spLocks noChangeShapeType="1"/>
          </p:cNvSpPr>
          <p:nvPr/>
        </p:nvSpPr>
        <p:spPr bwMode="auto">
          <a:xfrm>
            <a:off x="3000375" y="4529138"/>
            <a:ext cx="3343275" cy="11572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IQ"/>
          </a:p>
        </p:txBody>
      </p:sp>
      <p:sp>
        <p:nvSpPr>
          <p:cNvPr id="240797" name="Line 157"/>
          <p:cNvSpPr>
            <a:spLocks noChangeShapeType="1"/>
          </p:cNvSpPr>
          <p:nvPr/>
        </p:nvSpPr>
        <p:spPr bwMode="auto">
          <a:xfrm flipV="1">
            <a:off x="2971800" y="5014913"/>
            <a:ext cx="3328988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IQ"/>
          </a:p>
        </p:txBody>
      </p:sp>
      <p:sp>
        <p:nvSpPr>
          <p:cNvPr id="240798" name="Line 158"/>
          <p:cNvSpPr>
            <a:spLocks noChangeShapeType="1"/>
          </p:cNvSpPr>
          <p:nvPr/>
        </p:nvSpPr>
        <p:spPr bwMode="auto">
          <a:xfrm flipV="1">
            <a:off x="3014663" y="5029200"/>
            <a:ext cx="4414837" cy="9286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IQ"/>
          </a:p>
        </p:txBody>
      </p:sp>
      <p:sp>
        <p:nvSpPr>
          <p:cNvPr id="240802" name="Text Box 162"/>
          <p:cNvSpPr txBox="1">
            <a:spLocks noChangeArrowheads="1"/>
          </p:cNvSpPr>
          <p:nvPr/>
        </p:nvSpPr>
        <p:spPr bwMode="auto">
          <a:xfrm>
            <a:off x="6280150" y="3194050"/>
            <a:ext cx="428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latin typeface="Courier" pitchFamily="49" charset="0"/>
              </a:rPr>
              <a:t>1</a:t>
            </a:r>
          </a:p>
        </p:txBody>
      </p:sp>
      <p:sp>
        <p:nvSpPr>
          <p:cNvPr id="240803" name="Text Box 163"/>
          <p:cNvSpPr txBox="1">
            <a:spLocks noChangeArrowheads="1"/>
          </p:cNvSpPr>
          <p:nvPr/>
        </p:nvSpPr>
        <p:spPr bwMode="auto">
          <a:xfrm>
            <a:off x="6275388" y="4789488"/>
            <a:ext cx="4286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latin typeface="Courier" pitchFamily="49" charset="0"/>
              </a:rPr>
              <a:t>1</a:t>
            </a:r>
          </a:p>
        </p:txBody>
      </p:sp>
      <p:sp>
        <p:nvSpPr>
          <p:cNvPr id="240804" name="Text Box 164"/>
          <p:cNvSpPr txBox="1">
            <a:spLocks noChangeArrowheads="1"/>
          </p:cNvSpPr>
          <p:nvPr/>
        </p:nvSpPr>
        <p:spPr bwMode="auto">
          <a:xfrm>
            <a:off x="6284913" y="5470525"/>
            <a:ext cx="428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latin typeface="Courier" pitchFamily="49" charset="0"/>
              </a:rPr>
              <a:t>1</a:t>
            </a:r>
          </a:p>
        </p:txBody>
      </p:sp>
      <p:sp>
        <p:nvSpPr>
          <p:cNvPr id="240805" name="Text Box 165"/>
          <p:cNvSpPr txBox="1">
            <a:spLocks noChangeArrowheads="1"/>
          </p:cNvSpPr>
          <p:nvPr/>
        </p:nvSpPr>
        <p:spPr bwMode="auto">
          <a:xfrm>
            <a:off x="7466013" y="4737100"/>
            <a:ext cx="428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latin typeface="Courier" pitchFamily="49" charset="0"/>
              </a:rPr>
              <a:t>1</a:t>
            </a: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85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88"/>
    </mc:Choice>
    <mc:Fallback xmlns="">
      <p:transition spd="slow" advTm="29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0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0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0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0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0795" grpId="0" animBg="1"/>
      <p:bldP spid="240796" grpId="0" animBg="1"/>
      <p:bldP spid="240797" grpId="0" animBg="1"/>
      <p:bldP spid="240798" grpId="0" animBg="1"/>
      <p:bldP spid="240802" grpId="0"/>
      <p:bldP spid="240803" grpId="0"/>
      <p:bldP spid="240804" grpId="0"/>
      <p:bldP spid="24080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بيضاوي 3"/>
          <p:cNvSpPr/>
          <p:nvPr/>
        </p:nvSpPr>
        <p:spPr>
          <a:xfrm>
            <a:off x="5652120" y="4437112"/>
            <a:ext cx="216024" cy="14401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497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رابط مستقيم 5"/>
          <p:cNvCxnSpPr/>
          <p:nvPr/>
        </p:nvCxnSpPr>
        <p:spPr>
          <a:xfrm>
            <a:off x="6660232" y="4293096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H="1">
            <a:off x="2483768" y="764704"/>
            <a:ext cx="3888432" cy="33843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flipH="1">
            <a:off x="2627784" y="764704"/>
            <a:ext cx="4536504" cy="51125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 flipH="1">
            <a:off x="3347864" y="764704"/>
            <a:ext cx="4752528" cy="46085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762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659"/>
    </mc:Choice>
    <mc:Fallback xmlns="">
      <p:transition spd="slow" advTm="181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CS1103-5</a:t>
            </a:r>
          </a:p>
        </p:txBody>
      </p:sp>
      <p:sp>
        <p:nvSpPr>
          <p:cNvPr id="4" name="عنصر نائب لرقم الشريحة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E2E80-6220-40EC-B17A-4D3DBFD56D78}" type="slidenum">
              <a:rPr lang="en-US"/>
              <a:pPr/>
              <a:t>15</a:t>
            </a:fld>
            <a:endParaRPr lang="en-US"/>
          </a:p>
        </p:txBody>
      </p:sp>
      <p:sp>
        <p:nvSpPr>
          <p:cNvPr id="159748" name="Rectangle 4"/>
          <p:cNvSpPr>
            <a:spLocks noChangeArrowheads="1"/>
          </p:cNvSpPr>
          <p:nvPr/>
        </p:nvSpPr>
        <p:spPr bwMode="auto">
          <a:xfrm>
            <a:off x="179512" y="348348"/>
            <a:ext cx="82786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28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 /</a:t>
            </a:r>
          </a:p>
          <a:p>
            <a:pPr algn="ctr" eaLnBrk="1" hangingPunct="1"/>
            <a:r>
              <a:rPr lang="en-US" sz="24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i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f(A,B,C)</a:t>
            </a:r>
            <a:r>
              <a:rPr lang="en-US" sz="24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 </a:t>
            </a:r>
            <a:r>
              <a:rPr lang="en-US" sz="24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</a:t>
            </a:r>
            <a:r>
              <a:rPr lang="en-US" sz="2400" b="1" i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m</a:t>
            </a:r>
            <a:r>
              <a:rPr lang="en-US" sz="24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(1,2,3,6) </a:t>
            </a:r>
            <a:endParaRPr lang="en-US" sz="2400" b="1" i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 algn="ctr" eaLnBrk="1" hangingPunct="1"/>
            <a:r>
              <a:rPr lang="en-US" sz="2400" b="1" i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              001,010,011,110</a:t>
            </a:r>
            <a:endParaRPr lang="en-US" sz="2800" b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graphicFrame>
        <p:nvGraphicFramePr>
          <p:cNvPr id="159749" name="Object 5"/>
          <p:cNvGraphicFramePr>
            <a:graphicFrameLocks noChangeAspect="1"/>
          </p:cNvGraphicFramePr>
          <p:nvPr/>
        </p:nvGraphicFramePr>
        <p:xfrm>
          <a:off x="1905000" y="2362200"/>
          <a:ext cx="5105400" cy="347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1725840" imgH="1268640" progId="Visio.Drawing.5">
                  <p:embed/>
                </p:oleObj>
              </mc:Choice>
              <mc:Fallback>
                <p:oleObj name="VISIO" r:id="rId4" imgW="1725840" imgH="1268640" progId="Visio.Drawing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362200"/>
                        <a:ext cx="5105400" cy="347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مربع نص 1"/>
              <p:cNvSpPr txBox="1"/>
              <p:nvPr/>
            </p:nvSpPr>
            <p:spPr>
              <a:xfrm>
                <a:off x="1403648" y="5733256"/>
                <a:ext cx="7272808" cy="64690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b="1" dirty="0">
                    <a:solidFill>
                      <a:srgbClr val="CC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b="1" i="1" dirty="0">
                    <a:solidFill>
                      <a:srgbClr val="CC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f(A,B,C)</a:t>
                </a:r>
                <a:r>
                  <a:rPr lang="en-US" b="1" dirty="0">
                    <a:solidFill>
                      <a:srgbClr val="CC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b="1" dirty="0">
                    <a:solidFill>
                      <a:srgbClr val="CC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pitchFamily="18" charset="2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  <a:sym typeface="Symbol" pitchFamily="18" charset="2"/>
                          </a:rPr>
                          <m:t>𝑨</m:t>
                        </m:r>
                      </m:e>
                    </m:acc>
                  </m:oMath>
                </a14:m>
                <a:r>
                  <a:rPr lang="en-US" b="1" i="1" dirty="0">
                    <a:solidFill>
                      <a:srgbClr val="CC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pitchFamily="18" charset="2"/>
                  </a:rPr>
                  <a:t>C + B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CC0066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/>
                            <a:sym typeface="Symbol" pitchFamily="18" charset="2"/>
                          </a:rPr>
                          <m:t>𝑪</m:t>
                        </m:r>
                      </m:e>
                    </m:acc>
                  </m:oMath>
                </a14:m>
                <a:endParaRPr lang="en-US" b="1" i="1" dirty="0">
                  <a:solidFill>
                    <a:srgbClr val="CC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endParaRPr>
              </a:p>
              <a:p>
                <a:endParaRPr lang="ar-IQ" dirty="0"/>
              </a:p>
            </p:txBody>
          </p:sp>
        </mc:Choice>
        <mc:Fallback xmlns="">
          <p:sp>
            <p:nvSpPr>
              <p:cNvPr id="2" name="مربع نص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5733256"/>
                <a:ext cx="7272808" cy="646908"/>
              </a:xfrm>
              <a:prstGeom prst="rect">
                <a:avLst/>
              </a:prstGeom>
              <a:blipFill rotWithShape="1">
                <a:blip r:embed="rId8"/>
                <a:stretch>
                  <a:fillRect t="-4673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2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39"/>
    </mc:Choice>
    <mc:Fallback xmlns="">
      <p:transition spd="slow" advTm="60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/>
              <a:t>Quick Review Questions (1)</a:t>
            </a:r>
            <a:endParaRPr lang="en-GB" sz="4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307" name="Rectangle 3"/>
              <p:cNvSpPr>
                <a:spLocks noGrp="1" noChangeArrowheads="1"/>
              </p:cNvSpPr>
              <p:nvPr>
                <p:ph sz="quarter" idx="1"/>
              </p:nvPr>
            </p:nvSpPr>
            <p:spPr>
              <a:xfrm>
                <a:off x="914400" y="1600200"/>
                <a:ext cx="8077200" cy="4419600"/>
              </a:xfrm>
            </p:spPr>
            <p:txBody>
              <a:bodyPr>
                <a:normAutofit/>
              </a:bodyPr>
              <a:lstStyle/>
              <a:p>
                <a:pPr marL="633413" indent="-633413">
                  <a:lnSpc>
                    <a:spcPct val="90000"/>
                  </a:lnSpc>
                  <a:buSzPct val="120000"/>
                  <a:buFont typeface="Wingdings" pitchFamily="2" charset="2"/>
                  <a:buNone/>
                </a:pPr>
                <a:endParaRPr lang="en-GB" sz="2400" dirty="0"/>
              </a:p>
              <a:p>
                <a:pPr marL="633413" indent="-633413">
                  <a:lnSpc>
                    <a:spcPct val="90000"/>
                  </a:lnSpc>
                  <a:buSzPct val="120000"/>
                  <a:buFont typeface="Wingdings" pitchFamily="2" charset="2"/>
                  <a:buNone/>
                </a:pPr>
                <a:r>
                  <a:rPr lang="en-GB" sz="2400" dirty="0"/>
                  <a:t>5-1.	The K-map of a 3-variable function </a:t>
                </a:r>
              </a:p>
              <a:p>
                <a:pPr marL="633413" indent="-633413">
                  <a:lnSpc>
                    <a:spcPct val="90000"/>
                  </a:lnSpc>
                  <a:buSzPct val="120000"/>
                  <a:buFont typeface="Wingdings" pitchFamily="2" charset="2"/>
                  <a:buNone/>
                </a:pPr>
                <a:r>
                  <a:rPr lang="en-GB" sz="2400" i="1" dirty="0"/>
                  <a:t>F</a:t>
                </a:r>
                <a:r>
                  <a:rPr lang="en-GB" sz="2400" dirty="0"/>
                  <a:t> (A,B,C)=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4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𝐴</m:t>
                        </m:r>
                      </m:e>
                    </m:acc>
                    <m:acc>
                      <m:accPr>
                        <m:chr m:val="̅"/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𝐵</m:t>
                        </m:r>
                      </m:e>
                    </m:acc>
                    <m:acc>
                      <m:accPr>
                        <m:chr m:val="̅"/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GB" sz="2400" dirty="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a:rPr lang="en-US" sz="2400" b="0" i="1" dirty="0" smtClean="0">
                        <a:latin typeface="Cambria Math"/>
                      </a:rPr>
                      <m:t>𝐵</m:t>
                    </m:r>
                    <m:acc>
                      <m:accPr>
                        <m:chr m:val="̅"/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/>
                          </a:rPr>
                          <m:t>𝐶</m:t>
                        </m:r>
                      </m:e>
                    </m:acc>
                    <m:r>
                      <a:rPr lang="en-US" sz="24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GB" sz="2400" dirty="0"/>
                  <a:t>+A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4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sz="2400" b="0" i="1" dirty="0" smtClean="0">
                        <a:latin typeface="Cambria Math"/>
                      </a:rPr>
                      <m:t>𝐶</m:t>
                    </m:r>
                    <m:r>
                      <a:rPr lang="en-US" sz="24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GB" sz="2400" dirty="0"/>
                  <a:t>is shown below. </a:t>
                </a:r>
              </a:p>
              <a:p>
                <a:pPr marL="633413" indent="-633413">
                  <a:lnSpc>
                    <a:spcPct val="90000"/>
                  </a:lnSpc>
                  <a:buSzPct val="120000"/>
                  <a:buFont typeface="Wingdings" pitchFamily="2" charset="2"/>
                  <a:buNone/>
                </a:pPr>
                <a:endParaRPr lang="en-GB" sz="2400" dirty="0"/>
              </a:p>
              <a:p>
                <a:pPr marL="633413" indent="-633413">
                  <a:lnSpc>
                    <a:spcPct val="90000"/>
                  </a:lnSpc>
                  <a:buSzPct val="120000"/>
                  <a:buFont typeface="Wingdings" pitchFamily="2" charset="2"/>
                  <a:buNone/>
                </a:pPr>
                <a:endParaRPr lang="en-GB" sz="2400" dirty="0"/>
              </a:p>
              <a:p>
                <a:pPr marL="633413" indent="-633413">
                  <a:lnSpc>
                    <a:spcPct val="90000"/>
                  </a:lnSpc>
                  <a:buSzPct val="120000"/>
                  <a:buFont typeface="Wingdings" pitchFamily="2" charset="2"/>
                  <a:buNone/>
                </a:pPr>
                <a:endParaRPr lang="en-GB" sz="2400" dirty="0"/>
              </a:p>
              <a:p>
                <a:pPr marL="633413" indent="-633413">
                  <a:lnSpc>
                    <a:spcPct val="90000"/>
                  </a:lnSpc>
                  <a:buSzPct val="120000"/>
                  <a:buFont typeface="Wingdings" pitchFamily="2" charset="2"/>
                  <a:buNone/>
                </a:pPr>
                <a:endParaRPr lang="en-GB" sz="2400" dirty="0"/>
              </a:p>
              <a:p>
                <a:pPr marL="633413" indent="-633413">
                  <a:lnSpc>
                    <a:spcPct val="90000"/>
                  </a:lnSpc>
                  <a:buSzPct val="120000"/>
                  <a:buFont typeface="Wingdings" pitchFamily="2" charset="2"/>
                  <a:buNone/>
                </a:pPr>
                <a:endParaRPr lang="en-GB" sz="2400" dirty="0"/>
              </a:p>
              <a:p>
                <a:pPr marL="633413" indent="-633413">
                  <a:lnSpc>
                    <a:spcPct val="90000"/>
                  </a:lnSpc>
                  <a:spcBef>
                    <a:spcPct val="10000"/>
                  </a:spcBef>
                  <a:buSzPct val="120000"/>
                  <a:buFont typeface="Wingdings" pitchFamily="2" charset="2"/>
                  <a:buNone/>
                </a:pPr>
                <a:r>
                  <a:rPr lang="en-GB" sz="2400" i="1" dirty="0"/>
                  <a:t>F</a:t>
                </a:r>
                <a:r>
                  <a:rPr lang="en-GB" sz="2400" dirty="0"/>
                  <a:t> (A,B,C)=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/>
                          </a:rPr>
                          <m:t>𝐴</m:t>
                        </m:r>
                      </m:e>
                    </m:acc>
                    <m:acc>
                      <m:accPr>
                        <m:chr m:val="̅"/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GB" sz="2400" dirty="0"/>
                  <a:t> +A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sz="2400" i="1" dirty="0">
                        <a:latin typeface="Cambria Math"/>
                      </a:rPr>
                      <m:t>𝐶</m:t>
                    </m:r>
                    <m:r>
                      <a:rPr lang="en-US" sz="2400" i="1" dirty="0">
                        <a:latin typeface="Cambria Math"/>
                      </a:rPr>
                      <m:t> 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9830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914400" y="1600200"/>
                <a:ext cx="8077200" cy="4419600"/>
              </a:xfrm>
              <a:blipFill rotWithShape="1">
                <a:blip r:embed="rId5"/>
                <a:stretch>
                  <a:fillRect l="-1132"/>
                </a:stretch>
              </a:blipFill>
            </p:spPr>
            <p:txBody>
              <a:bodyPr/>
              <a:lstStyle/>
              <a:p>
                <a:r>
                  <a:rPr lang="ar-IQ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شكل بيضاوي 1"/>
          <p:cNvSpPr/>
          <p:nvPr/>
        </p:nvSpPr>
        <p:spPr>
          <a:xfrm>
            <a:off x="3938588" y="3916363"/>
            <a:ext cx="610393" cy="43656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grpSp>
        <p:nvGrpSpPr>
          <p:cNvPr id="98337" name="Group 33"/>
          <p:cNvGrpSpPr>
            <a:grpSpLocks/>
          </p:cNvGrpSpPr>
          <p:nvPr/>
        </p:nvGrpSpPr>
        <p:grpSpPr bwMode="auto">
          <a:xfrm>
            <a:off x="2590800" y="2743200"/>
            <a:ext cx="3124200" cy="2078038"/>
            <a:chOff x="1632" y="1536"/>
            <a:chExt cx="1968" cy="1309"/>
          </a:xfrm>
        </p:grpSpPr>
        <p:sp>
          <p:nvSpPr>
            <p:cNvPr id="98338" name="Rectangle 34"/>
            <p:cNvSpPr>
              <a:spLocks noChangeArrowheads="1"/>
            </p:cNvSpPr>
            <p:nvPr/>
          </p:nvSpPr>
          <p:spPr bwMode="auto">
            <a:xfrm>
              <a:off x="2107" y="1987"/>
              <a:ext cx="1493" cy="57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98339" name="Line 35"/>
            <p:cNvSpPr>
              <a:spLocks noChangeShapeType="1"/>
            </p:cNvSpPr>
            <p:nvPr/>
          </p:nvSpPr>
          <p:spPr bwMode="auto">
            <a:xfrm>
              <a:off x="2107" y="2275"/>
              <a:ext cx="149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98340" name="Line 36"/>
            <p:cNvSpPr>
              <a:spLocks noChangeShapeType="1"/>
            </p:cNvSpPr>
            <p:nvPr/>
          </p:nvSpPr>
          <p:spPr bwMode="auto">
            <a:xfrm>
              <a:off x="2481" y="1987"/>
              <a:ext cx="0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98341" name="Text Box 37"/>
            <p:cNvSpPr txBox="1">
              <a:spLocks noChangeArrowheads="1"/>
            </p:cNvSpPr>
            <p:nvPr/>
          </p:nvSpPr>
          <p:spPr bwMode="auto">
            <a:xfrm>
              <a:off x="2107" y="2333"/>
              <a:ext cx="37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400" b="1">
                  <a:latin typeface="Tahoma" pitchFamily="34" charset="0"/>
                </a:rPr>
                <a:t>0</a:t>
              </a:r>
            </a:p>
          </p:txBody>
        </p:sp>
        <p:sp>
          <p:nvSpPr>
            <p:cNvPr id="98342" name="Text Box 38"/>
            <p:cNvSpPr txBox="1">
              <a:spLocks noChangeArrowheads="1"/>
            </p:cNvSpPr>
            <p:nvPr/>
          </p:nvSpPr>
          <p:spPr bwMode="auto">
            <a:xfrm>
              <a:off x="2481" y="2333"/>
              <a:ext cx="37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400" b="1">
                  <a:latin typeface="Tahoma" pitchFamily="34" charset="0"/>
                </a:rPr>
                <a:t>1</a:t>
              </a:r>
            </a:p>
          </p:txBody>
        </p:sp>
        <p:sp>
          <p:nvSpPr>
            <p:cNvPr id="98343" name="Text Box 39"/>
            <p:cNvSpPr txBox="1">
              <a:spLocks noChangeArrowheads="1"/>
            </p:cNvSpPr>
            <p:nvPr/>
          </p:nvSpPr>
          <p:spPr bwMode="auto">
            <a:xfrm>
              <a:off x="1632" y="2320"/>
              <a:ext cx="27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200" b="1">
                  <a:latin typeface="Tahoma" pitchFamily="34" charset="0"/>
                </a:rPr>
                <a:t>a</a:t>
              </a:r>
            </a:p>
          </p:txBody>
        </p:sp>
        <p:sp>
          <p:nvSpPr>
            <p:cNvPr id="98344" name="AutoShape 40"/>
            <p:cNvSpPr>
              <a:spLocks/>
            </p:cNvSpPr>
            <p:nvPr/>
          </p:nvSpPr>
          <p:spPr bwMode="auto">
            <a:xfrm>
              <a:off x="1859" y="2275"/>
              <a:ext cx="87" cy="283"/>
            </a:xfrm>
            <a:prstGeom prst="leftBrace">
              <a:avLst>
                <a:gd name="adj1" fmla="val 27107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98345" name="AutoShape 41"/>
            <p:cNvSpPr>
              <a:spLocks/>
            </p:cNvSpPr>
            <p:nvPr/>
          </p:nvSpPr>
          <p:spPr bwMode="auto">
            <a:xfrm rot="5400000" flipV="1">
              <a:off x="3190" y="1397"/>
              <a:ext cx="89" cy="729"/>
            </a:xfrm>
            <a:prstGeom prst="leftBrace">
              <a:avLst>
                <a:gd name="adj1" fmla="val 6825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98346" name="Text Box 42"/>
            <p:cNvSpPr txBox="1">
              <a:spLocks noChangeArrowheads="1"/>
            </p:cNvSpPr>
            <p:nvPr/>
          </p:nvSpPr>
          <p:spPr bwMode="auto">
            <a:xfrm>
              <a:off x="3094" y="1536"/>
              <a:ext cx="275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200" b="1">
                  <a:latin typeface="Tahoma" pitchFamily="34" charset="0"/>
                </a:rPr>
                <a:t>b</a:t>
              </a:r>
            </a:p>
          </p:txBody>
        </p:sp>
        <p:sp>
          <p:nvSpPr>
            <p:cNvPr id="98347" name="Line 43"/>
            <p:cNvSpPr>
              <a:spLocks noChangeShapeType="1"/>
            </p:cNvSpPr>
            <p:nvPr/>
          </p:nvSpPr>
          <p:spPr bwMode="auto">
            <a:xfrm>
              <a:off x="2854" y="1987"/>
              <a:ext cx="0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98348" name="Line 44"/>
            <p:cNvSpPr>
              <a:spLocks noChangeShapeType="1"/>
            </p:cNvSpPr>
            <p:nvPr/>
          </p:nvSpPr>
          <p:spPr bwMode="auto">
            <a:xfrm>
              <a:off x="3227" y="1987"/>
              <a:ext cx="0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98349" name="Text Box 45"/>
            <p:cNvSpPr txBox="1">
              <a:spLocks noChangeArrowheads="1"/>
            </p:cNvSpPr>
            <p:nvPr/>
          </p:nvSpPr>
          <p:spPr bwMode="auto">
            <a:xfrm>
              <a:off x="2854" y="2333"/>
              <a:ext cx="37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400" b="1">
                  <a:latin typeface="Tahoma" pitchFamily="34" charset="0"/>
                </a:rPr>
                <a:t>0</a:t>
              </a:r>
            </a:p>
          </p:txBody>
        </p:sp>
        <p:sp>
          <p:nvSpPr>
            <p:cNvPr id="98350" name="Text Box 46"/>
            <p:cNvSpPr txBox="1">
              <a:spLocks noChangeArrowheads="1"/>
            </p:cNvSpPr>
            <p:nvPr/>
          </p:nvSpPr>
          <p:spPr bwMode="auto">
            <a:xfrm>
              <a:off x="3227" y="2333"/>
              <a:ext cx="37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400" b="1">
                  <a:latin typeface="Tahoma" pitchFamily="34" charset="0"/>
                </a:rPr>
                <a:t>0</a:t>
              </a:r>
            </a:p>
          </p:txBody>
        </p:sp>
        <p:sp>
          <p:nvSpPr>
            <p:cNvPr id="98351" name="Text Box 47"/>
            <p:cNvSpPr txBox="1">
              <a:spLocks noChangeArrowheads="1"/>
            </p:cNvSpPr>
            <p:nvPr/>
          </p:nvSpPr>
          <p:spPr bwMode="auto">
            <a:xfrm>
              <a:off x="2107" y="2045"/>
              <a:ext cx="37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400" b="1">
                  <a:latin typeface="Tahoma" pitchFamily="34" charset="0"/>
                </a:rPr>
                <a:t>1</a:t>
              </a:r>
            </a:p>
          </p:txBody>
        </p:sp>
        <p:sp>
          <p:nvSpPr>
            <p:cNvPr id="98352" name="Text Box 48"/>
            <p:cNvSpPr txBox="1">
              <a:spLocks noChangeArrowheads="1"/>
            </p:cNvSpPr>
            <p:nvPr/>
          </p:nvSpPr>
          <p:spPr bwMode="auto">
            <a:xfrm>
              <a:off x="2481" y="2045"/>
              <a:ext cx="37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400" b="1">
                  <a:latin typeface="Tahoma" pitchFamily="34" charset="0"/>
                </a:rPr>
                <a:t>0</a:t>
              </a:r>
            </a:p>
          </p:txBody>
        </p:sp>
        <p:sp>
          <p:nvSpPr>
            <p:cNvPr id="98353" name="Text Box 49"/>
            <p:cNvSpPr txBox="1">
              <a:spLocks noChangeArrowheads="1"/>
            </p:cNvSpPr>
            <p:nvPr/>
          </p:nvSpPr>
          <p:spPr bwMode="auto">
            <a:xfrm>
              <a:off x="2854" y="2045"/>
              <a:ext cx="37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400" b="1">
                  <a:latin typeface="Tahoma" pitchFamily="34" charset="0"/>
                </a:rPr>
                <a:t>0</a:t>
              </a:r>
            </a:p>
          </p:txBody>
        </p:sp>
        <p:sp>
          <p:nvSpPr>
            <p:cNvPr id="98354" name="Text Box 50"/>
            <p:cNvSpPr txBox="1">
              <a:spLocks noChangeArrowheads="1"/>
            </p:cNvSpPr>
            <p:nvPr/>
          </p:nvSpPr>
          <p:spPr bwMode="auto">
            <a:xfrm>
              <a:off x="3227" y="2045"/>
              <a:ext cx="37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400" b="1">
                  <a:latin typeface="Tahoma" pitchFamily="34" charset="0"/>
                </a:rPr>
                <a:t>1</a:t>
              </a:r>
            </a:p>
          </p:txBody>
        </p:sp>
        <p:sp>
          <p:nvSpPr>
            <p:cNvPr id="98355" name="Text Box 51"/>
            <p:cNvSpPr txBox="1">
              <a:spLocks noChangeArrowheads="1"/>
            </p:cNvSpPr>
            <p:nvPr/>
          </p:nvSpPr>
          <p:spPr bwMode="auto">
            <a:xfrm>
              <a:off x="1874" y="2045"/>
              <a:ext cx="211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/>
              <a:r>
                <a:rPr lang="en-GB" sz="1600" b="1">
                  <a:latin typeface="Times New Roman" pitchFamily="18" charset="0"/>
                </a:rPr>
                <a:t>0</a:t>
              </a:r>
            </a:p>
            <a:p>
              <a:pPr algn="r"/>
              <a:r>
                <a:rPr lang="en-GB" sz="1600" b="1">
                  <a:latin typeface="Times New Roman" pitchFamily="18" charset="0"/>
                </a:rPr>
                <a:t>   1</a:t>
              </a:r>
            </a:p>
          </p:txBody>
        </p:sp>
        <p:sp>
          <p:nvSpPr>
            <p:cNvPr id="98356" name="Text Box 52"/>
            <p:cNvSpPr txBox="1">
              <a:spLocks noChangeArrowheads="1"/>
            </p:cNvSpPr>
            <p:nvPr/>
          </p:nvSpPr>
          <p:spPr bwMode="auto">
            <a:xfrm>
              <a:off x="2170" y="1803"/>
              <a:ext cx="139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GB" sz="1600" b="1" dirty="0">
                  <a:latin typeface="Times New Roman" pitchFamily="18" charset="0"/>
                </a:rPr>
                <a:t>0</a:t>
              </a:r>
              <a:r>
                <a:rPr lang="en-GB" sz="1600" b="1" dirty="0">
                  <a:solidFill>
                    <a:srgbClr val="FF0000"/>
                  </a:solidFill>
                  <a:latin typeface="Times New Roman" pitchFamily="18" charset="0"/>
                </a:rPr>
                <a:t>0</a:t>
              </a:r>
              <a:r>
                <a:rPr lang="en-GB" sz="1600" b="1" dirty="0">
                  <a:latin typeface="Times New Roman" pitchFamily="18" charset="0"/>
                </a:rPr>
                <a:t>       01      11       1</a:t>
              </a:r>
              <a:r>
                <a:rPr lang="en-GB" sz="1600" b="1" dirty="0">
                  <a:solidFill>
                    <a:srgbClr val="FF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98357" name="AutoShape 53"/>
            <p:cNvSpPr>
              <a:spLocks/>
            </p:cNvSpPr>
            <p:nvPr/>
          </p:nvSpPr>
          <p:spPr bwMode="auto">
            <a:xfrm rot="-5400000">
              <a:off x="2801" y="2290"/>
              <a:ext cx="89" cy="729"/>
            </a:xfrm>
            <a:prstGeom prst="leftBrace">
              <a:avLst>
                <a:gd name="adj1" fmla="val 6825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98358" name="Text Box 54"/>
            <p:cNvSpPr txBox="1">
              <a:spLocks noChangeArrowheads="1"/>
            </p:cNvSpPr>
            <p:nvPr/>
          </p:nvSpPr>
          <p:spPr bwMode="auto">
            <a:xfrm>
              <a:off x="2714" y="2672"/>
              <a:ext cx="2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200" b="1">
                  <a:latin typeface="Tahoma" pitchFamily="34" charset="0"/>
                </a:rPr>
                <a:t>c</a:t>
              </a:r>
            </a:p>
          </p:txBody>
        </p:sp>
        <p:sp>
          <p:nvSpPr>
            <p:cNvPr id="98359" name="Line 55"/>
            <p:cNvSpPr>
              <a:spLocks noChangeShapeType="1"/>
            </p:cNvSpPr>
            <p:nvPr/>
          </p:nvSpPr>
          <p:spPr bwMode="auto">
            <a:xfrm flipH="1" flipV="1">
              <a:off x="1859" y="1745"/>
              <a:ext cx="248" cy="2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98360" name="Text Box 56"/>
            <p:cNvSpPr txBox="1">
              <a:spLocks noChangeArrowheads="1"/>
            </p:cNvSpPr>
            <p:nvPr/>
          </p:nvSpPr>
          <p:spPr bwMode="auto">
            <a:xfrm>
              <a:off x="1767" y="1782"/>
              <a:ext cx="27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200" b="1" dirty="0">
                  <a:latin typeface="Tahoma" pitchFamily="34" charset="0"/>
                </a:rPr>
                <a:t>A</a:t>
              </a:r>
            </a:p>
          </p:txBody>
        </p:sp>
        <p:sp>
          <p:nvSpPr>
            <p:cNvPr id="98361" name="Text Box 57"/>
            <p:cNvSpPr txBox="1">
              <a:spLocks noChangeArrowheads="1"/>
            </p:cNvSpPr>
            <p:nvPr/>
          </p:nvSpPr>
          <p:spPr bwMode="auto">
            <a:xfrm>
              <a:off x="1849" y="1681"/>
              <a:ext cx="321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sz="1200" b="1" dirty="0">
                  <a:latin typeface="Tahoma" pitchFamily="34" charset="0"/>
                </a:rPr>
                <a:t>BC</a:t>
              </a:r>
            </a:p>
          </p:txBody>
        </p:sp>
      </p:grpSp>
      <p:sp>
        <p:nvSpPr>
          <p:cNvPr id="3" name="شكل حر 2"/>
          <p:cNvSpPr/>
          <p:nvPr/>
        </p:nvSpPr>
        <p:spPr>
          <a:xfrm>
            <a:off x="5224794" y="3323771"/>
            <a:ext cx="668006" cy="711200"/>
          </a:xfrm>
          <a:custGeom>
            <a:avLst/>
            <a:gdLst>
              <a:gd name="connsiteX0" fmla="*/ 595435 w 668006"/>
              <a:gd name="connsiteY0" fmla="*/ 0 h 711200"/>
              <a:gd name="connsiteX1" fmla="*/ 349 w 668006"/>
              <a:gd name="connsiteY1" fmla="*/ 362858 h 711200"/>
              <a:gd name="connsiteX2" fmla="*/ 668006 w 668006"/>
              <a:gd name="connsiteY2" fmla="*/ 711200 h 711200"/>
              <a:gd name="connsiteX3" fmla="*/ 668006 w 668006"/>
              <a:gd name="connsiteY3" fmla="*/ 711200 h 711200"/>
              <a:gd name="connsiteX4" fmla="*/ 668006 w 668006"/>
              <a:gd name="connsiteY4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006" h="711200">
                <a:moveTo>
                  <a:pt x="595435" y="0"/>
                </a:moveTo>
                <a:cubicBezTo>
                  <a:pt x="291844" y="122162"/>
                  <a:pt x="-11746" y="244325"/>
                  <a:pt x="349" y="362858"/>
                </a:cubicBezTo>
                <a:cubicBezTo>
                  <a:pt x="12444" y="481391"/>
                  <a:pt x="668006" y="711200"/>
                  <a:pt x="668006" y="711200"/>
                </a:cubicBezTo>
                <a:lnTo>
                  <a:pt x="668006" y="711200"/>
                </a:lnTo>
                <a:lnTo>
                  <a:pt x="668006" y="71120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35" name="شكل حر 34"/>
          <p:cNvSpPr/>
          <p:nvPr/>
        </p:nvSpPr>
        <p:spPr>
          <a:xfrm flipH="1">
            <a:off x="3307722" y="3349625"/>
            <a:ext cx="668006" cy="711200"/>
          </a:xfrm>
          <a:custGeom>
            <a:avLst/>
            <a:gdLst>
              <a:gd name="connsiteX0" fmla="*/ 595435 w 668006"/>
              <a:gd name="connsiteY0" fmla="*/ 0 h 711200"/>
              <a:gd name="connsiteX1" fmla="*/ 349 w 668006"/>
              <a:gd name="connsiteY1" fmla="*/ 362858 h 711200"/>
              <a:gd name="connsiteX2" fmla="*/ 668006 w 668006"/>
              <a:gd name="connsiteY2" fmla="*/ 711200 h 711200"/>
              <a:gd name="connsiteX3" fmla="*/ 668006 w 668006"/>
              <a:gd name="connsiteY3" fmla="*/ 711200 h 711200"/>
              <a:gd name="connsiteX4" fmla="*/ 668006 w 668006"/>
              <a:gd name="connsiteY4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006" h="711200">
                <a:moveTo>
                  <a:pt x="595435" y="0"/>
                </a:moveTo>
                <a:cubicBezTo>
                  <a:pt x="291844" y="122162"/>
                  <a:pt x="-11746" y="244325"/>
                  <a:pt x="349" y="362858"/>
                </a:cubicBezTo>
                <a:cubicBezTo>
                  <a:pt x="12444" y="481391"/>
                  <a:pt x="668006" y="711200"/>
                  <a:pt x="668006" y="711200"/>
                </a:cubicBezTo>
                <a:lnTo>
                  <a:pt x="668006" y="711200"/>
                </a:lnTo>
                <a:lnTo>
                  <a:pt x="668006" y="71120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46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17"/>
    </mc:Choice>
    <mc:Fallback xmlns="">
      <p:transition spd="slow" advTm="43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/>
              <a:t>Determining the Minimum SOP Expression from the Map (exercises)</a:t>
            </a:r>
          </a:p>
        </p:txBody>
      </p:sp>
      <p:graphicFrame>
        <p:nvGraphicFramePr>
          <p:cNvPr id="229462" name="Object 8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38312556"/>
              </p:ext>
            </p:extLst>
          </p:nvPr>
        </p:nvGraphicFramePr>
        <p:xfrm>
          <a:off x="409030" y="5829301"/>
          <a:ext cx="3744416" cy="480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معادلة" r:id="rId6" imgW="1854000" imgH="228600" progId="Equation.3">
                  <p:embed/>
                </p:oleObj>
              </mc:Choice>
              <mc:Fallback>
                <p:oleObj name="معادلة" r:id="rId6" imgW="1854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30" y="5829301"/>
                        <a:ext cx="3744416" cy="4800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464" name="Object 8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00425199"/>
              </p:ext>
            </p:extLst>
          </p:nvPr>
        </p:nvGraphicFramePr>
        <p:xfrm>
          <a:off x="4860032" y="5860966"/>
          <a:ext cx="3800223" cy="448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معادلة" r:id="rId8" imgW="1676160" imgH="228600" progId="Equation.3">
                  <p:embed/>
                </p:oleObj>
              </mc:Choice>
              <mc:Fallback>
                <p:oleObj name="معادلة" r:id="rId8" imgW="1676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5860966"/>
                        <a:ext cx="3800223" cy="4483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466" name="Group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722646"/>
              </p:ext>
            </p:extLst>
          </p:nvPr>
        </p:nvGraphicFramePr>
        <p:xfrm>
          <a:off x="937533" y="1851424"/>
          <a:ext cx="3238500" cy="3643311"/>
        </p:xfrm>
        <a:graphic>
          <a:graphicData uri="http://schemas.openxmlformats.org/drawingml/2006/table">
            <a:tbl>
              <a:tblPr/>
              <a:tblGrid>
                <a:gridCol w="1111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4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12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AB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00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29501" name="Group 1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180023"/>
              </p:ext>
            </p:extLst>
          </p:nvPr>
        </p:nvGraphicFramePr>
        <p:xfrm>
          <a:off x="5238750" y="1868134"/>
          <a:ext cx="3095625" cy="3614738"/>
        </p:xfrm>
        <a:graphic>
          <a:graphicData uri="http://schemas.openxmlformats.org/drawingml/2006/table">
            <a:tbl>
              <a:tblPr/>
              <a:tblGrid>
                <a:gridCol w="1062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7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17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AB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00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01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Garamond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5767" name="Oval 160"/>
          <p:cNvSpPr>
            <a:spLocks noChangeArrowheads="1"/>
          </p:cNvSpPr>
          <p:nvPr/>
        </p:nvSpPr>
        <p:spPr bwMode="auto">
          <a:xfrm>
            <a:off x="3362325" y="3662363"/>
            <a:ext cx="571500" cy="1185862"/>
          </a:xfrm>
          <a:prstGeom prst="ellips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ar-IQ"/>
          </a:p>
        </p:txBody>
      </p:sp>
      <p:sp>
        <p:nvSpPr>
          <p:cNvPr id="115768" name="Oval 161"/>
          <p:cNvSpPr>
            <a:spLocks noChangeArrowheads="1"/>
          </p:cNvSpPr>
          <p:nvPr/>
        </p:nvSpPr>
        <p:spPr bwMode="auto">
          <a:xfrm>
            <a:off x="2314575" y="3071813"/>
            <a:ext cx="571500" cy="528637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ar-IQ"/>
          </a:p>
        </p:txBody>
      </p:sp>
      <p:sp>
        <p:nvSpPr>
          <p:cNvPr id="115769" name="Oval 162"/>
          <p:cNvSpPr>
            <a:spLocks noChangeArrowheads="1"/>
          </p:cNvSpPr>
          <p:nvPr/>
        </p:nvSpPr>
        <p:spPr bwMode="auto">
          <a:xfrm>
            <a:off x="2281238" y="4281488"/>
            <a:ext cx="1714500" cy="528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ar-IQ"/>
          </a:p>
        </p:txBody>
      </p:sp>
      <p:grpSp>
        <p:nvGrpSpPr>
          <p:cNvPr id="115770" name="Group 163"/>
          <p:cNvGrpSpPr>
            <a:grpSpLocks/>
          </p:cNvGrpSpPr>
          <p:nvPr/>
        </p:nvGrpSpPr>
        <p:grpSpPr bwMode="auto">
          <a:xfrm>
            <a:off x="6348413" y="2619375"/>
            <a:ext cx="1900237" cy="885825"/>
            <a:chOff x="3663" y="1782"/>
            <a:chExt cx="1197" cy="558"/>
          </a:xfrm>
        </p:grpSpPr>
        <p:sp>
          <p:nvSpPr>
            <p:cNvPr id="115777" name="AutoShape 164"/>
            <p:cNvSpPr>
              <a:spLocks noChangeArrowheads="1"/>
            </p:cNvSpPr>
            <p:nvPr/>
          </p:nvSpPr>
          <p:spPr bwMode="auto">
            <a:xfrm>
              <a:off x="3753" y="1854"/>
              <a:ext cx="1008" cy="486"/>
            </a:xfrm>
            <a:prstGeom prst="flowChartAlternateProcess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ar-IQ"/>
            </a:p>
          </p:txBody>
        </p:sp>
        <p:sp>
          <p:nvSpPr>
            <p:cNvPr id="115778" name="Rectangle 165"/>
            <p:cNvSpPr>
              <a:spLocks noChangeArrowheads="1"/>
            </p:cNvSpPr>
            <p:nvPr/>
          </p:nvSpPr>
          <p:spPr bwMode="auto">
            <a:xfrm>
              <a:off x="3663" y="1782"/>
              <a:ext cx="1197" cy="18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ar-IQ"/>
            </a:p>
          </p:txBody>
        </p:sp>
      </p:grpSp>
      <p:grpSp>
        <p:nvGrpSpPr>
          <p:cNvPr id="115771" name="Group 166"/>
          <p:cNvGrpSpPr>
            <a:grpSpLocks/>
          </p:cNvGrpSpPr>
          <p:nvPr/>
        </p:nvGrpSpPr>
        <p:grpSpPr bwMode="auto">
          <a:xfrm flipV="1">
            <a:off x="6372225" y="4943475"/>
            <a:ext cx="1900238" cy="885825"/>
            <a:chOff x="3663" y="1782"/>
            <a:chExt cx="1197" cy="558"/>
          </a:xfrm>
        </p:grpSpPr>
        <p:sp>
          <p:nvSpPr>
            <p:cNvPr id="115775" name="AutoShape 167"/>
            <p:cNvSpPr>
              <a:spLocks noChangeArrowheads="1"/>
            </p:cNvSpPr>
            <p:nvPr/>
          </p:nvSpPr>
          <p:spPr bwMode="auto">
            <a:xfrm>
              <a:off x="3753" y="1854"/>
              <a:ext cx="1008" cy="486"/>
            </a:xfrm>
            <a:prstGeom prst="flowChartAlternateProcess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ar-IQ"/>
            </a:p>
          </p:txBody>
        </p:sp>
        <p:sp>
          <p:nvSpPr>
            <p:cNvPr id="115776" name="Rectangle 168"/>
            <p:cNvSpPr>
              <a:spLocks noChangeArrowheads="1"/>
            </p:cNvSpPr>
            <p:nvPr/>
          </p:nvSpPr>
          <p:spPr bwMode="auto">
            <a:xfrm>
              <a:off x="3663" y="1782"/>
              <a:ext cx="1197" cy="18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ar-IQ"/>
            </a:p>
          </p:txBody>
        </p:sp>
      </p:grpSp>
      <p:sp>
        <p:nvSpPr>
          <p:cNvPr id="115772" name="Oval 169"/>
          <p:cNvSpPr>
            <a:spLocks noChangeArrowheads="1"/>
          </p:cNvSpPr>
          <p:nvPr/>
        </p:nvSpPr>
        <p:spPr bwMode="auto">
          <a:xfrm>
            <a:off x="6500813" y="3057525"/>
            <a:ext cx="571500" cy="1185863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ar-IQ"/>
          </a:p>
        </p:txBody>
      </p:sp>
      <p:sp>
        <p:nvSpPr>
          <p:cNvPr id="115773" name="Oval 170"/>
          <p:cNvSpPr>
            <a:spLocks noChangeArrowheads="1"/>
          </p:cNvSpPr>
          <p:nvPr/>
        </p:nvSpPr>
        <p:spPr bwMode="auto">
          <a:xfrm>
            <a:off x="7529513" y="4229100"/>
            <a:ext cx="571500" cy="1185863"/>
          </a:xfrm>
          <a:prstGeom prst="ellipse">
            <a:avLst/>
          </a:prstGeom>
          <a:noFill/>
          <a:ln w="9525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ar-IQ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44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31"/>
    </mc:Choice>
    <mc:Fallback xmlns="">
      <p:transition spd="slow" advTm="143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5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5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5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5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5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5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15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5767" grpId="0" animBg="1"/>
      <p:bldP spid="115768" grpId="0" animBg="1"/>
      <p:bldP spid="115769" grpId="0" animBg="1"/>
      <p:bldP spid="115772" grpId="0" animBg="1"/>
      <p:bldP spid="1157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en-US" b="1" u="sng" dirty="0">
                <a:solidFill>
                  <a:schemeClr val="tx1"/>
                </a:solidFill>
              </a:rPr>
              <a:t>Karnaugh Map Method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9081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SzPct val="120000"/>
              <a:buNone/>
            </a:pPr>
            <a:r>
              <a:rPr lang="en-US" sz="2800" dirty="0"/>
              <a:t>Systematic method to obtain 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simplified </a:t>
            </a:r>
            <a:r>
              <a:rPr lang="en-US" sz="2800" dirty="0"/>
              <a:t> Boolean expressions so reduce logic gates 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No zeros allowed in SOP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 No ones allowed in POS 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No diagonals.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Only power of 2 number of cells in each group1,2,4,8,16...etc.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Groups should be as large as possible.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Every one must be in at least one group.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Overlapping allowed.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Wrap around allowed.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Fewest number of groups possible..</a:t>
            </a:r>
            <a:endParaRPr lang="en-GB" dirty="0">
              <a:latin typeface="Tahoma" pitchFamily="34" charset="0"/>
            </a:endParaRPr>
          </a:p>
          <a:p>
            <a:endParaRPr lang="en-US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821"/>
    </mc:Choice>
    <mc:Fallback xmlns="">
      <p:transition spd="slow" advTm="187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49"/>
          <a:stretch/>
        </p:blipFill>
        <p:spPr bwMode="auto">
          <a:xfrm>
            <a:off x="323528" y="260648"/>
            <a:ext cx="864096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رابط كسهم مستقيم 3"/>
          <p:cNvCxnSpPr/>
          <p:nvPr/>
        </p:nvCxnSpPr>
        <p:spPr>
          <a:xfrm>
            <a:off x="611560" y="1052736"/>
            <a:ext cx="1512168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>
            <a:off x="4644008" y="1052736"/>
            <a:ext cx="1368152" cy="6480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>
            <a:off x="1367644" y="3212976"/>
            <a:ext cx="1368152" cy="6480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5580112" y="3271281"/>
            <a:ext cx="1368152" cy="6480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010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59"/>
    </mc:Choice>
    <mc:Fallback xmlns="">
      <p:transition spd="slow" advTm="87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شكل بيضاوي 4"/>
          <p:cNvSpPr/>
          <p:nvPr/>
        </p:nvSpPr>
        <p:spPr>
          <a:xfrm>
            <a:off x="2915816" y="548680"/>
            <a:ext cx="1224136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7" name="شكل بيضاوي 6"/>
          <p:cNvSpPr/>
          <p:nvPr/>
        </p:nvSpPr>
        <p:spPr>
          <a:xfrm>
            <a:off x="7380312" y="548680"/>
            <a:ext cx="1224136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8" name="شكل بيضاوي 7"/>
          <p:cNvSpPr/>
          <p:nvPr/>
        </p:nvSpPr>
        <p:spPr>
          <a:xfrm>
            <a:off x="179512" y="3717032"/>
            <a:ext cx="3744416" cy="22322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9" name="شكل بيضاوي 8"/>
          <p:cNvSpPr/>
          <p:nvPr/>
        </p:nvSpPr>
        <p:spPr>
          <a:xfrm>
            <a:off x="7380312" y="2198336"/>
            <a:ext cx="1224136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10" name="شكل بيضاوي 9"/>
          <p:cNvSpPr/>
          <p:nvPr/>
        </p:nvSpPr>
        <p:spPr>
          <a:xfrm>
            <a:off x="3106764" y="2348880"/>
            <a:ext cx="1224136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sp>
        <p:nvSpPr>
          <p:cNvPr id="11" name="شكل بيضاوي 10"/>
          <p:cNvSpPr/>
          <p:nvPr/>
        </p:nvSpPr>
        <p:spPr>
          <a:xfrm>
            <a:off x="3502030" y="3713336"/>
            <a:ext cx="3744416" cy="22322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exdZ</a:t>
            </a:r>
            <a:endParaRPr lang="ar-IQ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356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92"/>
    </mc:Choice>
    <mc:Fallback xmlns="">
      <p:transition spd="slow" advTm="114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08075"/>
          </a:xfrm>
        </p:spPr>
        <p:txBody>
          <a:bodyPr/>
          <a:lstStyle/>
          <a:p>
            <a:r>
              <a:rPr lang="en-GB" sz="4000" b="1" dirty="0"/>
              <a:t>Simplification Using K-maps</a:t>
            </a:r>
            <a:endParaRPr lang="en-GB" sz="4000" dirty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90600" y="1524000"/>
            <a:ext cx="7924800" cy="914400"/>
          </a:xfrm>
        </p:spPr>
        <p:txBody>
          <a:bodyPr/>
          <a:lstStyle/>
          <a:p>
            <a:pPr>
              <a:buSzPct val="120000"/>
              <a:buFont typeface="Wingdings" pitchFamily="2" charset="2"/>
              <a:buChar char="§"/>
            </a:pPr>
            <a:r>
              <a:rPr lang="en-GB" sz="2400" dirty="0"/>
              <a:t>Other possible valid groupings of a 4-variable K-map include:</a:t>
            </a:r>
          </a:p>
        </p:txBody>
      </p:sp>
      <p:grpSp>
        <p:nvGrpSpPr>
          <p:cNvPr id="112644" name="Group 4"/>
          <p:cNvGrpSpPr>
            <a:grpSpLocks/>
          </p:cNvGrpSpPr>
          <p:nvPr/>
        </p:nvGrpSpPr>
        <p:grpSpPr bwMode="auto">
          <a:xfrm>
            <a:off x="1905000" y="2667000"/>
            <a:ext cx="6553200" cy="2835275"/>
            <a:chOff x="1200" y="1440"/>
            <a:chExt cx="4128" cy="1786"/>
          </a:xfrm>
        </p:grpSpPr>
        <p:sp>
          <p:nvSpPr>
            <p:cNvPr id="112645" name="Rectangle 5"/>
            <p:cNvSpPr>
              <a:spLocks noChangeArrowheads="1"/>
            </p:cNvSpPr>
            <p:nvPr/>
          </p:nvSpPr>
          <p:spPr bwMode="auto">
            <a:xfrm>
              <a:off x="1536" y="2736"/>
              <a:ext cx="3792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112646" name="Group 6"/>
            <p:cNvGrpSpPr>
              <a:grpSpLocks/>
            </p:cNvGrpSpPr>
            <p:nvPr/>
          </p:nvGrpSpPr>
          <p:grpSpPr bwMode="auto">
            <a:xfrm>
              <a:off x="2818" y="1464"/>
              <a:ext cx="926" cy="1762"/>
              <a:chOff x="2818" y="1464"/>
              <a:chExt cx="926" cy="1762"/>
            </a:xfrm>
          </p:grpSpPr>
          <p:sp>
            <p:nvSpPr>
              <p:cNvPr id="112647" name="AutoShape 7"/>
              <p:cNvSpPr>
                <a:spLocks noChangeArrowheads="1"/>
              </p:cNvSpPr>
              <p:nvPr/>
            </p:nvSpPr>
            <p:spPr bwMode="auto">
              <a:xfrm>
                <a:off x="3504" y="1523"/>
                <a:ext cx="189" cy="1132"/>
              </a:xfrm>
              <a:prstGeom prst="roundRect">
                <a:avLst>
                  <a:gd name="adj" fmla="val 16667"/>
                </a:avLst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48" name="AutoShape 8"/>
              <p:cNvSpPr>
                <a:spLocks/>
              </p:cNvSpPr>
              <p:nvPr/>
            </p:nvSpPr>
            <p:spPr bwMode="auto">
              <a:xfrm rot="5400000">
                <a:off x="2896" y="2387"/>
                <a:ext cx="297" cy="370"/>
              </a:xfrm>
              <a:prstGeom prst="leftBracket">
                <a:avLst>
                  <a:gd name="adj" fmla="val 10382"/>
                </a:avLst>
              </a:prstGeom>
              <a:solidFill>
                <a:srgbClr val="CCFF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49" name="AutoShape 9"/>
              <p:cNvSpPr>
                <a:spLocks/>
              </p:cNvSpPr>
              <p:nvPr/>
            </p:nvSpPr>
            <p:spPr bwMode="auto">
              <a:xfrm rot="16200000" flipV="1">
                <a:off x="2895" y="1428"/>
                <a:ext cx="298" cy="370"/>
              </a:xfrm>
              <a:prstGeom prst="leftBracket">
                <a:avLst>
                  <a:gd name="adj" fmla="val 10347"/>
                </a:avLst>
              </a:prstGeom>
              <a:solidFill>
                <a:srgbClr val="CCFF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50" name="Rectangle 10"/>
              <p:cNvSpPr>
                <a:spLocks noChangeArrowheads="1"/>
              </p:cNvSpPr>
              <p:nvPr/>
            </p:nvSpPr>
            <p:spPr bwMode="auto">
              <a:xfrm>
                <a:off x="2818" y="1500"/>
                <a:ext cx="888" cy="118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51" name="Line 11"/>
              <p:cNvSpPr>
                <a:spLocks noChangeShapeType="1"/>
              </p:cNvSpPr>
              <p:nvPr/>
            </p:nvSpPr>
            <p:spPr bwMode="auto">
              <a:xfrm>
                <a:off x="2818" y="1798"/>
                <a:ext cx="8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52" name="Line 12"/>
              <p:cNvSpPr>
                <a:spLocks noChangeShapeType="1"/>
              </p:cNvSpPr>
              <p:nvPr/>
            </p:nvSpPr>
            <p:spPr bwMode="auto">
              <a:xfrm>
                <a:off x="2818" y="2096"/>
                <a:ext cx="8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53" name="Line 13"/>
              <p:cNvSpPr>
                <a:spLocks noChangeShapeType="1"/>
              </p:cNvSpPr>
              <p:nvPr/>
            </p:nvSpPr>
            <p:spPr bwMode="auto">
              <a:xfrm>
                <a:off x="3039" y="1500"/>
                <a:ext cx="0" cy="11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54" name="Line 14"/>
              <p:cNvSpPr>
                <a:spLocks noChangeShapeType="1"/>
              </p:cNvSpPr>
              <p:nvPr/>
            </p:nvSpPr>
            <p:spPr bwMode="auto">
              <a:xfrm>
                <a:off x="3261" y="1500"/>
                <a:ext cx="0" cy="11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55" name="Line 15"/>
              <p:cNvSpPr>
                <a:spLocks noChangeShapeType="1"/>
              </p:cNvSpPr>
              <p:nvPr/>
            </p:nvSpPr>
            <p:spPr bwMode="auto">
              <a:xfrm>
                <a:off x="2818" y="2393"/>
                <a:ext cx="8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56" name="Line 16"/>
              <p:cNvSpPr>
                <a:spLocks noChangeShapeType="1"/>
              </p:cNvSpPr>
              <p:nvPr/>
            </p:nvSpPr>
            <p:spPr bwMode="auto">
              <a:xfrm>
                <a:off x="3484" y="1500"/>
                <a:ext cx="0" cy="11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57" name="Text Box 17"/>
              <p:cNvSpPr txBox="1">
                <a:spLocks noChangeArrowheads="1"/>
              </p:cNvSpPr>
              <p:nvPr/>
            </p:nvSpPr>
            <p:spPr bwMode="auto">
              <a:xfrm>
                <a:off x="3484" y="1536"/>
                <a:ext cx="222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658" name="Text Box 18"/>
              <p:cNvSpPr txBox="1">
                <a:spLocks noChangeArrowheads="1"/>
              </p:cNvSpPr>
              <p:nvPr/>
            </p:nvSpPr>
            <p:spPr bwMode="auto">
              <a:xfrm>
                <a:off x="3484" y="2448"/>
                <a:ext cx="222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659" name="Text Box 19"/>
              <p:cNvSpPr txBox="1">
                <a:spLocks noChangeArrowheads="1"/>
              </p:cNvSpPr>
              <p:nvPr/>
            </p:nvSpPr>
            <p:spPr bwMode="auto">
              <a:xfrm>
                <a:off x="2818" y="2448"/>
                <a:ext cx="221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99CC00">
                        <a:alpha val="50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660" name="Text Box 20"/>
              <p:cNvSpPr txBox="1">
                <a:spLocks noChangeArrowheads="1"/>
              </p:cNvSpPr>
              <p:nvPr/>
            </p:nvSpPr>
            <p:spPr bwMode="auto">
              <a:xfrm>
                <a:off x="2818" y="1536"/>
                <a:ext cx="221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661" name="Text Box 21"/>
              <p:cNvSpPr txBox="1">
                <a:spLocks noChangeArrowheads="1"/>
              </p:cNvSpPr>
              <p:nvPr/>
            </p:nvSpPr>
            <p:spPr bwMode="auto">
              <a:xfrm>
                <a:off x="3484" y="1872"/>
                <a:ext cx="222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662" name="Text Box 22"/>
              <p:cNvSpPr txBox="1">
                <a:spLocks noChangeArrowheads="1"/>
              </p:cNvSpPr>
              <p:nvPr/>
            </p:nvSpPr>
            <p:spPr bwMode="auto">
              <a:xfrm>
                <a:off x="3484" y="2160"/>
                <a:ext cx="22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663" name="Text Box 23"/>
              <p:cNvSpPr txBox="1">
                <a:spLocks noChangeArrowheads="1"/>
              </p:cNvSpPr>
              <p:nvPr/>
            </p:nvSpPr>
            <p:spPr bwMode="auto">
              <a:xfrm>
                <a:off x="3039" y="2448"/>
                <a:ext cx="222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99CC00">
                        <a:alpha val="50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664" name="Text Box 24"/>
              <p:cNvSpPr txBox="1">
                <a:spLocks noChangeArrowheads="1"/>
              </p:cNvSpPr>
              <p:nvPr/>
            </p:nvSpPr>
            <p:spPr bwMode="auto">
              <a:xfrm>
                <a:off x="3024" y="1536"/>
                <a:ext cx="222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665" name="Text Box 25"/>
              <p:cNvSpPr txBox="1">
                <a:spLocks noChangeArrowheads="1"/>
              </p:cNvSpPr>
              <p:nvPr/>
            </p:nvSpPr>
            <p:spPr bwMode="auto">
              <a:xfrm>
                <a:off x="3408" y="2784"/>
                <a:ext cx="336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4000">
                    <a:latin typeface="Wingdings 2" pitchFamily="18" charset="2"/>
                    <a:sym typeface="ZapfDingbats" pitchFamily="82" charset="2"/>
                  </a:rPr>
                  <a:t>P</a:t>
                </a:r>
              </a:p>
            </p:txBody>
          </p:sp>
        </p:grpSp>
        <p:grpSp>
          <p:nvGrpSpPr>
            <p:cNvPr id="112666" name="Group 26"/>
            <p:cNvGrpSpPr>
              <a:grpSpLocks/>
            </p:cNvGrpSpPr>
            <p:nvPr/>
          </p:nvGrpSpPr>
          <p:grpSpPr bwMode="auto">
            <a:xfrm>
              <a:off x="4334" y="1500"/>
              <a:ext cx="946" cy="1726"/>
              <a:chOff x="4334" y="1500"/>
              <a:chExt cx="946" cy="1726"/>
            </a:xfrm>
          </p:grpSpPr>
          <p:sp>
            <p:nvSpPr>
              <p:cNvPr id="112667" name="AutoShape 27"/>
              <p:cNvSpPr>
                <a:spLocks/>
              </p:cNvSpPr>
              <p:nvPr/>
            </p:nvSpPr>
            <p:spPr bwMode="auto">
              <a:xfrm flipH="1">
                <a:off x="5055" y="2431"/>
                <a:ext cx="225" cy="226"/>
              </a:xfrm>
              <a:prstGeom prst="rightBracket">
                <a:avLst>
                  <a:gd name="adj" fmla="val 8370"/>
                </a:avLst>
              </a:pr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68" name="AutoShape 28"/>
              <p:cNvSpPr>
                <a:spLocks/>
              </p:cNvSpPr>
              <p:nvPr/>
            </p:nvSpPr>
            <p:spPr bwMode="auto">
              <a:xfrm>
                <a:off x="4334" y="2435"/>
                <a:ext cx="223" cy="225"/>
              </a:xfrm>
              <a:prstGeom prst="rightBracket">
                <a:avLst>
                  <a:gd name="adj" fmla="val 8408"/>
                </a:avLst>
              </a:pr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69" name="Rectangle 29"/>
              <p:cNvSpPr>
                <a:spLocks noChangeArrowheads="1"/>
              </p:cNvSpPr>
              <p:nvPr/>
            </p:nvSpPr>
            <p:spPr bwMode="auto">
              <a:xfrm>
                <a:off x="4372" y="1500"/>
                <a:ext cx="889" cy="118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70" name="Line 30"/>
              <p:cNvSpPr>
                <a:spLocks noChangeShapeType="1"/>
              </p:cNvSpPr>
              <p:nvPr/>
            </p:nvSpPr>
            <p:spPr bwMode="auto">
              <a:xfrm>
                <a:off x="4372" y="1798"/>
                <a:ext cx="889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71" name="Line 31"/>
              <p:cNvSpPr>
                <a:spLocks noChangeShapeType="1"/>
              </p:cNvSpPr>
              <p:nvPr/>
            </p:nvSpPr>
            <p:spPr bwMode="auto">
              <a:xfrm>
                <a:off x="4372" y="2096"/>
                <a:ext cx="889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72" name="Line 32"/>
              <p:cNvSpPr>
                <a:spLocks noChangeShapeType="1"/>
              </p:cNvSpPr>
              <p:nvPr/>
            </p:nvSpPr>
            <p:spPr bwMode="auto">
              <a:xfrm>
                <a:off x="4595" y="1500"/>
                <a:ext cx="0" cy="11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73" name="Line 33"/>
              <p:cNvSpPr>
                <a:spLocks noChangeShapeType="1"/>
              </p:cNvSpPr>
              <p:nvPr/>
            </p:nvSpPr>
            <p:spPr bwMode="auto">
              <a:xfrm>
                <a:off x="4817" y="1500"/>
                <a:ext cx="0" cy="11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74" name="Line 34"/>
              <p:cNvSpPr>
                <a:spLocks noChangeShapeType="1"/>
              </p:cNvSpPr>
              <p:nvPr/>
            </p:nvSpPr>
            <p:spPr bwMode="auto">
              <a:xfrm>
                <a:off x="4372" y="2393"/>
                <a:ext cx="889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75" name="Line 35"/>
              <p:cNvSpPr>
                <a:spLocks noChangeShapeType="1"/>
              </p:cNvSpPr>
              <p:nvPr/>
            </p:nvSpPr>
            <p:spPr bwMode="auto">
              <a:xfrm>
                <a:off x="5040" y="1500"/>
                <a:ext cx="0" cy="11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76" name="Text Box 36"/>
              <p:cNvSpPr txBox="1">
                <a:spLocks noChangeArrowheads="1"/>
              </p:cNvSpPr>
              <p:nvPr/>
            </p:nvSpPr>
            <p:spPr bwMode="auto">
              <a:xfrm>
                <a:off x="5040" y="1584"/>
                <a:ext cx="221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677" name="Text Box 37"/>
              <p:cNvSpPr txBox="1">
                <a:spLocks noChangeArrowheads="1"/>
              </p:cNvSpPr>
              <p:nvPr/>
            </p:nvSpPr>
            <p:spPr bwMode="auto">
              <a:xfrm>
                <a:off x="5040" y="2448"/>
                <a:ext cx="221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678" name="Text Box 38"/>
              <p:cNvSpPr txBox="1">
                <a:spLocks noChangeArrowheads="1"/>
              </p:cNvSpPr>
              <p:nvPr/>
            </p:nvSpPr>
            <p:spPr bwMode="auto">
              <a:xfrm>
                <a:off x="4372" y="2448"/>
                <a:ext cx="223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679" name="Text Box 39"/>
              <p:cNvSpPr txBox="1">
                <a:spLocks noChangeArrowheads="1"/>
              </p:cNvSpPr>
              <p:nvPr/>
            </p:nvSpPr>
            <p:spPr bwMode="auto">
              <a:xfrm>
                <a:off x="4595" y="1584"/>
                <a:ext cx="222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680" name="Text Box 40"/>
              <p:cNvSpPr txBox="1">
                <a:spLocks noChangeArrowheads="1"/>
              </p:cNvSpPr>
              <p:nvPr/>
            </p:nvSpPr>
            <p:spPr bwMode="auto">
              <a:xfrm>
                <a:off x="4817" y="1584"/>
                <a:ext cx="223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681" name="Text Box 41"/>
              <p:cNvSpPr txBox="1">
                <a:spLocks noChangeArrowheads="1"/>
              </p:cNvSpPr>
              <p:nvPr/>
            </p:nvSpPr>
            <p:spPr bwMode="auto">
              <a:xfrm>
                <a:off x="5040" y="1872"/>
                <a:ext cx="221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682" name="Text Box 42"/>
              <p:cNvSpPr txBox="1">
                <a:spLocks noChangeArrowheads="1"/>
              </p:cNvSpPr>
              <p:nvPr/>
            </p:nvSpPr>
            <p:spPr bwMode="auto">
              <a:xfrm>
                <a:off x="4817" y="1872"/>
                <a:ext cx="223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683" name="Text Box 43"/>
              <p:cNvSpPr txBox="1">
                <a:spLocks noChangeArrowheads="1"/>
              </p:cNvSpPr>
              <p:nvPr/>
            </p:nvSpPr>
            <p:spPr bwMode="auto">
              <a:xfrm>
                <a:off x="4595" y="1872"/>
                <a:ext cx="222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684" name="AutoShape 44"/>
              <p:cNvSpPr>
                <a:spLocks noChangeArrowheads="1"/>
              </p:cNvSpPr>
              <p:nvPr/>
            </p:nvSpPr>
            <p:spPr bwMode="auto">
              <a:xfrm>
                <a:off x="4619" y="1545"/>
                <a:ext cx="401" cy="501"/>
              </a:xfrm>
              <a:prstGeom prst="roundRect">
                <a:avLst>
                  <a:gd name="adj" fmla="val 16667"/>
                </a:avLst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85" name="AutoShape 45"/>
              <p:cNvSpPr>
                <a:spLocks noChangeArrowheads="1"/>
              </p:cNvSpPr>
              <p:nvPr/>
            </p:nvSpPr>
            <p:spPr bwMode="auto">
              <a:xfrm>
                <a:off x="4842" y="1554"/>
                <a:ext cx="401" cy="500"/>
              </a:xfrm>
              <a:prstGeom prst="roundRect">
                <a:avLst>
                  <a:gd name="adj" fmla="val 16667"/>
                </a:avLst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86" name="Text Box 46"/>
              <p:cNvSpPr txBox="1">
                <a:spLocks noChangeArrowheads="1"/>
              </p:cNvSpPr>
              <p:nvPr/>
            </p:nvSpPr>
            <p:spPr bwMode="auto">
              <a:xfrm>
                <a:off x="4896" y="2784"/>
                <a:ext cx="336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4000">
                    <a:latin typeface="Wingdings 2" pitchFamily="18" charset="2"/>
                    <a:sym typeface="ZapfDingbats" pitchFamily="82" charset="2"/>
                  </a:rPr>
                  <a:t>P</a:t>
                </a:r>
              </a:p>
            </p:txBody>
          </p:sp>
        </p:grpSp>
        <p:grpSp>
          <p:nvGrpSpPr>
            <p:cNvPr id="112687" name="Group 47"/>
            <p:cNvGrpSpPr>
              <a:grpSpLocks/>
            </p:cNvGrpSpPr>
            <p:nvPr/>
          </p:nvGrpSpPr>
          <p:grpSpPr bwMode="auto">
            <a:xfrm>
              <a:off x="1200" y="1440"/>
              <a:ext cx="1104" cy="1786"/>
              <a:chOff x="1200" y="1440"/>
              <a:chExt cx="1104" cy="1786"/>
            </a:xfrm>
          </p:grpSpPr>
          <p:sp>
            <p:nvSpPr>
              <p:cNvPr id="112688" name="Arc 48"/>
              <p:cNvSpPr>
                <a:spLocks/>
              </p:cNvSpPr>
              <p:nvPr/>
            </p:nvSpPr>
            <p:spPr bwMode="auto">
              <a:xfrm flipH="1">
                <a:off x="1902" y="2345"/>
                <a:ext cx="296" cy="39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89" name="Arc 49"/>
              <p:cNvSpPr>
                <a:spLocks/>
              </p:cNvSpPr>
              <p:nvPr/>
            </p:nvSpPr>
            <p:spPr bwMode="auto">
              <a:xfrm>
                <a:off x="1244" y="2386"/>
                <a:ext cx="295" cy="39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90" name="Arc 50"/>
              <p:cNvSpPr>
                <a:spLocks/>
              </p:cNvSpPr>
              <p:nvPr/>
            </p:nvSpPr>
            <p:spPr bwMode="auto">
              <a:xfrm flipV="1">
                <a:off x="1200" y="1457"/>
                <a:ext cx="296" cy="3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91" name="Arc 51"/>
              <p:cNvSpPr>
                <a:spLocks/>
              </p:cNvSpPr>
              <p:nvPr/>
            </p:nvSpPr>
            <p:spPr bwMode="auto">
              <a:xfrm flipH="1" flipV="1">
                <a:off x="1896" y="1440"/>
                <a:ext cx="295" cy="3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92" name="Line 52"/>
              <p:cNvSpPr>
                <a:spLocks noChangeShapeType="1"/>
              </p:cNvSpPr>
              <p:nvPr/>
            </p:nvSpPr>
            <p:spPr bwMode="auto">
              <a:xfrm>
                <a:off x="1262" y="1798"/>
                <a:ext cx="8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93" name="Line 53"/>
              <p:cNvSpPr>
                <a:spLocks noChangeShapeType="1"/>
              </p:cNvSpPr>
              <p:nvPr/>
            </p:nvSpPr>
            <p:spPr bwMode="auto">
              <a:xfrm>
                <a:off x="1262" y="2096"/>
                <a:ext cx="8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94" name="Line 54"/>
              <p:cNvSpPr>
                <a:spLocks noChangeShapeType="1"/>
              </p:cNvSpPr>
              <p:nvPr/>
            </p:nvSpPr>
            <p:spPr bwMode="auto">
              <a:xfrm>
                <a:off x="1484" y="1500"/>
                <a:ext cx="0" cy="11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95" name="Line 55"/>
              <p:cNvSpPr>
                <a:spLocks noChangeShapeType="1"/>
              </p:cNvSpPr>
              <p:nvPr/>
            </p:nvSpPr>
            <p:spPr bwMode="auto">
              <a:xfrm>
                <a:off x="1707" y="1500"/>
                <a:ext cx="0" cy="11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96" name="Line 56"/>
              <p:cNvSpPr>
                <a:spLocks noChangeShapeType="1"/>
              </p:cNvSpPr>
              <p:nvPr/>
            </p:nvSpPr>
            <p:spPr bwMode="auto">
              <a:xfrm>
                <a:off x="1262" y="2393"/>
                <a:ext cx="8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97" name="Line 57"/>
              <p:cNvSpPr>
                <a:spLocks noChangeShapeType="1"/>
              </p:cNvSpPr>
              <p:nvPr/>
            </p:nvSpPr>
            <p:spPr bwMode="auto">
              <a:xfrm>
                <a:off x="1928" y="1500"/>
                <a:ext cx="0" cy="11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2698" name="Text Box 58"/>
              <p:cNvSpPr txBox="1">
                <a:spLocks noChangeArrowheads="1"/>
              </p:cNvSpPr>
              <p:nvPr/>
            </p:nvSpPr>
            <p:spPr bwMode="auto">
              <a:xfrm>
                <a:off x="1928" y="1536"/>
                <a:ext cx="222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CC00">
                        <a:alpha val="50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699" name="Text Box 59"/>
              <p:cNvSpPr txBox="1">
                <a:spLocks noChangeArrowheads="1"/>
              </p:cNvSpPr>
              <p:nvPr/>
            </p:nvSpPr>
            <p:spPr bwMode="auto">
              <a:xfrm>
                <a:off x="1928" y="2496"/>
                <a:ext cx="222" cy="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700" name="Text Box 60"/>
              <p:cNvSpPr txBox="1">
                <a:spLocks noChangeArrowheads="1"/>
              </p:cNvSpPr>
              <p:nvPr/>
            </p:nvSpPr>
            <p:spPr bwMode="auto">
              <a:xfrm>
                <a:off x="1262" y="2448"/>
                <a:ext cx="222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701" name="Text Box 61"/>
              <p:cNvSpPr txBox="1">
                <a:spLocks noChangeArrowheads="1"/>
              </p:cNvSpPr>
              <p:nvPr/>
            </p:nvSpPr>
            <p:spPr bwMode="auto">
              <a:xfrm>
                <a:off x="1262" y="1584"/>
                <a:ext cx="222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2702" name="Text Box 62"/>
              <p:cNvSpPr txBox="1">
                <a:spLocks noChangeArrowheads="1"/>
              </p:cNvSpPr>
              <p:nvPr/>
            </p:nvSpPr>
            <p:spPr bwMode="auto">
              <a:xfrm>
                <a:off x="1968" y="2784"/>
                <a:ext cx="336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4000">
                    <a:latin typeface="Wingdings 2" pitchFamily="18" charset="2"/>
                    <a:sym typeface="ZapfDingbats" pitchFamily="82" charset="2"/>
                  </a:rPr>
                  <a:t>P</a:t>
                </a:r>
                <a:endParaRPr lang="en-GB" sz="4000">
                  <a:latin typeface="Wingdings 2" pitchFamily="18" charset="2"/>
                </a:endParaRPr>
              </a:p>
            </p:txBody>
          </p:sp>
          <p:sp>
            <p:nvSpPr>
              <p:cNvPr id="112703" name="Rectangle 63"/>
              <p:cNvSpPr>
                <a:spLocks noChangeArrowheads="1"/>
              </p:cNvSpPr>
              <p:nvPr/>
            </p:nvSpPr>
            <p:spPr bwMode="auto">
              <a:xfrm>
                <a:off x="1262" y="1500"/>
                <a:ext cx="888" cy="118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</p:grpSp>
      </p:grpSp>
      <p:sp>
        <p:nvSpPr>
          <p:cNvPr id="65" name="شكل بيضاوي 64"/>
          <p:cNvSpPr/>
          <p:nvPr/>
        </p:nvSpPr>
        <p:spPr>
          <a:xfrm rot="5400000">
            <a:off x="912900" y="2794236"/>
            <a:ext cx="3573784" cy="2448272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sp>
        <p:nvSpPr>
          <p:cNvPr id="66" name="شكل بيضاوي 65"/>
          <p:cNvSpPr/>
          <p:nvPr/>
        </p:nvSpPr>
        <p:spPr>
          <a:xfrm rot="5400000">
            <a:off x="3389946" y="2794236"/>
            <a:ext cx="3573784" cy="24482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sp>
        <p:nvSpPr>
          <p:cNvPr id="67" name="شكل بيضاوي 66"/>
          <p:cNvSpPr/>
          <p:nvPr/>
        </p:nvSpPr>
        <p:spPr>
          <a:xfrm rot="5400000">
            <a:off x="5859302" y="2794236"/>
            <a:ext cx="3573784" cy="2448272"/>
          </a:xfrm>
          <a:prstGeom prst="ellipse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41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5"/>
    </mc:Choice>
    <mc:Fallback xmlns="">
      <p:transition spd="slow" advTm="23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5" grpId="0" animBg="1"/>
      <p:bldP spid="66" grpId="0" animBg="1"/>
      <p:bldP spid="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08075"/>
          </a:xfrm>
        </p:spPr>
        <p:txBody>
          <a:bodyPr/>
          <a:lstStyle/>
          <a:p>
            <a:r>
              <a:rPr lang="en-GB" sz="4000" b="1"/>
              <a:t>Simplification Using K-maps</a:t>
            </a:r>
            <a:endParaRPr lang="en-GB" sz="400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38200" y="1524000"/>
            <a:ext cx="8077200" cy="2133600"/>
          </a:xfrm>
        </p:spPr>
        <p:txBody>
          <a:bodyPr/>
          <a:lstStyle/>
          <a:p>
            <a:pPr>
              <a:lnSpc>
                <a:spcPct val="90000"/>
              </a:lnSpc>
              <a:buSzPct val="120000"/>
              <a:buFont typeface="Wingdings" pitchFamily="2" charset="2"/>
              <a:buChar char="§"/>
            </a:pPr>
            <a:r>
              <a:rPr lang="en-US" sz="2400" dirty="0"/>
              <a:t>Groups of minterms must be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		(1) rectangular, and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		(2) have size in powers of 2’s.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   Otherwise they are </a:t>
            </a:r>
            <a:r>
              <a:rPr lang="en-US" sz="2400" i="1" dirty="0"/>
              <a:t>invalid</a:t>
            </a:r>
            <a:r>
              <a:rPr lang="en-US" sz="2400" dirty="0"/>
              <a:t> groups.  Some examples of </a:t>
            </a:r>
            <a:r>
              <a:rPr lang="en-US" sz="2400" i="1" dirty="0"/>
              <a:t>invalid groups</a:t>
            </a:r>
            <a:r>
              <a:rPr lang="en-US" sz="2400" dirty="0"/>
              <a:t>:</a:t>
            </a:r>
            <a:endParaRPr lang="en-GB" sz="2400" dirty="0"/>
          </a:p>
        </p:txBody>
      </p:sp>
      <p:grpSp>
        <p:nvGrpSpPr>
          <p:cNvPr id="113668" name="Group 4"/>
          <p:cNvGrpSpPr>
            <a:grpSpLocks/>
          </p:cNvGrpSpPr>
          <p:nvPr/>
        </p:nvGrpSpPr>
        <p:grpSpPr bwMode="auto">
          <a:xfrm>
            <a:off x="2743200" y="3733800"/>
            <a:ext cx="4657725" cy="2595563"/>
            <a:chOff x="1728" y="2352"/>
            <a:chExt cx="2934" cy="1635"/>
          </a:xfrm>
        </p:grpSpPr>
        <p:grpSp>
          <p:nvGrpSpPr>
            <p:cNvPr id="113669" name="Group 5"/>
            <p:cNvGrpSpPr>
              <a:grpSpLocks/>
            </p:cNvGrpSpPr>
            <p:nvPr/>
          </p:nvGrpSpPr>
          <p:grpSpPr bwMode="auto">
            <a:xfrm>
              <a:off x="1728" y="2400"/>
              <a:ext cx="1104" cy="1579"/>
              <a:chOff x="1584" y="2367"/>
              <a:chExt cx="1104" cy="1579"/>
            </a:xfrm>
          </p:grpSpPr>
          <p:sp>
            <p:nvSpPr>
              <p:cNvPr id="113670" name="Freeform 6"/>
              <p:cNvSpPr>
                <a:spLocks/>
              </p:cNvSpPr>
              <p:nvPr/>
            </p:nvSpPr>
            <p:spPr bwMode="auto">
              <a:xfrm>
                <a:off x="1605" y="2898"/>
                <a:ext cx="801" cy="604"/>
              </a:xfrm>
              <a:custGeom>
                <a:avLst/>
                <a:gdLst>
                  <a:gd name="T0" fmla="*/ 1302 w 1515"/>
                  <a:gd name="T1" fmla="*/ 914 h 937"/>
                  <a:gd name="T2" fmla="*/ 206 w 1515"/>
                  <a:gd name="T3" fmla="*/ 890 h 937"/>
                  <a:gd name="T4" fmla="*/ 66 w 1515"/>
                  <a:gd name="T5" fmla="*/ 630 h 937"/>
                  <a:gd name="T6" fmla="*/ 66 w 1515"/>
                  <a:gd name="T7" fmla="*/ 90 h 937"/>
                  <a:gd name="T8" fmla="*/ 366 w 1515"/>
                  <a:gd name="T9" fmla="*/ 90 h 937"/>
                  <a:gd name="T10" fmla="*/ 366 w 1515"/>
                  <a:gd name="T11" fmla="*/ 530 h 937"/>
                  <a:gd name="T12" fmla="*/ 1286 w 1515"/>
                  <a:gd name="T13" fmla="*/ 570 h 937"/>
                  <a:gd name="T14" fmla="*/ 1486 w 1515"/>
                  <a:gd name="T15" fmla="*/ 770 h 937"/>
                  <a:gd name="T16" fmla="*/ 1302 w 1515"/>
                  <a:gd name="T17" fmla="*/ 914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5" h="937">
                    <a:moveTo>
                      <a:pt x="1302" y="914"/>
                    </a:moveTo>
                    <a:cubicBezTo>
                      <a:pt x="1089" y="934"/>
                      <a:pt x="412" y="937"/>
                      <a:pt x="206" y="890"/>
                    </a:cubicBezTo>
                    <a:cubicBezTo>
                      <a:pt x="0" y="843"/>
                      <a:pt x="89" y="763"/>
                      <a:pt x="66" y="630"/>
                    </a:cubicBezTo>
                    <a:cubicBezTo>
                      <a:pt x="43" y="497"/>
                      <a:pt x="16" y="180"/>
                      <a:pt x="66" y="90"/>
                    </a:cubicBezTo>
                    <a:cubicBezTo>
                      <a:pt x="116" y="0"/>
                      <a:pt x="316" y="17"/>
                      <a:pt x="366" y="90"/>
                    </a:cubicBezTo>
                    <a:cubicBezTo>
                      <a:pt x="416" y="163"/>
                      <a:pt x="213" y="450"/>
                      <a:pt x="366" y="530"/>
                    </a:cubicBezTo>
                    <a:cubicBezTo>
                      <a:pt x="519" y="610"/>
                      <a:pt x="1099" y="530"/>
                      <a:pt x="1286" y="570"/>
                    </a:cubicBezTo>
                    <a:cubicBezTo>
                      <a:pt x="1473" y="610"/>
                      <a:pt x="1476" y="710"/>
                      <a:pt x="1486" y="770"/>
                    </a:cubicBezTo>
                    <a:cubicBezTo>
                      <a:pt x="1496" y="830"/>
                      <a:pt x="1515" y="894"/>
                      <a:pt x="1302" y="914"/>
                    </a:cubicBezTo>
                    <a:close/>
                  </a:path>
                </a:pathLst>
              </a:custGeom>
              <a:solidFill>
                <a:srgbClr val="CCFF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3671" name="AutoShape 7"/>
              <p:cNvSpPr>
                <a:spLocks noChangeArrowheads="1"/>
              </p:cNvSpPr>
              <p:nvPr/>
            </p:nvSpPr>
            <p:spPr bwMode="auto">
              <a:xfrm>
                <a:off x="1882" y="2410"/>
                <a:ext cx="752" cy="477"/>
              </a:xfrm>
              <a:prstGeom prst="roundRect">
                <a:avLst>
                  <a:gd name="adj" fmla="val 16667"/>
                </a:avLst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3672" name="Rectangle 8"/>
              <p:cNvSpPr>
                <a:spLocks noChangeArrowheads="1"/>
              </p:cNvSpPr>
              <p:nvPr/>
            </p:nvSpPr>
            <p:spPr bwMode="auto">
              <a:xfrm>
                <a:off x="1584" y="2367"/>
                <a:ext cx="1096" cy="111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3673" name="Line 9"/>
              <p:cNvSpPr>
                <a:spLocks noChangeShapeType="1"/>
              </p:cNvSpPr>
              <p:nvPr/>
            </p:nvSpPr>
            <p:spPr bwMode="auto">
              <a:xfrm>
                <a:off x="1584" y="2645"/>
                <a:ext cx="109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3674" name="Line 10"/>
              <p:cNvSpPr>
                <a:spLocks noChangeShapeType="1"/>
              </p:cNvSpPr>
              <p:nvPr/>
            </p:nvSpPr>
            <p:spPr bwMode="auto">
              <a:xfrm>
                <a:off x="1584" y="2924"/>
                <a:ext cx="109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3675" name="Line 11"/>
              <p:cNvSpPr>
                <a:spLocks noChangeShapeType="1"/>
              </p:cNvSpPr>
              <p:nvPr/>
            </p:nvSpPr>
            <p:spPr bwMode="auto">
              <a:xfrm>
                <a:off x="1857" y="2367"/>
                <a:ext cx="0" cy="11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3676" name="Line 12"/>
              <p:cNvSpPr>
                <a:spLocks noChangeShapeType="1"/>
              </p:cNvSpPr>
              <p:nvPr/>
            </p:nvSpPr>
            <p:spPr bwMode="auto">
              <a:xfrm>
                <a:off x="2131" y="2367"/>
                <a:ext cx="0" cy="11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3677" name="Line 13"/>
              <p:cNvSpPr>
                <a:spLocks noChangeShapeType="1"/>
              </p:cNvSpPr>
              <p:nvPr/>
            </p:nvSpPr>
            <p:spPr bwMode="auto">
              <a:xfrm>
                <a:off x="1584" y="3201"/>
                <a:ext cx="109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3678" name="Line 14"/>
              <p:cNvSpPr>
                <a:spLocks noChangeShapeType="1"/>
              </p:cNvSpPr>
              <p:nvPr/>
            </p:nvSpPr>
            <p:spPr bwMode="auto">
              <a:xfrm>
                <a:off x="2406" y="2367"/>
                <a:ext cx="0" cy="11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3679" name="Text Box 15"/>
              <p:cNvSpPr txBox="1">
                <a:spLocks noChangeArrowheads="1"/>
              </p:cNvSpPr>
              <p:nvPr/>
            </p:nvSpPr>
            <p:spPr bwMode="auto">
              <a:xfrm>
                <a:off x="2406" y="2448"/>
                <a:ext cx="274" cy="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3680" name="Text Box 16"/>
              <p:cNvSpPr txBox="1">
                <a:spLocks noChangeArrowheads="1"/>
              </p:cNvSpPr>
              <p:nvPr/>
            </p:nvSpPr>
            <p:spPr bwMode="auto">
              <a:xfrm>
                <a:off x="1857" y="3264"/>
                <a:ext cx="274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3681" name="Text Box 17"/>
              <p:cNvSpPr txBox="1">
                <a:spLocks noChangeArrowheads="1"/>
              </p:cNvSpPr>
              <p:nvPr/>
            </p:nvSpPr>
            <p:spPr bwMode="auto">
              <a:xfrm>
                <a:off x="1584" y="3264"/>
                <a:ext cx="273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3682" name="Text Box 18"/>
              <p:cNvSpPr txBox="1">
                <a:spLocks noChangeArrowheads="1"/>
              </p:cNvSpPr>
              <p:nvPr/>
            </p:nvSpPr>
            <p:spPr bwMode="auto">
              <a:xfrm>
                <a:off x="1857" y="2448"/>
                <a:ext cx="274" cy="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3683" name="Text Box 19"/>
              <p:cNvSpPr txBox="1">
                <a:spLocks noChangeArrowheads="1"/>
              </p:cNvSpPr>
              <p:nvPr/>
            </p:nvSpPr>
            <p:spPr bwMode="auto">
              <a:xfrm>
                <a:off x="2131" y="2448"/>
                <a:ext cx="275" cy="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3684" name="Text Box 20"/>
              <p:cNvSpPr txBox="1">
                <a:spLocks noChangeArrowheads="1"/>
              </p:cNvSpPr>
              <p:nvPr/>
            </p:nvSpPr>
            <p:spPr bwMode="auto">
              <a:xfrm>
                <a:off x="2406" y="2688"/>
                <a:ext cx="274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3685" name="Text Box 21"/>
              <p:cNvSpPr txBox="1">
                <a:spLocks noChangeArrowheads="1"/>
              </p:cNvSpPr>
              <p:nvPr/>
            </p:nvSpPr>
            <p:spPr bwMode="auto">
              <a:xfrm>
                <a:off x="2131" y="2688"/>
                <a:ext cx="275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3686" name="Text Box 22"/>
              <p:cNvSpPr txBox="1">
                <a:spLocks noChangeArrowheads="1"/>
              </p:cNvSpPr>
              <p:nvPr/>
            </p:nvSpPr>
            <p:spPr bwMode="auto">
              <a:xfrm>
                <a:off x="1857" y="2688"/>
                <a:ext cx="274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3687" name="Text Box 23"/>
              <p:cNvSpPr txBox="1">
                <a:spLocks noChangeArrowheads="1"/>
              </p:cNvSpPr>
              <p:nvPr/>
            </p:nvSpPr>
            <p:spPr bwMode="auto">
              <a:xfrm>
                <a:off x="2131" y="3264"/>
                <a:ext cx="275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3688" name="Text Box 24"/>
              <p:cNvSpPr txBox="1">
                <a:spLocks noChangeArrowheads="1"/>
              </p:cNvSpPr>
              <p:nvPr/>
            </p:nvSpPr>
            <p:spPr bwMode="auto">
              <a:xfrm>
                <a:off x="1584" y="2976"/>
                <a:ext cx="273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3689" name="Text Box 25"/>
              <p:cNvSpPr txBox="1">
                <a:spLocks noChangeArrowheads="1"/>
              </p:cNvSpPr>
              <p:nvPr/>
            </p:nvSpPr>
            <p:spPr bwMode="auto">
              <a:xfrm>
                <a:off x="2352" y="3504"/>
                <a:ext cx="336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4000">
                    <a:latin typeface="Wingdings 2" pitchFamily="18" charset="2"/>
                    <a:sym typeface="ZapfDingbats" pitchFamily="82" charset="2"/>
                  </a:rPr>
                  <a:t>O</a:t>
                </a:r>
              </a:p>
            </p:txBody>
          </p:sp>
        </p:grpSp>
        <p:grpSp>
          <p:nvGrpSpPr>
            <p:cNvPr id="113690" name="Group 26"/>
            <p:cNvGrpSpPr>
              <a:grpSpLocks/>
            </p:cNvGrpSpPr>
            <p:nvPr/>
          </p:nvGrpSpPr>
          <p:grpSpPr bwMode="auto">
            <a:xfrm>
              <a:off x="3552" y="2352"/>
              <a:ext cx="1110" cy="1635"/>
              <a:chOff x="3776" y="2311"/>
              <a:chExt cx="1110" cy="1635"/>
            </a:xfrm>
          </p:grpSpPr>
          <p:sp>
            <p:nvSpPr>
              <p:cNvPr id="113691" name="Freeform 27"/>
              <p:cNvSpPr>
                <a:spLocks/>
              </p:cNvSpPr>
              <p:nvPr/>
            </p:nvSpPr>
            <p:spPr bwMode="auto">
              <a:xfrm>
                <a:off x="4033" y="2955"/>
                <a:ext cx="853" cy="549"/>
              </a:xfrm>
              <a:custGeom>
                <a:avLst/>
                <a:gdLst>
                  <a:gd name="T0" fmla="*/ 1144 w 1347"/>
                  <a:gd name="T1" fmla="*/ 23 h 853"/>
                  <a:gd name="T2" fmla="*/ 540 w 1347"/>
                  <a:gd name="T3" fmla="*/ 23 h 853"/>
                  <a:gd name="T4" fmla="*/ 500 w 1347"/>
                  <a:gd name="T5" fmla="*/ 163 h 853"/>
                  <a:gd name="T6" fmla="*/ 500 w 1347"/>
                  <a:gd name="T7" fmla="*/ 423 h 853"/>
                  <a:gd name="T8" fmla="*/ 160 w 1347"/>
                  <a:gd name="T9" fmla="*/ 423 h 853"/>
                  <a:gd name="T10" fmla="*/ 20 w 1347"/>
                  <a:gd name="T11" fmla="*/ 463 h 853"/>
                  <a:gd name="T12" fmla="*/ 40 w 1347"/>
                  <a:gd name="T13" fmla="*/ 663 h 853"/>
                  <a:gd name="T14" fmla="*/ 140 w 1347"/>
                  <a:gd name="T15" fmla="*/ 823 h 853"/>
                  <a:gd name="T16" fmla="*/ 540 w 1347"/>
                  <a:gd name="T17" fmla="*/ 823 h 853"/>
                  <a:gd name="T18" fmla="*/ 860 w 1347"/>
                  <a:gd name="T19" fmla="*/ 803 h 853"/>
                  <a:gd name="T20" fmla="*/ 900 w 1347"/>
                  <a:gd name="T21" fmla="*/ 523 h 853"/>
                  <a:gd name="T22" fmla="*/ 880 w 1347"/>
                  <a:gd name="T23" fmla="*/ 403 h 853"/>
                  <a:gd name="T24" fmla="*/ 1160 w 1347"/>
                  <a:gd name="T25" fmla="*/ 423 h 853"/>
                  <a:gd name="T26" fmla="*/ 1320 w 1347"/>
                  <a:gd name="T27" fmla="*/ 343 h 853"/>
                  <a:gd name="T28" fmla="*/ 1320 w 1347"/>
                  <a:gd name="T29" fmla="*/ 123 h 853"/>
                  <a:gd name="T30" fmla="*/ 1144 w 1347"/>
                  <a:gd name="T31" fmla="*/ 2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47" h="853">
                    <a:moveTo>
                      <a:pt x="1144" y="23"/>
                    </a:moveTo>
                    <a:cubicBezTo>
                      <a:pt x="1014" y="6"/>
                      <a:pt x="647" y="0"/>
                      <a:pt x="540" y="23"/>
                    </a:cubicBezTo>
                    <a:cubicBezTo>
                      <a:pt x="433" y="46"/>
                      <a:pt x="507" y="96"/>
                      <a:pt x="500" y="163"/>
                    </a:cubicBezTo>
                    <a:cubicBezTo>
                      <a:pt x="493" y="230"/>
                      <a:pt x="557" y="380"/>
                      <a:pt x="500" y="423"/>
                    </a:cubicBezTo>
                    <a:cubicBezTo>
                      <a:pt x="443" y="466"/>
                      <a:pt x="240" y="416"/>
                      <a:pt x="160" y="423"/>
                    </a:cubicBezTo>
                    <a:cubicBezTo>
                      <a:pt x="80" y="430"/>
                      <a:pt x="40" y="423"/>
                      <a:pt x="20" y="463"/>
                    </a:cubicBezTo>
                    <a:cubicBezTo>
                      <a:pt x="0" y="503"/>
                      <a:pt x="20" y="603"/>
                      <a:pt x="40" y="663"/>
                    </a:cubicBezTo>
                    <a:cubicBezTo>
                      <a:pt x="60" y="723"/>
                      <a:pt x="57" y="796"/>
                      <a:pt x="140" y="823"/>
                    </a:cubicBezTo>
                    <a:cubicBezTo>
                      <a:pt x="223" y="850"/>
                      <a:pt x="420" y="826"/>
                      <a:pt x="540" y="823"/>
                    </a:cubicBezTo>
                    <a:cubicBezTo>
                      <a:pt x="660" y="820"/>
                      <a:pt x="800" y="853"/>
                      <a:pt x="860" y="803"/>
                    </a:cubicBezTo>
                    <a:cubicBezTo>
                      <a:pt x="920" y="753"/>
                      <a:pt x="897" y="590"/>
                      <a:pt x="900" y="523"/>
                    </a:cubicBezTo>
                    <a:cubicBezTo>
                      <a:pt x="903" y="456"/>
                      <a:pt x="837" y="420"/>
                      <a:pt x="880" y="403"/>
                    </a:cubicBezTo>
                    <a:cubicBezTo>
                      <a:pt x="923" y="386"/>
                      <a:pt x="1087" y="433"/>
                      <a:pt x="1160" y="423"/>
                    </a:cubicBezTo>
                    <a:cubicBezTo>
                      <a:pt x="1233" y="413"/>
                      <a:pt x="1293" y="393"/>
                      <a:pt x="1320" y="343"/>
                    </a:cubicBezTo>
                    <a:cubicBezTo>
                      <a:pt x="1347" y="293"/>
                      <a:pt x="1340" y="176"/>
                      <a:pt x="1320" y="123"/>
                    </a:cubicBezTo>
                    <a:cubicBezTo>
                      <a:pt x="1300" y="70"/>
                      <a:pt x="1274" y="40"/>
                      <a:pt x="1144" y="23"/>
                    </a:cubicBez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3692" name="AutoShape 28"/>
              <p:cNvSpPr>
                <a:spLocks noChangeArrowheads="1"/>
              </p:cNvSpPr>
              <p:nvPr/>
            </p:nvSpPr>
            <p:spPr bwMode="auto">
              <a:xfrm rot="-2700631">
                <a:off x="3712" y="2551"/>
                <a:ext cx="672" cy="192"/>
              </a:xfrm>
              <a:prstGeom prst="roundRect">
                <a:avLst>
                  <a:gd name="adj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IQ"/>
              </a:p>
            </p:txBody>
          </p:sp>
          <p:sp>
            <p:nvSpPr>
              <p:cNvPr id="113693" name="Rectangle 29"/>
              <p:cNvSpPr>
                <a:spLocks noChangeArrowheads="1"/>
              </p:cNvSpPr>
              <p:nvPr/>
            </p:nvSpPr>
            <p:spPr bwMode="auto">
              <a:xfrm>
                <a:off x="3776" y="2367"/>
                <a:ext cx="1096" cy="111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3694" name="Line 30"/>
              <p:cNvSpPr>
                <a:spLocks noChangeShapeType="1"/>
              </p:cNvSpPr>
              <p:nvPr/>
            </p:nvSpPr>
            <p:spPr bwMode="auto">
              <a:xfrm>
                <a:off x="3776" y="2645"/>
                <a:ext cx="109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3695" name="Line 31"/>
              <p:cNvSpPr>
                <a:spLocks noChangeShapeType="1"/>
              </p:cNvSpPr>
              <p:nvPr/>
            </p:nvSpPr>
            <p:spPr bwMode="auto">
              <a:xfrm>
                <a:off x="3776" y="2924"/>
                <a:ext cx="109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3696" name="Line 32"/>
              <p:cNvSpPr>
                <a:spLocks noChangeShapeType="1"/>
              </p:cNvSpPr>
              <p:nvPr/>
            </p:nvSpPr>
            <p:spPr bwMode="auto">
              <a:xfrm>
                <a:off x="4051" y="2367"/>
                <a:ext cx="0" cy="11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3697" name="Line 33"/>
              <p:cNvSpPr>
                <a:spLocks noChangeShapeType="1"/>
              </p:cNvSpPr>
              <p:nvPr/>
            </p:nvSpPr>
            <p:spPr bwMode="auto">
              <a:xfrm>
                <a:off x="4325" y="2367"/>
                <a:ext cx="0" cy="11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3698" name="Line 34"/>
              <p:cNvSpPr>
                <a:spLocks noChangeShapeType="1"/>
              </p:cNvSpPr>
              <p:nvPr/>
            </p:nvSpPr>
            <p:spPr bwMode="auto">
              <a:xfrm>
                <a:off x="3776" y="3201"/>
                <a:ext cx="109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3699" name="Line 35"/>
              <p:cNvSpPr>
                <a:spLocks noChangeShapeType="1"/>
              </p:cNvSpPr>
              <p:nvPr/>
            </p:nvSpPr>
            <p:spPr bwMode="auto">
              <a:xfrm>
                <a:off x="4598" y="2367"/>
                <a:ext cx="0" cy="11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3700" name="Text Box 36"/>
              <p:cNvSpPr txBox="1">
                <a:spLocks noChangeArrowheads="1"/>
              </p:cNvSpPr>
              <p:nvPr/>
            </p:nvSpPr>
            <p:spPr bwMode="auto">
              <a:xfrm>
                <a:off x="4608" y="2976"/>
                <a:ext cx="274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3701" name="Text Box 37"/>
              <p:cNvSpPr txBox="1">
                <a:spLocks noChangeArrowheads="1"/>
              </p:cNvSpPr>
              <p:nvPr/>
            </p:nvSpPr>
            <p:spPr bwMode="auto">
              <a:xfrm>
                <a:off x="4051" y="3264"/>
                <a:ext cx="274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3702" name="Text Box 38"/>
              <p:cNvSpPr txBox="1">
                <a:spLocks noChangeArrowheads="1"/>
              </p:cNvSpPr>
              <p:nvPr/>
            </p:nvSpPr>
            <p:spPr bwMode="auto">
              <a:xfrm>
                <a:off x="4032" y="2448"/>
                <a:ext cx="274" cy="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3703" name="Text Box 39"/>
              <p:cNvSpPr txBox="1">
                <a:spLocks noChangeArrowheads="1"/>
              </p:cNvSpPr>
              <p:nvPr/>
            </p:nvSpPr>
            <p:spPr bwMode="auto">
              <a:xfrm>
                <a:off x="4325" y="3264"/>
                <a:ext cx="273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3704" name="Text Box 40"/>
              <p:cNvSpPr txBox="1">
                <a:spLocks noChangeArrowheads="1"/>
              </p:cNvSpPr>
              <p:nvPr/>
            </p:nvSpPr>
            <p:spPr bwMode="auto">
              <a:xfrm>
                <a:off x="4325" y="2976"/>
                <a:ext cx="273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3705" name="Text Box 41"/>
              <p:cNvSpPr txBox="1">
                <a:spLocks noChangeArrowheads="1"/>
              </p:cNvSpPr>
              <p:nvPr/>
            </p:nvSpPr>
            <p:spPr bwMode="auto">
              <a:xfrm>
                <a:off x="3792" y="2688"/>
                <a:ext cx="275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3706" name="Text Box 42"/>
              <p:cNvSpPr txBox="1">
                <a:spLocks noChangeArrowheads="1"/>
              </p:cNvSpPr>
              <p:nvPr/>
            </p:nvSpPr>
            <p:spPr bwMode="auto">
              <a:xfrm>
                <a:off x="4512" y="3504"/>
                <a:ext cx="336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4000">
                    <a:latin typeface="Wingdings 2" pitchFamily="18" charset="2"/>
                    <a:sym typeface="ZapfDingbats" pitchFamily="82" charset="2"/>
                  </a:rPr>
                  <a:t>O</a:t>
                </a:r>
              </a:p>
            </p:txBody>
          </p:sp>
        </p:grpSp>
      </p:grpSp>
      <p:sp>
        <p:nvSpPr>
          <p:cNvPr id="44" name="شكل بيضاوي 43"/>
          <p:cNvSpPr/>
          <p:nvPr/>
        </p:nvSpPr>
        <p:spPr>
          <a:xfrm rot="5400000">
            <a:off x="1897132" y="3658785"/>
            <a:ext cx="3428862" cy="24482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sp>
        <p:nvSpPr>
          <p:cNvPr id="45" name="شكل بيضاوي 44"/>
          <p:cNvSpPr/>
          <p:nvPr/>
        </p:nvSpPr>
        <p:spPr>
          <a:xfrm rot="5400000">
            <a:off x="4841054" y="3565352"/>
            <a:ext cx="3428862" cy="24482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734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95"/>
    </mc:Choice>
    <mc:Fallback xmlns="">
      <p:transition spd="slow" advTm="30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/>
              <a:t>Simplest SOP Expressions</a:t>
            </a:r>
            <a:endParaRPr lang="en-GB" sz="400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38200" y="1509713"/>
            <a:ext cx="8107363" cy="2224087"/>
          </a:xfrm>
        </p:spPr>
        <p:txBody>
          <a:bodyPr/>
          <a:lstStyle/>
          <a:p>
            <a:pPr>
              <a:buSzPct val="120000"/>
              <a:buFont typeface="Wingdings" pitchFamily="2" charset="2"/>
              <a:buChar char="§"/>
            </a:pPr>
            <a:r>
              <a:rPr lang="en-US" sz="2400" dirty="0"/>
              <a:t>A </a:t>
            </a:r>
            <a:r>
              <a:rPr lang="en-US" sz="2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prime implicant</a:t>
            </a:r>
            <a:r>
              <a:rPr lang="en-US" sz="2400" dirty="0"/>
              <a:t> is a product term obtained by combining the maximum possible number of minterms from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adjacent</a:t>
            </a:r>
            <a:r>
              <a:rPr lang="en-US" sz="2400" dirty="0"/>
              <a:t> squares in the map.</a:t>
            </a:r>
          </a:p>
          <a:p>
            <a:pPr>
              <a:spcBef>
                <a:spcPct val="50000"/>
              </a:spcBef>
              <a:buSzPct val="120000"/>
              <a:buFont typeface="Wingdings" pitchFamily="2" charset="2"/>
              <a:buChar char="§"/>
            </a:pPr>
            <a:endParaRPr lang="en-US" sz="2400" dirty="0"/>
          </a:p>
        </p:txBody>
      </p:sp>
      <p:grpSp>
        <p:nvGrpSpPr>
          <p:cNvPr id="117764" name="Group 4"/>
          <p:cNvGrpSpPr>
            <a:grpSpLocks/>
          </p:cNvGrpSpPr>
          <p:nvPr/>
        </p:nvGrpSpPr>
        <p:grpSpPr bwMode="auto">
          <a:xfrm>
            <a:off x="2590800" y="3962400"/>
            <a:ext cx="5029200" cy="1447800"/>
            <a:chOff x="1632" y="2496"/>
            <a:chExt cx="3168" cy="912"/>
          </a:xfrm>
        </p:grpSpPr>
        <p:grpSp>
          <p:nvGrpSpPr>
            <p:cNvPr id="117765" name="Group 5"/>
            <p:cNvGrpSpPr>
              <a:grpSpLocks/>
            </p:cNvGrpSpPr>
            <p:nvPr/>
          </p:nvGrpSpPr>
          <p:grpSpPr bwMode="auto">
            <a:xfrm>
              <a:off x="1632" y="2496"/>
              <a:ext cx="1378" cy="912"/>
              <a:chOff x="1632" y="2496"/>
              <a:chExt cx="1378" cy="912"/>
            </a:xfrm>
          </p:grpSpPr>
          <p:sp>
            <p:nvSpPr>
              <p:cNvPr id="117766" name="AutoShape 6"/>
              <p:cNvSpPr>
                <a:spLocks noChangeArrowheads="1"/>
              </p:cNvSpPr>
              <p:nvPr/>
            </p:nvSpPr>
            <p:spPr bwMode="auto">
              <a:xfrm>
                <a:off x="2102" y="2533"/>
                <a:ext cx="381" cy="390"/>
              </a:xfrm>
              <a:prstGeom prst="roundRect">
                <a:avLst>
                  <a:gd name="adj" fmla="val 16667"/>
                </a:avLst>
              </a:prstGeom>
              <a:solidFill>
                <a:srgbClr val="CC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7767" name="AutoShape 7"/>
              <p:cNvSpPr>
                <a:spLocks noChangeArrowheads="1"/>
              </p:cNvSpPr>
              <p:nvPr/>
            </p:nvSpPr>
            <p:spPr bwMode="auto">
              <a:xfrm>
                <a:off x="1884" y="2530"/>
                <a:ext cx="161" cy="390"/>
              </a:xfrm>
              <a:prstGeom prst="roundRect">
                <a:avLst>
                  <a:gd name="adj" fmla="val 16667"/>
                </a:avLst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7768" name="Rectangle 8"/>
              <p:cNvSpPr>
                <a:spLocks noChangeArrowheads="1"/>
              </p:cNvSpPr>
              <p:nvPr/>
            </p:nvSpPr>
            <p:spPr bwMode="auto">
              <a:xfrm>
                <a:off x="1632" y="2496"/>
                <a:ext cx="888" cy="91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7769" name="Line 9"/>
              <p:cNvSpPr>
                <a:spLocks noChangeShapeType="1"/>
              </p:cNvSpPr>
              <p:nvPr/>
            </p:nvSpPr>
            <p:spPr bwMode="auto">
              <a:xfrm>
                <a:off x="1632" y="2724"/>
                <a:ext cx="8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7770" name="Line 10"/>
              <p:cNvSpPr>
                <a:spLocks noChangeShapeType="1"/>
              </p:cNvSpPr>
              <p:nvPr/>
            </p:nvSpPr>
            <p:spPr bwMode="auto">
              <a:xfrm>
                <a:off x="1632" y="2951"/>
                <a:ext cx="8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7771" name="Line 11"/>
              <p:cNvSpPr>
                <a:spLocks noChangeShapeType="1"/>
              </p:cNvSpPr>
              <p:nvPr/>
            </p:nvSpPr>
            <p:spPr bwMode="auto">
              <a:xfrm>
                <a:off x="1853" y="2496"/>
                <a:ext cx="0" cy="9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7772" name="Line 12"/>
              <p:cNvSpPr>
                <a:spLocks noChangeShapeType="1"/>
              </p:cNvSpPr>
              <p:nvPr/>
            </p:nvSpPr>
            <p:spPr bwMode="auto">
              <a:xfrm>
                <a:off x="2075" y="2496"/>
                <a:ext cx="0" cy="9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7773" name="Line 13"/>
              <p:cNvSpPr>
                <a:spLocks noChangeShapeType="1"/>
              </p:cNvSpPr>
              <p:nvPr/>
            </p:nvSpPr>
            <p:spPr bwMode="auto">
              <a:xfrm>
                <a:off x="1632" y="3179"/>
                <a:ext cx="8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7774" name="Line 14"/>
              <p:cNvSpPr>
                <a:spLocks noChangeShapeType="1"/>
              </p:cNvSpPr>
              <p:nvPr/>
            </p:nvSpPr>
            <p:spPr bwMode="auto">
              <a:xfrm>
                <a:off x="2298" y="2496"/>
                <a:ext cx="0" cy="9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7775" name="Text Box 15"/>
              <p:cNvSpPr txBox="1">
                <a:spLocks noChangeArrowheads="1"/>
              </p:cNvSpPr>
              <p:nvPr/>
            </p:nvSpPr>
            <p:spPr bwMode="auto">
              <a:xfrm>
                <a:off x="2298" y="2496"/>
                <a:ext cx="222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7776" name="Text Box 16"/>
              <p:cNvSpPr txBox="1">
                <a:spLocks noChangeArrowheads="1"/>
              </p:cNvSpPr>
              <p:nvPr/>
            </p:nvSpPr>
            <p:spPr bwMode="auto">
              <a:xfrm>
                <a:off x="1853" y="2496"/>
                <a:ext cx="222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7777" name="Text Box 17"/>
              <p:cNvSpPr txBox="1">
                <a:spLocks noChangeArrowheads="1"/>
              </p:cNvSpPr>
              <p:nvPr/>
            </p:nvSpPr>
            <p:spPr bwMode="auto">
              <a:xfrm>
                <a:off x="2075" y="2496"/>
                <a:ext cx="223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7778" name="Text Box 18"/>
              <p:cNvSpPr txBox="1">
                <a:spLocks noChangeArrowheads="1"/>
              </p:cNvSpPr>
              <p:nvPr/>
            </p:nvSpPr>
            <p:spPr bwMode="auto">
              <a:xfrm>
                <a:off x="2298" y="2724"/>
                <a:ext cx="222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7779" name="Text Box 19"/>
              <p:cNvSpPr txBox="1">
                <a:spLocks noChangeArrowheads="1"/>
              </p:cNvSpPr>
              <p:nvPr/>
            </p:nvSpPr>
            <p:spPr bwMode="auto">
              <a:xfrm>
                <a:off x="2075" y="2724"/>
                <a:ext cx="223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7780" name="Text Box 20"/>
              <p:cNvSpPr txBox="1">
                <a:spLocks noChangeArrowheads="1"/>
              </p:cNvSpPr>
              <p:nvPr/>
            </p:nvSpPr>
            <p:spPr bwMode="auto">
              <a:xfrm>
                <a:off x="1853" y="2699"/>
                <a:ext cx="222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7781" name="Text Box 21"/>
              <p:cNvSpPr txBox="1">
                <a:spLocks noChangeArrowheads="1"/>
              </p:cNvSpPr>
              <p:nvPr/>
            </p:nvSpPr>
            <p:spPr bwMode="auto">
              <a:xfrm>
                <a:off x="2565" y="2707"/>
                <a:ext cx="445" cy="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 sz="3600">
                    <a:latin typeface="Wingdings 2" pitchFamily="18" charset="2"/>
                  </a:rPr>
                  <a:t>O</a:t>
                </a:r>
              </a:p>
            </p:txBody>
          </p:sp>
        </p:grpSp>
        <p:grpSp>
          <p:nvGrpSpPr>
            <p:cNvPr id="117782" name="Group 22"/>
            <p:cNvGrpSpPr>
              <a:grpSpLocks/>
            </p:cNvGrpSpPr>
            <p:nvPr/>
          </p:nvGrpSpPr>
          <p:grpSpPr bwMode="auto">
            <a:xfrm>
              <a:off x="3408" y="2496"/>
              <a:ext cx="1392" cy="912"/>
              <a:chOff x="3408" y="2496"/>
              <a:chExt cx="1392" cy="912"/>
            </a:xfrm>
          </p:grpSpPr>
          <p:sp>
            <p:nvSpPr>
              <p:cNvPr id="117783" name="Rectangle 23"/>
              <p:cNvSpPr>
                <a:spLocks noChangeArrowheads="1"/>
              </p:cNvSpPr>
              <p:nvPr/>
            </p:nvSpPr>
            <p:spPr bwMode="auto">
              <a:xfrm>
                <a:off x="3408" y="2496"/>
                <a:ext cx="888" cy="91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7784" name="Line 24"/>
              <p:cNvSpPr>
                <a:spLocks noChangeShapeType="1"/>
              </p:cNvSpPr>
              <p:nvPr/>
            </p:nvSpPr>
            <p:spPr bwMode="auto">
              <a:xfrm>
                <a:off x="3408" y="2724"/>
                <a:ext cx="8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7785" name="Line 25"/>
              <p:cNvSpPr>
                <a:spLocks noChangeShapeType="1"/>
              </p:cNvSpPr>
              <p:nvPr/>
            </p:nvSpPr>
            <p:spPr bwMode="auto">
              <a:xfrm>
                <a:off x="3408" y="2951"/>
                <a:ext cx="8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7786" name="Line 26"/>
              <p:cNvSpPr>
                <a:spLocks noChangeShapeType="1"/>
              </p:cNvSpPr>
              <p:nvPr/>
            </p:nvSpPr>
            <p:spPr bwMode="auto">
              <a:xfrm>
                <a:off x="3630" y="2496"/>
                <a:ext cx="0" cy="9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7787" name="Line 27"/>
              <p:cNvSpPr>
                <a:spLocks noChangeShapeType="1"/>
              </p:cNvSpPr>
              <p:nvPr/>
            </p:nvSpPr>
            <p:spPr bwMode="auto">
              <a:xfrm>
                <a:off x="3853" y="2496"/>
                <a:ext cx="0" cy="9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7788" name="Line 28"/>
              <p:cNvSpPr>
                <a:spLocks noChangeShapeType="1"/>
              </p:cNvSpPr>
              <p:nvPr/>
            </p:nvSpPr>
            <p:spPr bwMode="auto">
              <a:xfrm>
                <a:off x="3408" y="3179"/>
                <a:ext cx="8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7789" name="Line 29"/>
              <p:cNvSpPr>
                <a:spLocks noChangeShapeType="1"/>
              </p:cNvSpPr>
              <p:nvPr/>
            </p:nvSpPr>
            <p:spPr bwMode="auto">
              <a:xfrm>
                <a:off x="4074" y="2496"/>
                <a:ext cx="0" cy="9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7790" name="Text Box 30"/>
              <p:cNvSpPr txBox="1">
                <a:spLocks noChangeArrowheads="1"/>
              </p:cNvSpPr>
              <p:nvPr/>
            </p:nvSpPr>
            <p:spPr bwMode="auto">
              <a:xfrm>
                <a:off x="4074" y="2496"/>
                <a:ext cx="222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7791" name="Text Box 31"/>
              <p:cNvSpPr txBox="1">
                <a:spLocks noChangeArrowheads="1"/>
              </p:cNvSpPr>
              <p:nvPr/>
            </p:nvSpPr>
            <p:spPr bwMode="auto">
              <a:xfrm>
                <a:off x="3630" y="2496"/>
                <a:ext cx="223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7792" name="Text Box 32"/>
              <p:cNvSpPr txBox="1">
                <a:spLocks noChangeArrowheads="1"/>
              </p:cNvSpPr>
              <p:nvPr/>
            </p:nvSpPr>
            <p:spPr bwMode="auto">
              <a:xfrm>
                <a:off x="3853" y="2496"/>
                <a:ext cx="221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7793" name="Text Box 33"/>
              <p:cNvSpPr txBox="1">
                <a:spLocks noChangeArrowheads="1"/>
              </p:cNvSpPr>
              <p:nvPr/>
            </p:nvSpPr>
            <p:spPr bwMode="auto">
              <a:xfrm>
                <a:off x="4074" y="2724"/>
                <a:ext cx="222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7794" name="Text Box 34"/>
              <p:cNvSpPr txBox="1">
                <a:spLocks noChangeArrowheads="1"/>
              </p:cNvSpPr>
              <p:nvPr/>
            </p:nvSpPr>
            <p:spPr bwMode="auto">
              <a:xfrm>
                <a:off x="3853" y="2724"/>
                <a:ext cx="221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7795" name="Text Box 35"/>
              <p:cNvSpPr txBox="1">
                <a:spLocks noChangeArrowheads="1"/>
              </p:cNvSpPr>
              <p:nvPr/>
            </p:nvSpPr>
            <p:spPr bwMode="auto">
              <a:xfrm>
                <a:off x="3630" y="2724"/>
                <a:ext cx="223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7796" name="AutoShape 36"/>
              <p:cNvSpPr>
                <a:spLocks noChangeArrowheads="1"/>
              </p:cNvSpPr>
              <p:nvPr/>
            </p:nvSpPr>
            <p:spPr bwMode="auto">
              <a:xfrm>
                <a:off x="3655" y="2530"/>
                <a:ext cx="401" cy="384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7797" name="AutoShape 37"/>
              <p:cNvSpPr>
                <a:spLocks noChangeArrowheads="1"/>
              </p:cNvSpPr>
              <p:nvPr/>
            </p:nvSpPr>
            <p:spPr bwMode="auto">
              <a:xfrm>
                <a:off x="3877" y="2537"/>
                <a:ext cx="401" cy="383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7798" name="Text Box 38"/>
              <p:cNvSpPr txBox="1">
                <a:spLocks noChangeArrowheads="1"/>
              </p:cNvSpPr>
              <p:nvPr/>
            </p:nvSpPr>
            <p:spPr bwMode="auto">
              <a:xfrm>
                <a:off x="4357" y="2686"/>
                <a:ext cx="443" cy="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 sz="3600">
                    <a:latin typeface="Wingdings 2" pitchFamily="18" charset="2"/>
                  </a:rPr>
                  <a:t>P</a:t>
                </a:r>
              </a:p>
            </p:txBody>
          </p:sp>
        </p:grpSp>
      </p:grpSp>
      <p:cxnSp>
        <p:nvCxnSpPr>
          <p:cNvPr id="5" name="رابط كسهم مستقيم 4"/>
          <p:cNvCxnSpPr>
            <a:endCxn id="117768" idx="0"/>
          </p:cNvCxnSpPr>
          <p:nvPr/>
        </p:nvCxnSpPr>
        <p:spPr>
          <a:xfrm flipH="1">
            <a:off x="3295650" y="3068960"/>
            <a:ext cx="528637" cy="89344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رابط كسهم مستقيم 42"/>
          <p:cNvCxnSpPr/>
          <p:nvPr/>
        </p:nvCxnSpPr>
        <p:spPr>
          <a:xfrm flipH="1">
            <a:off x="6203156" y="2996952"/>
            <a:ext cx="528637" cy="89344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805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1"/>
    </mc:Choice>
    <mc:Fallback xmlns="">
      <p:transition spd="slow" advTm="20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/>
              <a:t>Simplest SOP Expressions</a:t>
            </a:r>
            <a:endParaRPr lang="en-GB" sz="4000" dirty="0"/>
          </a:p>
        </p:txBody>
      </p:sp>
      <p:sp>
        <p:nvSpPr>
          <p:cNvPr id="1187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62000" y="1600200"/>
            <a:ext cx="7843838" cy="4533900"/>
          </a:xfrm>
        </p:spPr>
        <p:txBody>
          <a:bodyPr/>
          <a:lstStyle/>
          <a:p>
            <a:pPr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/>
              <a:t>No redundant groups:.</a:t>
            </a:r>
          </a:p>
        </p:txBody>
      </p:sp>
      <p:grpSp>
        <p:nvGrpSpPr>
          <p:cNvPr id="118788" name="Group 4"/>
          <p:cNvGrpSpPr>
            <a:grpSpLocks/>
          </p:cNvGrpSpPr>
          <p:nvPr/>
        </p:nvGrpSpPr>
        <p:grpSpPr bwMode="auto">
          <a:xfrm>
            <a:off x="2438400" y="2286000"/>
            <a:ext cx="5105400" cy="1524000"/>
            <a:chOff x="1536" y="1680"/>
            <a:chExt cx="3216" cy="960"/>
          </a:xfrm>
        </p:grpSpPr>
        <p:grpSp>
          <p:nvGrpSpPr>
            <p:cNvPr id="118789" name="Group 5"/>
            <p:cNvGrpSpPr>
              <a:grpSpLocks/>
            </p:cNvGrpSpPr>
            <p:nvPr/>
          </p:nvGrpSpPr>
          <p:grpSpPr bwMode="auto">
            <a:xfrm>
              <a:off x="3339" y="1680"/>
              <a:ext cx="1413" cy="942"/>
              <a:chOff x="3339" y="1680"/>
              <a:chExt cx="1413" cy="942"/>
            </a:xfrm>
          </p:grpSpPr>
          <p:sp>
            <p:nvSpPr>
              <p:cNvPr id="118790" name="Rectangle 6"/>
              <p:cNvSpPr>
                <a:spLocks noChangeArrowheads="1"/>
              </p:cNvSpPr>
              <p:nvPr/>
            </p:nvSpPr>
            <p:spPr bwMode="auto">
              <a:xfrm>
                <a:off x="3339" y="1680"/>
                <a:ext cx="902" cy="94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8791" name="Line 7"/>
              <p:cNvSpPr>
                <a:spLocks noChangeShapeType="1"/>
              </p:cNvSpPr>
              <p:nvPr/>
            </p:nvSpPr>
            <p:spPr bwMode="auto">
              <a:xfrm>
                <a:off x="3339" y="1915"/>
                <a:ext cx="90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8792" name="Line 8"/>
              <p:cNvSpPr>
                <a:spLocks noChangeShapeType="1"/>
              </p:cNvSpPr>
              <p:nvPr/>
            </p:nvSpPr>
            <p:spPr bwMode="auto">
              <a:xfrm>
                <a:off x="3339" y="2149"/>
                <a:ext cx="90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8793" name="Line 9"/>
              <p:cNvSpPr>
                <a:spLocks noChangeShapeType="1"/>
              </p:cNvSpPr>
              <p:nvPr/>
            </p:nvSpPr>
            <p:spPr bwMode="auto">
              <a:xfrm>
                <a:off x="3565" y="1680"/>
                <a:ext cx="0" cy="9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8794" name="Line 10"/>
              <p:cNvSpPr>
                <a:spLocks noChangeShapeType="1"/>
              </p:cNvSpPr>
              <p:nvPr/>
            </p:nvSpPr>
            <p:spPr bwMode="auto">
              <a:xfrm>
                <a:off x="3790" y="1680"/>
                <a:ext cx="0" cy="9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8795" name="Line 11"/>
              <p:cNvSpPr>
                <a:spLocks noChangeShapeType="1"/>
              </p:cNvSpPr>
              <p:nvPr/>
            </p:nvSpPr>
            <p:spPr bwMode="auto">
              <a:xfrm>
                <a:off x="3339" y="2385"/>
                <a:ext cx="90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8796" name="Line 12"/>
              <p:cNvSpPr>
                <a:spLocks noChangeShapeType="1"/>
              </p:cNvSpPr>
              <p:nvPr/>
            </p:nvSpPr>
            <p:spPr bwMode="auto">
              <a:xfrm>
                <a:off x="4015" y="1680"/>
                <a:ext cx="0" cy="9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8797" name="Text Box 13"/>
              <p:cNvSpPr txBox="1">
                <a:spLocks noChangeArrowheads="1"/>
              </p:cNvSpPr>
              <p:nvPr/>
            </p:nvSpPr>
            <p:spPr bwMode="auto">
              <a:xfrm>
                <a:off x="4015" y="1680"/>
                <a:ext cx="226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8798" name="Text Box 14"/>
              <p:cNvSpPr txBox="1">
                <a:spLocks noChangeArrowheads="1"/>
              </p:cNvSpPr>
              <p:nvPr/>
            </p:nvSpPr>
            <p:spPr bwMode="auto">
              <a:xfrm>
                <a:off x="3565" y="2150"/>
                <a:ext cx="225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8799" name="Text Box 15"/>
              <p:cNvSpPr txBox="1">
                <a:spLocks noChangeArrowheads="1"/>
              </p:cNvSpPr>
              <p:nvPr/>
            </p:nvSpPr>
            <p:spPr bwMode="auto">
              <a:xfrm>
                <a:off x="3790" y="1680"/>
                <a:ext cx="225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8800" name="Text Box 16"/>
              <p:cNvSpPr txBox="1">
                <a:spLocks noChangeArrowheads="1"/>
              </p:cNvSpPr>
              <p:nvPr/>
            </p:nvSpPr>
            <p:spPr bwMode="auto">
              <a:xfrm>
                <a:off x="4015" y="1915"/>
                <a:ext cx="226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8801" name="Text Box 17"/>
              <p:cNvSpPr txBox="1">
                <a:spLocks noChangeArrowheads="1"/>
              </p:cNvSpPr>
              <p:nvPr/>
            </p:nvSpPr>
            <p:spPr bwMode="auto">
              <a:xfrm>
                <a:off x="3790" y="1915"/>
                <a:ext cx="225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8802" name="Text Box 18"/>
              <p:cNvSpPr txBox="1">
                <a:spLocks noChangeArrowheads="1"/>
              </p:cNvSpPr>
              <p:nvPr/>
            </p:nvSpPr>
            <p:spPr bwMode="auto">
              <a:xfrm>
                <a:off x="3565" y="2386"/>
                <a:ext cx="225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8803" name="AutoShape 19"/>
              <p:cNvSpPr>
                <a:spLocks noChangeArrowheads="1"/>
              </p:cNvSpPr>
              <p:nvPr/>
            </p:nvSpPr>
            <p:spPr bwMode="auto">
              <a:xfrm>
                <a:off x="3590" y="2197"/>
                <a:ext cx="407" cy="397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8804" name="AutoShape 20"/>
              <p:cNvSpPr>
                <a:spLocks noChangeArrowheads="1"/>
              </p:cNvSpPr>
              <p:nvPr/>
            </p:nvSpPr>
            <p:spPr bwMode="auto">
              <a:xfrm>
                <a:off x="3815" y="1721"/>
                <a:ext cx="407" cy="397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8805" name="Text Box 21"/>
              <p:cNvSpPr txBox="1">
                <a:spLocks noChangeArrowheads="1"/>
              </p:cNvSpPr>
              <p:nvPr/>
            </p:nvSpPr>
            <p:spPr bwMode="auto">
              <a:xfrm>
                <a:off x="4302" y="1876"/>
                <a:ext cx="450" cy="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 sz="3600">
                    <a:latin typeface="Wingdings 2" pitchFamily="18" charset="2"/>
                  </a:rPr>
                  <a:t>P</a:t>
                </a:r>
              </a:p>
            </p:txBody>
          </p:sp>
          <p:sp>
            <p:nvSpPr>
              <p:cNvPr id="118806" name="Text Box 22"/>
              <p:cNvSpPr txBox="1">
                <a:spLocks noChangeArrowheads="1"/>
              </p:cNvSpPr>
              <p:nvPr/>
            </p:nvSpPr>
            <p:spPr bwMode="auto">
              <a:xfrm>
                <a:off x="3790" y="2386"/>
                <a:ext cx="225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8807" name="Text Box 23"/>
              <p:cNvSpPr txBox="1">
                <a:spLocks noChangeArrowheads="1"/>
              </p:cNvSpPr>
              <p:nvPr/>
            </p:nvSpPr>
            <p:spPr bwMode="auto">
              <a:xfrm>
                <a:off x="3790" y="2150"/>
                <a:ext cx="225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</p:grpSp>
        <p:grpSp>
          <p:nvGrpSpPr>
            <p:cNvPr id="118808" name="Group 24"/>
            <p:cNvGrpSpPr>
              <a:grpSpLocks/>
            </p:cNvGrpSpPr>
            <p:nvPr/>
          </p:nvGrpSpPr>
          <p:grpSpPr bwMode="auto">
            <a:xfrm>
              <a:off x="1536" y="1680"/>
              <a:ext cx="1399" cy="960"/>
              <a:chOff x="1536" y="1680"/>
              <a:chExt cx="1399" cy="960"/>
            </a:xfrm>
          </p:grpSpPr>
          <p:sp>
            <p:nvSpPr>
              <p:cNvPr id="118809" name="AutoShape 25"/>
              <p:cNvSpPr>
                <a:spLocks noChangeArrowheads="1"/>
              </p:cNvSpPr>
              <p:nvPr/>
            </p:nvSpPr>
            <p:spPr bwMode="auto">
              <a:xfrm>
                <a:off x="2032" y="1699"/>
                <a:ext cx="146" cy="941"/>
              </a:xfrm>
              <a:prstGeom prst="roundRect">
                <a:avLst>
                  <a:gd name="adj" fmla="val 16667"/>
                </a:avLst>
              </a:prstGeom>
              <a:solidFill>
                <a:srgbClr val="00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8810" name="Rectangle 26"/>
              <p:cNvSpPr>
                <a:spLocks noChangeArrowheads="1"/>
              </p:cNvSpPr>
              <p:nvPr/>
            </p:nvSpPr>
            <p:spPr bwMode="auto">
              <a:xfrm>
                <a:off x="1536" y="1680"/>
                <a:ext cx="902" cy="94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8811" name="Line 27"/>
              <p:cNvSpPr>
                <a:spLocks noChangeShapeType="1"/>
              </p:cNvSpPr>
              <p:nvPr/>
            </p:nvSpPr>
            <p:spPr bwMode="auto">
              <a:xfrm>
                <a:off x="1536" y="1915"/>
                <a:ext cx="90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8812" name="Line 28"/>
              <p:cNvSpPr>
                <a:spLocks noChangeShapeType="1"/>
              </p:cNvSpPr>
              <p:nvPr/>
            </p:nvSpPr>
            <p:spPr bwMode="auto">
              <a:xfrm>
                <a:off x="1536" y="2149"/>
                <a:ext cx="90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8813" name="Line 29"/>
              <p:cNvSpPr>
                <a:spLocks noChangeShapeType="1"/>
              </p:cNvSpPr>
              <p:nvPr/>
            </p:nvSpPr>
            <p:spPr bwMode="auto">
              <a:xfrm>
                <a:off x="1760" y="1680"/>
                <a:ext cx="0" cy="9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8814" name="Line 30"/>
              <p:cNvSpPr>
                <a:spLocks noChangeShapeType="1"/>
              </p:cNvSpPr>
              <p:nvPr/>
            </p:nvSpPr>
            <p:spPr bwMode="auto">
              <a:xfrm>
                <a:off x="1986" y="1680"/>
                <a:ext cx="0" cy="9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8815" name="Line 31"/>
              <p:cNvSpPr>
                <a:spLocks noChangeShapeType="1"/>
              </p:cNvSpPr>
              <p:nvPr/>
            </p:nvSpPr>
            <p:spPr bwMode="auto">
              <a:xfrm>
                <a:off x="1536" y="2385"/>
                <a:ext cx="90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8816" name="Line 32"/>
              <p:cNvSpPr>
                <a:spLocks noChangeShapeType="1"/>
              </p:cNvSpPr>
              <p:nvPr/>
            </p:nvSpPr>
            <p:spPr bwMode="auto">
              <a:xfrm>
                <a:off x="2212" y="1680"/>
                <a:ext cx="0" cy="9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8817" name="Text Box 33"/>
              <p:cNvSpPr txBox="1">
                <a:spLocks noChangeArrowheads="1"/>
              </p:cNvSpPr>
              <p:nvPr/>
            </p:nvSpPr>
            <p:spPr bwMode="auto">
              <a:xfrm>
                <a:off x="2212" y="1680"/>
                <a:ext cx="226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8818" name="Text Box 34"/>
              <p:cNvSpPr txBox="1">
                <a:spLocks noChangeArrowheads="1"/>
              </p:cNvSpPr>
              <p:nvPr/>
            </p:nvSpPr>
            <p:spPr bwMode="auto">
              <a:xfrm>
                <a:off x="1760" y="2150"/>
                <a:ext cx="226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8819" name="Text Box 35"/>
              <p:cNvSpPr txBox="1">
                <a:spLocks noChangeArrowheads="1"/>
              </p:cNvSpPr>
              <p:nvPr/>
            </p:nvSpPr>
            <p:spPr bwMode="auto">
              <a:xfrm>
                <a:off x="1986" y="1680"/>
                <a:ext cx="226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8820" name="Text Box 36"/>
              <p:cNvSpPr txBox="1">
                <a:spLocks noChangeArrowheads="1"/>
              </p:cNvSpPr>
              <p:nvPr/>
            </p:nvSpPr>
            <p:spPr bwMode="auto">
              <a:xfrm>
                <a:off x="2212" y="1915"/>
                <a:ext cx="226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8821" name="Text Box 37"/>
              <p:cNvSpPr txBox="1">
                <a:spLocks noChangeArrowheads="1"/>
              </p:cNvSpPr>
              <p:nvPr/>
            </p:nvSpPr>
            <p:spPr bwMode="auto">
              <a:xfrm>
                <a:off x="1986" y="1915"/>
                <a:ext cx="226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8822" name="Text Box 38"/>
              <p:cNvSpPr txBox="1">
                <a:spLocks noChangeArrowheads="1"/>
              </p:cNvSpPr>
              <p:nvPr/>
            </p:nvSpPr>
            <p:spPr bwMode="auto">
              <a:xfrm>
                <a:off x="1760" y="2386"/>
                <a:ext cx="226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8823" name="Text Box 39"/>
              <p:cNvSpPr txBox="1">
                <a:spLocks noChangeArrowheads="1"/>
              </p:cNvSpPr>
              <p:nvPr/>
            </p:nvSpPr>
            <p:spPr bwMode="auto">
              <a:xfrm>
                <a:off x="2483" y="1898"/>
                <a:ext cx="452" cy="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 sz="3600">
                    <a:latin typeface="Wingdings 2" pitchFamily="18" charset="2"/>
                  </a:rPr>
                  <a:t>O</a:t>
                </a:r>
              </a:p>
            </p:txBody>
          </p:sp>
          <p:sp>
            <p:nvSpPr>
              <p:cNvPr id="118824" name="Text Box 40"/>
              <p:cNvSpPr txBox="1">
                <a:spLocks noChangeArrowheads="1"/>
              </p:cNvSpPr>
              <p:nvPr/>
            </p:nvSpPr>
            <p:spPr bwMode="auto">
              <a:xfrm>
                <a:off x="1986" y="2386"/>
                <a:ext cx="226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8825" name="Text Box 41"/>
              <p:cNvSpPr txBox="1">
                <a:spLocks noChangeArrowheads="1"/>
              </p:cNvSpPr>
              <p:nvPr/>
            </p:nvSpPr>
            <p:spPr bwMode="auto">
              <a:xfrm>
                <a:off x="1986" y="2150"/>
                <a:ext cx="226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>
                    <a:latin typeface="Tahoma" pitchFamily="34" charset="0"/>
                  </a:rPr>
                  <a:t>1</a:t>
                </a:r>
              </a:p>
            </p:txBody>
          </p:sp>
          <p:sp>
            <p:nvSpPr>
              <p:cNvPr id="118826" name="AutoShape 42"/>
              <p:cNvSpPr>
                <a:spLocks noChangeArrowheads="1"/>
              </p:cNvSpPr>
              <p:nvPr/>
            </p:nvSpPr>
            <p:spPr bwMode="auto">
              <a:xfrm>
                <a:off x="1780" y="2194"/>
                <a:ext cx="407" cy="397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118827" name="AutoShape 43"/>
              <p:cNvSpPr>
                <a:spLocks noChangeArrowheads="1"/>
              </p:cNvSpPr>
              <p:nvPr/>
            </p:nvSpPr>
            <p:spPr bwMode="auto">
              <a:xfrm>
                <a:off x="2014" y="1721"/>
                <a:ext cx="407" cy="397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</p:grpSp>
      </p:grpSp>
      <p:grpSp>
        <p:nvGrpSpPr>
          <p:cNvPr id="118832" name="Group 48"/>
          <p:cNvGrpSpPr>
            <a:grpSpLocks/>
          </p:cNvGrpSpPr>
          <p:nvPr/>
        </p:nvGrpSpPr>
        <p:grpSpPr bwMode="auto">
          <a:xfrm>
            <a:off x="2971800" y="2971800"/>
            <a:ext cx="3733800" cy="1387475"/>
            <a:chOff x="1872" y="1872"/>
            <a:chExt cx="2352" cy="874"/>
          </a:xfrm>
        </p:grpSpPr>
        <p:sp>
          <p:nvSpPr>
            <p:cNvPr id="118833" name="Line 49"/>
            <p:cNvSpPr>
              <a:spLocks noChangeShapeType="1"/>
            </p:cNvSpPr>
            <p:nvPr/>
          </p:nvSpPr>
          <p:spPr bwMode="auto">
            <a:xfrm flipV="1">
              <a:off x="2304" y="1872"/>
              <a:ext cx="4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18834" name="Line 50"/>
            <p:cNvSpPr>
              <a:spLocks noChangeShapeType="1"/>
            </p:cNvSpPr>
            <p:nvPr/>
          </p:nvSpPr>
          <p:spPr bwMode="auto">
            <a:xfrm flipH="1" flipV="1">
              <a:off x="1872" y="2352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118835" name="Text Box 51"/>
            <p:cNvSpPr txBox="1">
              <a:spLocks noChangeArrowheads="1"/>
            </p:cNvSpPr>
            <p:nvPr/>
          </p:nvSpPr>
          <p:spPr bwMode="auto">
            <a:xfrm>
              <a:off x="2112" y="2496"/>
              <a:ext cx="21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latin typeface="Times New Roman" pitchFamily="18" charset="0"/>
                </a:rPr>
                <a:t>Essential prime implicants</a:t>
              </a:r>
            </a:p>
          </p:txBody>
        </p:sp>
      </p:grpSp>
      <p:sp>
        <p:nvSpPr>
          <p:cNvPr id="3" name="مستطيل 2"/>
          <p:cNvSpPr/>
          <p:nvPr/>
        </p:nvSpPr>
        <p:spPr>
          <a:xfrm>
            <a:off x="2195736" y="2060848"/>
            <a:ext cx="2463577" cy="1901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>
              <a:ln w="57150">
                <a:solidFill>
                  <a:schemeClr val="tx1"/>
                </a:solidFill>
                <a:prstDash val="dashDot"/>
              </a:ln>
            </a:endParaRPr>
          </a:p>
        </p:txBody>
      </p:sp>
      <p:sp>
        <p:nvSpPr>
          <p:cNvPr id="50" name="مستطيل 49"/>
          <p:cNvSpPr/>
          <p:nvPr/>
        </p:nvSpPr>
        <p:spPr>
          <a:xfrm>
            <a:off x="5064756" y="2117861"/>
            <a:ext cx="2463577" cy="1901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>
              <a:ln w="57150">
                <a:solidFill>
                  <a:schemeClr val="tx1"/>
                </a:solidFill>
                <a:prstDash val="dashDot"/>
              </a:ln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702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49"/>
    </mc:Choice>
    <mc:Fallback xmlns="">
      <p:transition spd="slow" advTm="24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18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/>
              <a:t>2-variable K-maps</a:t>
            </a:r>
            <a:endParaRPr lang="en-GB" sz="4000">
              <a:solidFill>
                <a:schemeClr val="tx1"/>
              </a:solidFill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600200"/>
            <a:ext cx="8001000" cy="587375"/>
          </a:xfrm>
        </p:spPr>
        <p:txBody>
          <a:bodyPr/>
          <a:lstStyle/>
          <a:p>
            <a:pPr>
              <a:buSzPct val="120000"/>
              <a:buFont typeface="Wingdings" pitchFamily="2" charset="2"/>
              <a:buChar char="§"/>
            </a:pPr>
            <a:r>
              <a:rPr lang="en-US" sz="2400"/>
              <a:t>Equivalent labeling:</a:t>
            </a:r>
            <a:endParaRPr lang="en-GB" sz="2400"/>
          </a:p>
        </p:txBody>
      </p:sp>
      <p:grpSp>
        <p:nvGrpSpPr>
          <p:cNvPr id="94212" name="Group 4"/>
          <p:cNvGrpSpPr>
            <a:grpSpLocks/>
          </p:cNvGrpSpPr>
          <p:nvPr/>
        </p:nvGrpSpPr>
        <p:grpSpPr bwMode="auto">
          <a:xfrm>
            <a:off x="2791019" y="2578682"/>
            <a:ext cx="4205288" cy="5135564"/>
            <a:chOff x="1734" y="1545"/>
            <a:chExt cx="2649" cy="3235"/>
          </a:xfrm>
        </p:grpSpPr>
        <p:sp>
          <p:nvSpPr>
            <p:cNvPr id="94215" name="Line 7"/>
            <p:cNvSpPr>
              <a:spLocks noChangeShapeType="1"/>
            </p:cNvSpPr>
            <p:nvPr/>
          </p:nvSpPr>
          <p:spPr bwMode="auto">
            <a:xfrm>
              <a:off x="1734" y="4780"/>
              <a:ext cx="57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IQ"/>
            </a:p>
          </p:txBody>
        </p:sp>
        <p:sp>
          <p:nvSpPr>
            <p:cNvPr id="94221" name="Text Box 13"/>
            <p:cNvSpPr txBox="1">
              <a:spLocks noChangeArrowheads="1"/>
            </p:cNvSpPr>
            <p:nvPr/>
          </p:nvSpPr>
          <p:spPr bwMode="auto">
            <a:xfrm>
              <a:off x="2456" y="1908"/>
              <a:ext cx="1034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GB"/>
                <a:t>equivalent to</a:t>
              </a:r>
              <a:r>
                <a:rPr lang="en-GB" b="1"/>
                <a:t>:</a:t>
              </a:r>
            </a:p>
          </p:txBody>
        </p:sp>
        <p:grpSp>
          <p:nvGrpSpPr>
            <p:cNvPr id="94222" name="Group 14"/>
            <p:cNvGrpSpPr>
              <a:grpSpLocks/>
            </p:cNvGrpSpPr>
            <p:nvPr/>
          </p:nvGrpSpPr>
          <p:grpSpPr bwMode="auto">
            <a:xfrm>
              <a:off x="3442" y="1545"/>
              <a:ext cx="926" cy="824"/>
              <a:chOff x="7668" y="3108"/>
              <a:chExt cx="2316" cy="2061"/>
            </a:xfrm>
          </p:grpSpPr>
          <p:sp>
            <p:nvSpPr>
              <p:cNvPr id="94223" name="Rectangle 15"/>
              <p:cNvSpPr>
                <a:spLocks noChangeArrowheads="1"/>
              </p:cNvSpPr>
              <p:nvPr/>
            </p:nvSpPr>
            <p:spPr bwMode="auto">
              <a:xfrm>
                <a:off x="8353" y="3729"/>
                <a:ext cx="1440" cy="144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94224" name="Line 16"/>
              <p:cNvSpPr>
                <a:spLocks noChangeShapeType="1"/>
              </p:cNvSpPr>
              <p:nvPr/>
            </p:nvSpPr>
            <p:spPr bwMode="auto">
              <a:xfrm>
                <a:off x="8353" y="4449"/>
                <a:ext cx="14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94225" name="Line 17"/>
              <p:cNvSpPr>
                <a:spLocks noChangeShapeType="1"/>
              </p:cNvSpPr>
              <p:nvPr/>
            </p:nvSpPr>
            <p:spPr bwMode="auto">
              <a:xfrm>
                <a:off x="9073" y="3729"/>
                <a:ext cx="0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94226" name="Text Box 18"/>
              <p:cNvSpPr txBox="1">
                <a:spLocks noChangeArrowheads="1"/>
              </p:cNvSpPr>
              <p:nvPr/>
            </p:nvSpPr>
            <p:spPr bwMode="auto">
              <a:xfrm>
                <a:off x="7668" y="3284"/>
                <a:ext cx="6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 dirty="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94227" name="Text Box 19"/>
              <p:cNvSpPr txBox="1">
                <a:spLocks noChangeArrowheads="1"/>
              </p:cNvSpPr>
              <p:nvPr/>
            </p:nvSpPr>
            <p:spPr bwMode="auto">
              <a:xfrm>
                <a:off x="7992" y="3108"/>
                <a:ext cx="636" cy="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 dirty="0">
                    <a:latin typeface="Tahoma" pitchFamily="34" charset="0"/>
                  </a:rPr>
                  <a:t>B</a:t>
                </a:r>
              </a:p>
            </p:txBody>
          </p:sp>
          <p:sp>
            <p:nvSpPr>
              <p:cNvPr id="94228" name="Line 20"/>
              <p:cNvSpPr>
                <a:spLocks noChangeShapeType="1"/>
              </p:cNvSpPr>
              <p:nvPr/>
            </p:nvSpPr>
            <p:spPr bwMode="auto">
              <a:xfrm flipH="1" flipV="1">
                <a:off x="7920" y="3168"/>
                <a:ext cx="432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94229" name="Text Box 21"/>
              <p:cNvSpPr txBox="1">
                <a:spLocks noChangeArrowheads="1"/>
              </p:cNvSpPr>
              <p:nvPr/>
            </p:nvSpPr>
            <p:spPr bwMode="auto">
              <a:xfrm>
                <a:off x="8532" y="3240"/>
                <a:ext cx="1452" cy="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 sz="1600" b="1">
                    <a:latin typeface="Times New Roman" pitchFamily="18" charset="0"/>
                  </a:rPr>
                  <a:t>0       1</a:t>
                </a:r>
              </a:p>
            </p:txBody>
          </p:sp>
          <p:sp>
            <p:nvSpPr>
              <p:cNvPr id="94230" name="Text Box 22"/>
              <p:cNvSpPr txBox="1">
                <a:spLocks noChangeArrowheads="1"/>
              </p:cNvSpPr>
              <p:nvPr/>
            </p:nvSpPr>
            <p:spPr bwMode="auto">
              <a:xfrm>
                <a:off x="7732" y="3872"/>
                <a:ext cx="632" cy="1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r>
                  <a:rPr lang="en-GB" sz="1600" b="1" dirty="0">
                    <a:latin typeface="Times New Roman" pitchFamily="18" charset="0"/>
                  </a:rPr>
                  <a:t>0</a:t>
                </a:r>
              </a:p>
              <a:p>
                <a:pPr algn="r"/>
                <a:r>
                  <a:rPr lang="en-GB" sz="1600" b="1" dirty="0">
                    <a:latin typeface="Times New Roman" pitchFamily="18" charset="0"/>
                  </a:rPr>
                  <a:t>   1</a:t>
                </a:r>
              </a:p>
            </p:txBody>
          </p:sp>
        </p:grpSp>
        <p:grpSp>
          <p:nvGrpSpPr>
            <p:cNvPr id="94241" name="Group 33"/>
            <p:cNvGrpSpPr>
              <a:grpSpLocks/>
            </p:cNvGrpSpPr>
            <p:nvPr/>
          </p:nvGrpSpPr>
          <p:grpSpPr bwMode="auto">
            <a:xfrm>
              <a:off x="3456" y="2640"/>
              <a:ext cx="927" cy="825"/>
              <a:chOff x="3326" y="2679"/>
              <a:chExt cx="927" cy="825"/>
            </a:xfrm>
          </p:grpSpPr>
          <p:sp>
            <p:nvSpPr>
              <p:cNvPr id="94242" name="Rectangle 34"/>
              <p:cNvSpPr>
                <a:spLocks noChangeArrowheads="1"/>
              </p:cNvSpPr>
              <p:nvPr/>
            </p:nvSpPr>
            <p:spPr bwMode="auto">
              <a:xfrm>
                <a:off x="3600" y="2928"/>
                <a:ext cx="576" cy="57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94243" name="Line 35"/>
              <p:cNvSpPr>
                <a:spLocks noChangeShapeType="1"/>
              </p:cNvSpPr>
              <p:nvPr/>
            </p:nvSpPr>
            <p:spPr bwMode="auto">
              <a:xfrm>
                <a:off x="3600" y="3216"/>
                <a:ext cx="57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94244" name="Line 36"/>
              <p:cNvSpPr>
                <a:spLocks noChangeShapeType="1"/>
              </p:cNvSpPr>
              <p:nvPr/>
            </p:nvSpPr>
            <p:spPr bwMode="auto">
              <a:xfrm>
                <a:off x="3888" y="2928"/>
                <a:ext cx="0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94245" name="Text Box 37"/>
              <p:cNvSpPr txBox="1">
                <a:spLocks noChangeArrowheads="1"/>
              </p:cNvSpPr>
              <p:nvPr/>
            </p:nvSpPr>
            <p:spPr bwMode="auto">
              <a:xfrm>
                <a:off x="3326" y="2750"/>
                <a:ext cx="255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 dirty="0">
                    <a:latin typeface="Tahoma" pitchFamily="34" charset="0"/>
                  </a:rPr>
                  <a:t>B</a:t>
                </a:r>
              </a:p>
            </p:txBody>
          </p:sp>
          <p:sp>
            <p:nvSpPr>
              <p:cNvPr id="94246" name="Text Box 38"/>
              <p:cNvSpPr txBox="1">
                <a:spLocks noChangeArrowheads="1"/>
              </p:cNvSpPr>
              <p:nvPr/>
            </p:nvSpPr>
            <p:spPr bwMode="auto">
              <a:xfrm>
                <a:off x="3456" y="2679"/>
                <a:ext cx="25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GB" sz="1200" b="1" dirty="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94247" name="Line 39"/>
              <p:cNvSpPr>
                <a:spLocks noChangeShapeType="1"/>
              </p:cNvSpPr>
              <p:nvPr/>
            </p:nvSpPr>
            <p:spPr bwMode="auto">
              <a:xfrm flipH="1" flipV="1">
                <a:off x="3427" y="2703"/>
                <a:ext cx="173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IQ"/>
              </a:p>
            </p:txBody>
          </p:sp>
          <p:sp>
            <p:nvSpPr>
              <p:cNvPr id="94248" name="Text Box 40"/>
              <p:cNvSpPr txBox="1">
                <a:spLocks noChangeArrowheads="1"/>
              </p:cNvSpPr>
              <p:nvPr/>
            </p:nvSpPr>
            <p:spPr bwMode="auto">
              <a:xfrm>
                <a:off x="3672" y="2732"/>
                <a:ext cx="581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 sz="1600" b="1">
                    <a:latin typeface="Times New Roman" pitchFamily="18" charset="0"/>
                  </a:rPr>
                  <a:t>1       0</a:t>
                </a:r>
              </a:p>
            </p:txBody>
          </p:sp>
          <p:sp>
            <p:nvSpPr>
              <p:cNvPr id="94249" name="Text Box 41"/>
              <p:cNvSpPr txBox="1">
                <a:spLocks noChangeArrowheads="1"/>
              </p:cNvSpPr>
              <p:nvPr/>
            </p:nvSpPr>
            <p:spPr bwMode="auto">
              <a:xfrm>
                <a:off x="3352" y="2985"/>
                <a:ext cx="253" cy="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r>
                  <a:rPr lang="en-GB" sz="1600" b="1">
                    <a:latin typeface="Times New Roman" pitchFamily="18" charset="0"/>
                  </a:rPr>
                  <a:t>0</a:t>
                </a:r>
              </a:p>
              <a:p>
                <a:pPr algn="r"/>
                <a:r>
                  <a:rPr lang="en-GB" sz="1600" b="1">
                    <a:latin typeface="Times New Roman" pitchFamily="18" charset="0"/>
                  </a:rPr>
                  <a:t>   1</a:t>
                </a:r>
              </a:p>
            </p:txBody>
          </p:sp>
        </p:grpSp>
      </p:grpSp>
      <p:cxnSp>
        <p:nvCxnSpPr>
          <p:cNvPr id="4" name="رابط كسهم مستقيم 3"/>
          <p:cNvCxnSpPr>
            <a:endCxn id="94227" idx="0"/>
          </p:cNvCxnSpPr>
          <p:nvPr/>
        </p:nvCxnSpPr>
        <p:spPr>
          <a:xfrm flipH="1">
            <a:off x="5909962" y="2042826"/>
            <a:ext cx="484295" cy="5358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رابط كسهم مستقيم 46"/>
          <p:cNvCxnSpPr/>
          <p:nvPr/>
        </p:nvCxnSpPr>
        <p:spPr>
          <a:xfrm flipH="1">
            <a:off x="5929313" y="3693244"/>
            <a:ext cx="484295" cy="5358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87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68"/>
    </mc:Choice>
    <mc:Fallback xmlns="">
      <p:transition spd="slow" advTm="22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4|16.3|7|1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.6|0.5|0.7|1.9|0.9|7|0.7|0.7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11.8|2.8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25.3|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2.5|2.6|2.7|47.8|3.8|3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6.8|34.8|19.1|4.1|1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.8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5.4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13.9|1.3|0.8|0.6|0.7|0.6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34.3|16.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1072</TotalTime>
  <Words>550</Words>
  <Application>Microsoft Office PowerPoint</Application>
  <PresentationFormat>On-screen Show (4:3)</PresentationFormat>
  <Paragraphs>262</Paragraphs>
  <Slides>17</Slides>
  <Notes>4</Notes>
  <HiddenSlides>0</HiddenSlides>
  <MMClips>17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Calibri</vt:lpstr>
      <vt:lpstr>Cambria Math</vt:lpstr>
      <vt:lpstr>Courier</vt:lpstr>
      <vt:lpstr>Garamond</vt:lpstr>
      <vt:lpstr>Georgia</vt:lpstr>
      <vt:lpstr>Tahoma</vt:lpstr>
      <vt:lpstr>Times New Roman</vt:lpstr>
      <vt:lpstr>Wingdings</vt:lpstr>
      <vt:lpstr>Wingdings 2</vt:lpstr>
      <vt:lpstr>Civic</vt:lpstr>
      <vt:lpstr>Equation</vt:lpstr>
      <vt:lpstr>VISIO</vt:lpstr>
      <vt:lpstr>معادلة</vt:lpstr>
      <vt:lpstr>محاضرة بمادة التقنيات الرقمية</vt:lpstr>
      <vt:lpstr>Karnaugh Map Method</vt:lpstr>
      <vt:lpstr>PowerPoint Presentation</vt:lpstr>
      <vt:lpstr>PowerPoint Presentation</vt:lpstr>
      <vt:lpstr>Simplification Using K-maps</vt:lpstr>
      <vt:lpstr>Simplification Using K-maps</vt:lpstr>
      <vt:lpstr>Simplest SOP Expressions</vt:lpstr>
      <vt:lpstr>Simplest SOP Expressions</vt:lpstr>
      <vt:lpstr>2-variable K-maps</vt:lpstr>
      <vt:lpstr>The 3 Variable K-Map</vt:lpstr>
      <vt:lpstr>PowerPoint Presentation</vt:lpstr>
      <vt:lpstr>Mapping a Standard SOP Expression (full example)</vt:lpstr>
      <vt:lpstr>Mapping Directly from a Truth Table</vt:lpstr>
      <vt:lpstr>PowerPoint Presentation</vt:lpstr>
      <vt:lpstr>PowerPoint Presentation</vt:lpstr>
      <vt:lpstr>Quick Review Questions (1)</vt:lpstr>
      <vt:lpstr>Determining the Minimum SOP Expression from the Map (exercises)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Fawal</dc:creator>
  <cp:lastModifiedBy>V22361</cp:lastModifiedBy>
  <cp:revision>139</cp:revision>
  <dcterms:created xsi:type="dcterms:W3CDTF">2010-03-01T11:51:25Z</dcterms:created>
  <dcterms:modified xsi:type="dcterms:W3CDTF">2022-12-03T18:24:54Z</dcterms:modified>
</cp:coreProperties>
</file>