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4" r:id="rId3"/>
    <p:sldId id="285" r:id="rId4"/>
    <p:sldId id="287" r:id="rId5"/>
    <p:sldId id="288" r:id="rId6"/>
    <p:sldId id="297" r:id="rId7"/>
    <p:sldId id="289" r:id="rId8"/>
    <p:sldId id="298" r:id="rId9"/>
    <p:sldId id="290" r:id="rId10"/>
    <p:sldId id="299" r:id="rId11"/>
    <p:sldId id="293" r:id="rId12"/>
    <p:sldId id="300" r:id="rId13"/>
    <p:sldId id="294" r:id="rId14"/>
    <p:sldId id="301" r:id="rId15"/>
    <p:sldId id="302" r:id="rId16"/>
    <p:sldId id="303" r:id="rId17"/>
    <p:sldId id="304" r:id="rId18"/>
    <p:sldId id="305" r:id="rId19"/>
    <p:sldId id="296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33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409" autoAdjust="0"/>
  </p:normalViewPr>
  <p:slideViewPr>
    <p:cSldViewPr>
      <p:cViewPr varScale="1">
        <p:scale>
          <a:sx n="100" d="100"/>
          <a:sy n="100" d="100"/>
        </p:scale>
        <p:origin x="19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EDC7F-8989-4F93-8F9D-F7DF4AA8D386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BD7F7-FE1A-496B-BE95-4716A10CB4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9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53248-8FD0-42F1-A935-9DB4A020E594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AD3E1-4781-4316-AE61-6AEAE0A761BB}" type="slidenum">
              <a:rPr lang="en-US"/>
              <a:pPr/>
              <a:t>13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A276F-1B14-459B-A3B5-AE02A7E7D052}" type="slidenum">
              <a:rPr lang="en-US"/>
              <a:pPr/>
              <a:t>14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FFE78-E7BF-4073-8234-316E2E324D19}" type="slidenum">
              <a:rPr lang="en-US"/>
              <a:pPr/>
              <a:t>15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07919-C1FE-40FD-81C4-BD7305E1457D}" type="slidenum">
              <a:rPr lang="en-US"/>
              <a:pPr/>
              <a:t>16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903A3-79C7-4F08-8D30-6A992F9D84AA}" type="slidenum">
              <a:rPr lang="en-US"/>
              <a:pPr/>
              <a:t>17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F8A02A-BC9D-4DD8-BF89-5DC9FC2C9A4F}" type="slidenum">
              <a:rPr lang="en-US"/>
              <a:pPr/>
              <a:t>18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43070-6084-47F7-BF59-A15D2EE88903}" type="slidenum">
              <a:rPr lang="en-US"/>
              <a:pPr/>
              <a:t>19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39D6A-14FD-4EDB-841F-DEC6645F3375}" type="slidenum">
              <a:rPr lang="en-US"/>
              <a:pPr/>
              <a:t>5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28A19-31AA-43F4-AB83-F42F5C2D9DB0}" type="slidenum">
              <a:rPr lang="en-US"/>
              <a:pPr/>
              <a:t>6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FACD0-D1F7-4909-BEA6-2F531C073799}" type="slidenum">
              <a:rPr lang="en-US"/>
              <a:pPr/>
              <a:t>7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BFE971-F810-484C-9C0D-4098F2691510}" type="slidenum">
              <a:rPr lang="en-US"/>
              <a:pPr/>
              <a:t>8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88775-884A-4607-A789-B0ACA44077CA}" type="slidenum">
              <a:rPr lang="en-US"/>
              <a:pPr/>
              <a:t>9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CE084-296F-4840-B614-B4CC7C211F8B}" type="slidenum">
              <a:rPr lang="en-US"/>
              <a:pPr/>
              <a:t>10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9E7F3-56C2-43D8-8795-C796C0B736DD}" type="slidenum">
              <a:rPr lang="en-US"/>
              <a:pPr/>
              <a:t>11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8955E-9296-400E-B8BA-DFFCD9B3009A}" type="slidenum">
              <a:rPr lang="en-US"/>
              <a:pPr/>
              <a:t>12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شريحة عنوان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2330450"/>
            <a:ext cx="8991600" cy="224155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chemeClr val="hlink"/>
              </a:gs>
              <a:gs pos="100000">
                <a:srgbClr val="3399FF"/>
              </a:gs>
            </a:gsLst>
            <a:lin ang="2700000" scaled="1"/>
          </a:gra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457200" y="457200"/>
            <a:ext cx="8153400" cy="5791200"/>
          </a:xfrm>
          <a:prstGeom prst="rect">
            <a:avLst/>
          </a:prstGeom>
          <a:solidFill>
            <a:srgbClr val="FFFFFF"/>
          </a:solidFill>
          <a:ln w="2857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7903" name="Text Box 15"/>
          <p:cNvSpPr txBox="1">
            <a:spLocks noChangeArrowheads="1"/>
          </p:cNvSpPr>
          <p:nvPr userDrawn="1"/>
        </p:nvSpPr>
        <p:spPr bwMode="auto">
          <a:xfrm>
            <a:off x="3886200" y="6400800"/>
            <a:ext cx="510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rgbClr val="996633"/>
                </a:solidFill>
              </a:rPr>
              <a:t>© 2009 Pearson Education, Upper Saddle River, NJ 07458. All Rights Reserved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 userDrawn="1"/>
        </p:nvSpPr>
        <p:spPr bwMode="auto">
          <a:xfrm>
            <a:off x="152400" y="640080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</a:rPr>
              <a:t>Floyd, Digital Fundamentals, 10</a:t>
            </a:r>
            <a:r>
              <a:rPr lang="en-US" sz="1200" b="1" baseline="30000">
                <a:solidFill>
                  <a:srgbClr val="FFFFFF"/>
                </a:solidFill>
              </a:rPr>
              <a:t>th</a:t>
            </a:r>
            <a:r>
              <a:rPr lang="en-US" sz="1200" b="1">
                <a:solidFill>
                  <a:srgbClr val="FFFFFF"/>
                </a:solidFill>
              </a:rPr>
              <a:t> ed</a:t>
            </a:r>
          </a:p>
        </p:txBody>
      </p:sp>
    </p:spTree>
    <p:extLst>
      <p:ext uri="{BB962C8B-B14F-4D97-AF65-F5344CB8AC3E}">
        <p14:creationId xmlns:p14="http://schemas.microsoft.com/office/powerpoint/2010/main" val="230817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7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34.jpeg"/><Relationship Id="rId7" Type="http://schemas.openxmlformats.org/officeDocument/2006/relationships/image" Target="../media/image3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e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IQ" sz="2400" spc="0" dirty="0">
                <a:solidFill>
                  <a:schemeClr val="tx1"/>
                </a:solidFill>
              </a:rPr>
              <a:t>م. د حسين فالح مهدي</a:t>
            </a:r>
            <a:endParaRPr lang="en-US" sz="2400" spc="0" dirty="0">
              <a:solidFill>
                <a:schemeClr val="tx1"/>
              </a:solidFill>
            </a:endParaRPr>
          </a:p>
          <a:p>
            <a:r>
              <a:rPr lang="ar-IQ" sz="2400" spc="0" dirty="0">
                <a:solidFill>
                  <a:schemeClr val="tx1"/>
                </a:solidFill>
              </a:rPr>
              <a:t>جامعة ديالى</a:t>
            </a:r>
          </a:p>
          <a:p>
            <a:r>
              <a:rPr lang="ar-IQ" sz="2400" spc="0" dirty="0">
                <a:solidFill>
                  <a:schemeClr val="tx1"/>
                </a:solidFill>
              </a:rPr>
              <a:t>كلية الهندسة –قسم هندسة الحاسوب</a:t>
            </a:r>
          </a:p>
          <a:p>
            <a:r>
              <a:rPr lang="ar-IQ" sz="2400" spc="0">
                <a:solidFill>
                  <a:schemeClr val="tx1"/>
                </a:solidFill>
              </a:rPr>
              <a:t>2022-2023</a:t>
            </a:r>
            <a:endParaRPr lang="ar-IQ" sz="2400" spc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IQ" dirty="0"/>
              <a:t>محاضرة بمادة التقنيات الرقمية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2571736" y="4857760"/>
            <a:ext cx="3643338" cy="714380"/>
          </a:xfrm>
          <a:prstGeom prst="rect">
            <a:avLst/>
          </a:prstGeom>
          <a:scene3d>
            <a:camera prst="orthographicFront"/>
            <a:lightRig rig="flat" dir="t"/>
          </a:scene3d>
          <a:sp3d prstMaterial="softEdge"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LOGIC GATES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 advTm="33018"/>
    </mc:Choice>
    <mc:Fallback xmlns="">
      <p:transition spd="slow" advTm="3301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1600200" y="2411413"/>
            <a:ext cx="1482725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443288" y="2411413"/>
            <a:ext cx="1490662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5305425" y="2411413"/>
            <a:ext cx="1354138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990600" y="1752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Example waveforms: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066800" y="228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066800" y="3429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762000" y="38862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The OR operation can be used in computer programming to set certain bits of a binary number to 1. </a:t>
            </a:r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914400" y="1143000"/>
            <a:ext cx="1817688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The OR Gate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1066800" y="2819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graphicFrame>
        <p:nvGraphicFramePr>
          <p:cNvPr id="118801" name="Object 17"/>
          <p:cNvGraphicFramePr>
            <a:graphicFrameLocks noChangeAspect="1"/>
          </p:cNvGraphicFramePr>
          <p:nvPr/>
        </p:nvGraphicFramePr>
        <p:xfrm>
          <a:off x="1447800" y="2362200"/>
          <a:ext cx="55784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3079122" imgH="461345" progId="CorelDRAW.Graphic.13">
                  <p:embed/>
                </p:oleObj>
              </mc:Choice>
              <mc:Fallback>
                <p:oleObj name="CorelDRAW" r:id="rId3" imgW="3079122" imgH="461345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0"/>
                        <a:ext cx="55784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320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3200400" y="1385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45720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graphicFrame>
        <p:nvGraphicFramePr>
          <p:cNvPr id="118809" name="Object 25"/>
          <p:cNvGraphicFramePr>
            <a:graphicFrameLocks noChangeAspect="1"/>
          </p:cNvGraphicFramePr>
          <p:nvPr/>
        </p:nvGraphicFramePr>
        <p:xfrm>
          <a:off x="3476625" y="1181100"/>
          <a:ext cx="1447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710344" imgH="242540" progId="CorelDRAW.Graphic.13">
                  <p:embed/>
                </p:oleObj>
              </mc:Choice>
              <mc:Fallback>
                <p:oleObj name="CorelDRAW" r:id="rId5" imgW="710344" imgH="24254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1181100"/>
                        <a:ext cx="14478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810" name="Text Box 26"/>
          <p:cNvSpPr txBox="1">
            <a:spLocks noChangeArrowheads="1"/>
          </p:cNvSpPr>
          <p:nvPr/>
        </p:nvSpPr>
        <p:spPr bwMode="auto">
          <a:xfrm>
            <a:off x="56388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18811" name="Text Box 27"/>
          <p:cNvSpPr txBox="1">
            <a:spLocks noChangeArrowheads="1"/>
          </p:cNvSpPr>
          <p:nvPr/>
        </p:nvSpPr>
        <p:spPr bwMode="auto">
          <a:xfrm>
            <a:off x="5638800" y="1371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18812" name="Text Box 28"/>
          <p:cNvSpPr txBox="1">
            <a:spLocks noChangeArrowheads="1"/>
          </p:cNvSpPr>
          <p:nvPr/>
        </p:nvSpPr>
        <p:spPr bwMode="auto">
          <a:xfrm>
            <a:off x="701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graphicFrame>
        <p:nvGraphicFramePr>
          <p:cNvPr id="118813" name="Object 29"/>
          <p:cNvGraphicFramePr>
            <a:graphicFrameLocks noChangeAspect="1"/>
          </p:cNvGraphicFramePr>
          <p:nvPr/>
        </p:nvGraphicFramePr>
        <p:xfrm>
          <a:off x="5943600" y="1143000"/>
          <a:ext cx="13716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7" imgW="703286" imgH="280904" progId="CorelDRAW.Graphic.13">
                  <p:embed/>
                </p:oleObj>
              </mc:Choice>
              <mc:Fallback>
                <p:oleObj name="CorelDRAW" r:id="rId7" imgW="703286" imgH="280904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143000"/>
                        <a:ext cx="13716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15" name="Object 31"/>
          <p:cNvGraphicFramePr>
            <a:graphicFrameLocks noChangeAspect="1"/>
          </p:cNvGraphicFramePr>
          <p:nvPr/>
        </p:nvGraphicFramePr>
        <p:xfrm>
          <a:off x="1447800" y="3429000"/>
          <a:ext cx="556736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9" imgW="4884500" imgH="294234" progId="CorelDRAW.Graphic.13">
                  <p:embed/>
                </p:oleObj>
              </mc:Choice>
              <mc:Fallback>
                <p:oleObj name="CorelDRAW" r:id="rId9" imgW="4884500" imgH="294234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5567363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50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/>
      <p:bldP spid="118787" grpId="0" animBg="1"/>
      <p:bldP spid="118788" grpId="0" animBg="1"/>
      <p:bldP spid="1187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NAND Gate</a:t>
            </a:r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The NAND gate accepts two input signals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If both are 1, the output is 0; otherwise,</a:t>
            </a:r>
          </a:p>
          <a:p>
            <a:pPr>
              <a:lnSpc>
                <a:spcPct val="30000"/>
              </a:lnSpc>
              <a:buFontTx/>
              <a:buNone/>
            </a:pPr>
            <a:r>
              <a:rPr lang="en-US" sz="2800"/>
              <a:t>the output is 1</a:t>
            </a:r>
          </a:p>
        </p:txBody>
      </p:sp>
      <p:pic>
        <p:nvPicPr>
          <p:cNvPr id="144392" name="Picture 8" descr="c04f0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7696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394" name="Text Box 10"/>
          <p:cNvSpPr txBox="1">
            <a:spLocks noChangeArrowheads="1"/>
          </p:cNvSpPr>
          <p:nvPr/>
        </p:nvSpPr>
        <p:spPr bwMode="auto">
          <a:xfrm>
            <a:off x="762000" y="5859463"/>
            <a:ext cx="4724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>
                <a:solidFill>
                  <a:srgbClr val="327CB8"/>
                </a:solidFill>
                <a:latin typeface="Arial" pitchFamily="34" charset="0"/>
              </a:rPr>
              <a:t>Figure 4.5</a:t>
            </a:r>
            <a:r>
              <a:rPr lang="en-US" sz="1200">
                <a:latin typeface="Arial" pitchFamily="34" charset="0"/>
              </a:rPr>
              <a:t>  Various representations of a NAND gate</a:t>
            </a:r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228600" y="586740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IQ" sz="12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385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1981200" y="2411413"/>
            <a:ext cx="749300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976688" y="2411413"/>
            <a:ext cx="671512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5972175" y="2411413"/>
            <a:ext cx="430213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990600" y="1752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Example waveforms: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1066800" y="228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1066800" y="3429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762000" y="3886200"/>
            <a:ext cx="777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NAND gate is particularly useful because it is a “universal” gate – all other basic gates can be constructed from NAND gates.</a:t>
            </a: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914400" y="1143000"/>
            <a:ext cx="2276475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The NAND Gate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1066800" y="2819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graphicFrame>
        <p:nvGraphicFramePr>
          <p:cNvPr id="124945" name="Object 17"/>
          <p:cNvGraphicFramePr>
            <a:graphicFrameLocks noChangeAspect="1"/>
          </p:cNvGraphicFramePr>
          <p:nvPr/>
        </p:nvGraphicFramePr>
        <p:xfrm>
          <a:off x="1447800" y="2362200"/>
          <a:ext cx="55784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3079122" imgH="461345" progId="CorelDRAW.Graphic.13">
                  <p:embed/>
                </p:oleObj>
              </mc:Choice>
              <mc:Fallback>
                <p:oleObj name="CorelDRAW" r:id="rId3" imgW="3079122" imgH="461345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0"/>
                        <a:ext cx="55784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48" name="WordArt 20"/>
          <p:cNvSpPr>
            <a:spLocks noChangeArrowheads="1" noChangeShapeType="1" noTextEdit="1"/>
          </p:cNvSpPr>
          <p:nvPr/>
        </p:nvSpPr>
        <p:spPr bwMode="auto">
          <a:xfrm>
            <a:off x="685800" y="5181600"/>
            <a:ext cx="1219200" cy="449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Question</a:t>
            </a:r>
            <a:endParaRPr lang="ar-IQ" sz="2800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1981200" y="5105400"/>
            <a:ext cx="6096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How would you connect a 2-input NAND gate to form a basic inverter?</a:t>
            </a:r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3314700" y="1004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24955" name="Text Box 27"/>
          <p:cNvSpPr txBox="1">
            <a:spLocks noChangeArrowheads="1"/>
          </p:cNvSpPr>
          <p:nvPr/>
        </p:nvSpPr>
        <p:spPr bwMode="auto">
          <a:xfrm>
            <a:off x="3314700" y="1385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24956" name="Text Box 28"/>
          <p:cNvSpPr txBox="1">
            <a:spLocks noChangeArrowheads="1"/>
          </p:cNvSpPr>
          <p:nvPr/>
        </p:nvSpPr>
        <p:spPr bwMode="auto">
          <a:xfrm>
            <a:off x="48387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5829300" y="99853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5829300" y="137953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24959" name="Text Box 31"/>
          <p:cNvSpPr txBox="1">
            <a:spLocks noChangeArrowheads="1"/>
          </p:cNvSpPr>
          <p:nvPr/>
        </p:nvSpPr>
        <p:spPr bwMode="auto">
          <a:xfrm>
            <a:off x="7239000" y="1089025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graphicFrame>
        <p:nvGraphicFramePr>
          <p:cNvPr id="124960" name="Object 32"/>
          <p:cNvGraphicFramePr>
            <a:graphicFrameLocks noChangeAspect="1"/>
          </p:cNvGraphicFramePr>
          <p:nvPr/>
        </p:nvGraphicFramePr>
        <p:xfrm>
          <a:off x="3581400" y="1143000"/>
          <a:ext cx="1524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679223" imgH="238963" progId="CorelDRAW.Graphic.13">
                  <p:embed/>
                </p:oleObj>
              </mc:Choice>
              <mc:Fallback>
                <p:oleObj name="CorelDRAW" r:id="rId5" imgW="679223" imgH="238963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15240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61" name="Object 33"/>
          <p:cNvGraphicFramePr>
            <a:graphicFrameLocks noChangeAspect="1"/>
          </p:cNvGraphicFramePr>
          <p:nvPr/>
        </p:nvGraphicFramePr>
        <p:xfrm>
          <a:off x="6096000" y="1074738"/>
          <a:ext cx="14478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7" imgW="674410" imgH="315366" progId="CorelDRAW.Graphic.13">
                  <p:embed/>
                </p:oleObj>
              </mc:Choice>
              <mc:Fallback>
                <p:oleObj name="CorelDRAW" r:id="rId7" imgW="674410" imgH="315366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074738"/>
                        <a:ext cx="144780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62" name="Object 34"/>
          <p:cNvGraphicFramePr>
            <a:graphicFrameLocks noChangeAspect="1"/>
          </p:cNvGraphicFramePr>
          <p:nvPr/>
        </p:nvGraphicFramePr>
        <p:xfrm>
          <a:off x="1476375" y="3427413"/>
          <a:ext cx="55149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9" imgW="3079122" imgH="201900" progId="CorelDRAW.Graphic.13">
                  <p:embed/>
                </p:oleObj>
              </mc:Choice>
              <mc:Fallback>
                <p:oleObj name="CorelDRAW" r:id="rId9" imgW="3079122" imgH="20190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427413"/>
                        <a:ext cx="55149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63" name="Object 35"/>
          <p:cNvGraphicFramePr>
            <a:graphicFrameLocks noChangeAspect="1"/>
          </p:cNvGraphicFramePr>
          <p:nvPr/>
        </p:nvGraphicFramePr>
        <p:xfrm>
          <a:off x="5715000" y="5562600"/>
          <a:ext cx="19812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1" imgW="873332" imgH="238963" progId="CorelDRAW.Graphic.13">
                  <p:embed/>
                </p:oleObj>
              </mc:Choice>
              <mc:Fallback>
                <p:oleObj name="CorelDRAW" r:id="rId11" imgW="873332" imgH="238963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562600"/>
                        <a:ext cx="19812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736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/>
      <p:bldP spid="124931" grpId="0" animBg="1"/>
      <p:bldP spid="124932" grpId="0" animBg="1"/>
      <p:bldP spid="124938" grpId="0"/>
      <p:bldP spid="124948" grpId="0" animBg="1"/>
      <p:bldP spid="1249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2C827-CE1C-473D-B0DF-DC5BE4174CF3}" type="slidenum">
              <a:rPr lang="en-US"/>
              <a:pPr/>
              <a:t>13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 Gate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914400" y="5715000"/>
            <a:ext cx="6165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>
                <a:solidFill>
                  <a:srgbClr val="327CB8"/>
                </a:solidFill>
                <a:latin typeface="Arial" pitchFamily="34" charset="0"/>
              </a:rPr>
              <a:t>Figure 4.6</a:t>
            </a:r>
            <a:r>
              <a:rPr lang="en-US" sz="1200">
                <a:latin typeface="Arial" pitchFamily="34" charset="0"/>
              </a:rPr>
              <a:t>  Various representations of a NOR gate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609600" y="1447800"/>
            <a:ext cx="7848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2800" b="0">
                <a:latin typeface="Arial" pitchFamily="34" charset="0"/>
              </a:rPr>
              <a:t>The NOR gate accepts two input signals</a:t>
            </a:r>
          </a:p>
          <a:p>
            <a:pPr>
              <a:lnSpc>
                <a:spcPct val="140000"/>
              </a:lnSpc>
            </a:pPr>
            <a:r>
              <a:rPr lang="en-US" sz="2800" b="0">
                <a:latin typeface="Arial" pitchFamily="34" charset="0"/>
              </a:rPr>
              <a:t>If both are 0, the output is 1; otherwise, </a:t>
            </a:r>
          </a:p>
          <a:p>
            <a:pPr>
              <a:lnSpc>
                <a:spcPct val="70000"/>
              </a:lnSpc>
            </a:pPr>
            <a:r>
              <a:rPr lang="en-US" sz="2800" b="0">
                <a:latin typeface="Arial" pitchFamily="34" charset="0"/>
              </a:rPr>
              <a:t>the output is</a:t>
            </a:r>
            <a:r>
              <a:rPr lang="en-US" sz="2800">
                <a:latin typeface="Arial" pitchFamily="34" charset="0"/>
              </a:rPr>
              <a:t> </a:t>
            </a:r>
            <a:r>
              <a:rPr lang="en-US" sz="2800" b="0">
                <a:latin typeface="Arial" pitchFamily="34" charset="0"/>
              </a:rPr>
              <a:t>0</a:t>
            </a:r>
            <a:endParaRPr lang="en-US" sz="2800" b="0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pic>
        <p:nvPicPr>
          <p:cNvPr id="195592" name="Picture 8" descr="17606_02_004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0017"/>
            <a:ext cx="4282380" cy="229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صورة 7" descr="XORLogic1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16016" y="3124188"/>
            <a:ext cx="4176464" cy="21655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214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1600200" y="2411413"/>
            <a:ext cx="1482725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3443288" y="2411413"/>
            <a:ext cx="1490662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5305425" y="2411413"/>
            <a:ext cx="1354138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990600" y="1752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Example waveforms: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1066800" y="228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066800" y="3429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762000" y="3886200"/>
            <a:ext cx="777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The NOR operation will produce a LOW if any input is HIGH. </a:t>
            </a:r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914400" y="1143000"/>
            <a:ext cx="2038350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The NOR Gate</a:t>
            </a: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1066800" y="2819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graphicFrame>
        <p:nvGraphicFramePr>
          <p:cNvPr id="137229" name="Object 13"/>
          <p:cNvGraphicFramePr>
            <a:graphicFrameLocks noChangeAspect="1"/>
          </p:cNvGraphicFramePr>
          <p:nvPr/>
        </p:nvGraphicFramePr>
        <p:xfrm>
          <a:off x="1447800" y="2362200"/>
          <a:ext cx="55784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3079122" imgH="461345" progId="CorelDRAW.Graphic.13">
                  <p:embed/>
                </p:oleObj>
              </mc:Choice>
              <mc:Fallback>
                <p:oleObj name="CorelDRAW" r:id="rId3" imgW="3079122" imgH="461345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0"/>
                        <a:ext cx="55784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42" name="Object 26"/>
          <p:cNvGraphicFramePr>
            <a:graphicFrameLocks noChangeAspect="1"/>
          </p:cNvGraphicFramePr>
          <p:nvPr/>
        </p:nvGraphicFramePr>
        <p:xfrm>
          <a:off x="1447800" y="3429000"/>
          <a:ext cx="55626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4884500" imgH="294234" progId="CorelDRAW.Graphic.13">
                  <p:embed/>
                </p:oleObj>
              </mc:Choice>
              <mc:Fallback>
                <p:oleObj name="CorelDRAW" r:id="rId5" imgW="4884500" imgH="294234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55626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52" name="Text Box 36"/>
          <p:cNvSpPr txBox="1">
            <a:spLocks noChangeArrowheads="1"/>
          </p:cNvSpPr>
          <p:nvPr/>
        </p:nvSpPr>
        <p:spPr bwMode="auto">
          <a:xfrm>
            <a:off x="320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37253" name="Text Box 37"/>
          <p:cNvSpPr txBox="1">
            <a:spLocks noChangeArrowheads="1"/>
          </p:cNvSpPr>
          <p:nvPr/>
        </p:nvSpPr>
        <p:spPr bwMode="auto">
          <a:xfrm>
            <a:off x="3200400" y="1385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37254" name="Text Box 38"/>
          <p:cNvSpPr txBox="1">
            <a:spLocks noChangeArrowheads="1"/>
          </p:cNvSpPr>
          <p:nvPr/>
        </p:nvSpPr>
        <p:spPr bwMode="auto">
          <a:xfrm>
            <a:off x="45720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sp>
        <p:nvSpPr>
          <p:cNvPr id="137255" name="Text Box 39"/>
          <p:cNvSpPr txBox="1">
            <a:spLocks noChangeArrowheads="1"/>
          </p:cNvSpPr>
          <p:nvPr/>
        </p:nvSpPr>
        <p:spPr bwMode="auto">
          <a:xfrm>
            <a:off x="56388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37256" name="Text Box 40"/>
          <p:cNvSpPr txBox="1">
            <a:spLocks noChangeArrowheads="1"/>
          </p:cNvSpPr>
          <p:nvPr/>
        </p:nvSpPr>
        <p:spPr bwMode="auto">
          <a:xfrm>
            <a:off x="5638800" y="1371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37257" name="Text Box 41"/>
          <p:cNvSpPr txBox="1">
            <a:spLocks noChangeArrowheads="1"/>
          </p:cNvSpPr>
          <p:nvPr/>
        </p:nvSpPr>
        <p:spPr bwMode="auto">
          <a:xfrm>
            <a:off x="701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graphicFrame>
        <p:nvGraphicFramePr>
          <p:cNvPr id="137258" name="Object 42"/>
          <p:cNvGraphicFramePr>
            <a:graphicFrameLocks noChangeAspect="1"/>
          </p:cNvGraphicFramePr>
          <p:nvPr/>
        </p:nvGraphicFramePr>
        <p:xfrm>
          <a:off x="3495675" y="1200150"/>
          <a:ext cx="13716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7" imgW="692056" imgH="242540" progId="CorelDRAW.Graphic.13">
                  <p:embed/>
                </p:oleObj>
              </mc:Choice>
              <mc:Fallback>
                <p:oleObj name="CorelDRAW" r:id="rId7" imgW="692056" imgH="24254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1200150"/>
                        <a:ext cx="13716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59" name="Object 43"/>
          <p:cNvGraphicFramePr>
            <a:graphicFrameLocks noChangeAspect="1"/>
          </p:cNvGraphicFramePr>
          <p:nvPr/>
        </p:nvGraphicFramePr>
        <p:xfrm>
          <a:off x="5905500" y="1133475"/>
          <a:ext cx="13716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9" imgW="697832" imgH="315366" progId="CorelDRAW.Graphic.13">
                  <p:embed/>
                </p:oleObj>
              </mc:Choice>
              <mc:Fallback>
                <p:oleObj name="CorelDRAW" r:id="rId9" imgW="697832" imgH="315366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1133475"/>
                        <a:ext cx="137160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4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3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nimBg="1"/>
      <p:bldP spid="137219" grpId="0" animBg="1"/>
      <p:bldP spid="137220" grpId="0" animBg="1"/>
      <p:bldP spid="1372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838200" y="17526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The </a:t>
            </a:r>
            <a:r>
              <a:rPr lang="en-US" b="1"/>
              <a:t>XOR gate</a:t>
            </a:r>
            <a:r>
              <a:rPr lang="en-US"/>
              <a:t> produces a HIGH output only when both inputs are at opposite logic levels.  The truth table is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823910" y="600075"/>
            <a:ext cx="2473754" cy="523220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FF99"/>
                </a:solidFill>
              </a:rPr>
              <a:t>The XOR Gate</a:t>
            </a:r>
          </a:p>
        </p:txBody>
      </p:sp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3276600" y="2590800"/>
          <a:ext cx="20097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1154390" imgH="1181161" progId="CorelDRAW.Graphic.13">
                  <p:embed/>
                </p:oleObj>
              </mc:Choice>
              <mc:Fallback>
                <p:oleObj name="CorelDRAW" r:id="rId3" imgW="1154390" imgH="1181161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90800"/>
                        <a:ext cx="200977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3505200" y="32766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>
                <a:latin typeface="Times New Roman" pitchFamily="18" charset="0"/>
              </a:rPr>
              <a:t>0    0</a:t>
            </a:r>
          </a:p>
          <a:p>
            <a:r>
              <a:rPr lang="en-US" sz="2000">
                <a:latin typeface="Times New Roman" pitchFamily="18" charset="0"/>
              </a:rPr>
              <a:t>0    1</a:t>
            </a:r>
          </a:p>
          <a:p>
            <a:r>
              <a:rPr lang="en-US" sz="2000">
                <a:latin typeface="Times New Roman" pitchFamily="18" charset="0"/>
              </a:rPr>
              <a:t>1    0</a:t>
            </a:r>
          </a:p>
          <a:p>
            <a:r>
              <a:rPr lang="en-US" sz="2000">
                <a:latin typeface="Times New Roman" pitchFamily="18" charset="0"/>
              </a:rPr>
              <a:t>1    1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4648200" y="32766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1 </a:t>
            </a:r>
          </a:p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320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3200400" y="1385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45720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56388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5638800" y="1371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35182" name="Text Box 14"/>
          <p:cNvSpPr txBox="1">
            <a:spLocks noChangeArrowheads="1"/>
          </p:cNvSpPr>
          <p:nvPr/>
        </p:nvSpPr>
        <p:spPr bwMode="auto">
          <a:xfrm>
            <a:off x="701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graphicFrame>
        <p:nvGraphicFramePr>
          <p:cNvPr id="135189" name="Object 21"/>
          <p:cNvGraphicFramePr>
            <a:graphicFrameLocks noChangeAspect="1"/>
          </p:cNvGraphicFramePr>
          <p:nvPr/>
        </p:nvGraphicFramePr>
        <p:xfrm>
          <a:off x="3505200" y="1219200"/>
          <a:ext cx="14478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1192570" imgH="383316" progId="CorelDRAW.Graphic.13">
                  <p:embed/>
                </p:oleObj>
              </mc:Choice>
              <mc:Fallback>
                <p:oleObj name="CorelDRAW" r:id="rId5" imgW="1192570" imgH="383316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219200"/>
                        <a:ext cx="14478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91" name="Object 23"/>
          <p:cNvGraphicFramePr>
            <a:graphicFrameLocks noChangeAspect="1"/>
          </p:cNvGraphicFramePr>
          <p:nvPr/>
        </p:nvGraphicFramePr>
        <p:xfrm>
          <a:off x="5943600" y="1143000"/>
          <a:ext cx="12954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7" imgW="817185" imgH="366735" progId="CorelDRAW.Graphic.13">
                  <p:embed/>
                </p:oleObj>
              </mc:Choice>
              <mc:Fallback>
                <p:oleObj name="CorelDRAW" r:id="rId7" imgW="817185" imgH="366735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143000"/>
                        <a:ext cx="12954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5199" name="Group 31"/>
          <p:cNvGrpSpPr>
            <a:grpSpLocks/>
          </p:cNvGrpSpPr>
          <p:nvPr/>
        </p:nvGrpSpPr>
        <p:grpSpPr bwMode="auto">
          <a:xfrm>
            <a:off x="762000" y="4724400"/>
            <a:ext cx="7239000" cy="1187450"/>
            <a:chOff x="480" y="2976"/>
            <a:chExt cx="4560" cy="748"/>
          </a:xfrm>
        </p:grpSpPr>
        <p:sp>
          <p:nvSpPr>
            <p:cNvPr id="135186" name="Text Box 18"/>
            <p:cNvSpPr txBox="1">
              <a:spLocks noChangeArrowheads="1"/>
            </p:cNvSpPr>
            <p:nvPr/>
          </p:nvSpPr>
          <p:spPr bwMode="auto">
            <a:xfrm>
              <a:off x="480" y="2976"/>
              <a:ext cx="456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The </a:t>
              </a:r>
              <a:r>
                <a:rPr lang="en-US" b="1"/>
                <a:t>XOR </a:t>
              </a:r>
              <a:r>
                <a:rPr lang="en-US"/>
                <a:t>operation is written as </a:t>
              </a:r>
              <a:r>
                <a:rPr lang="en-US" i="1"/>
                <a:t>X = AB + AB</a:t>
              </a:r>
              <a:r>
                <a:rPr lang="en-US"/>
                <a:t>. Alternatively, it can be written with a circled plus sign between the variables as </a:t>
              </a:r>
              <a:r>
                <a:rPr lang="en-US" i="1"/>
                <a:t>X = A + B.</a:t>
              </a:r>
            </a:p>
          </p:txBody>
        </p:sp>
        <p:sp>
          <p:nvSpPr>
            <p:cNvPr id="135192" name="Oval 24"/>
            <p:cNvSpPr>
              <a:spLocks noChangeArrowheads="1"/>
            </p:cNvSpPr>
            <p:nvPr/>
          </p:nvSpPr>
          <p:spPr bwMode="auto">
            <a:xfrm>
              <a:off x="2952" y="3504"/>
              <a:ext cx="159" cy="16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35194" name="Line 26"/>
            <p:cNvSpPr>
              <a:spLocks noChangeShapeType="1"/>
            </p:cNvSpPr>
            <p:nvPr/>
          </p:nvSpPr>
          <p:spPr bwMode="auto">
            <a:xfrm>
              <a:off x="3456" y="3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35195" name="Line 27"/>
            <p:cNvSpPr>
              <a:spLocks noChangeShapeType="1"/>
            </p:cNvSpPr>
            <p:nvPr/>
          </p:nvSpPr>
          <p:spPr bwMode="auto">
            <a:xfrm>
              <a:off x="4032" y="3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301284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35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5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13" name="Rectangle 41"/>
          <p:cNvSpPr>
            <a:spLocks noChangeArrowheads="1"/>
          </p:cNvSpPr>
          <p:nvPr/>
        </p:nvSpPr>
        <p:spPr bwMode="auto">
          <a:xfrm>
            <a:off x="6419850" y="2411413"/>
            <a:ext cx="228600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1112" name="Rectangle 40"/>
          <p:cNvSpPr>
            <a:spLocks noChangeArrowheads="1"/>
          </p:cNvSpPr>
          <p:nvPr/>
        </p:nvSpPr>
        <p:spPr bwMode="auto">
          <a:xfrm>
            <a:off x="5334000" y="2411413"/>
            <a:ext cx="638175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1111" name="Rectangle 39"/>
          <p:cNvSpPr>
            <a:spLocks noChangeArrowheads="1"/>
          </p:cNvSpPr>
          <p:nvPr/>
        </p:nvSpPr>
        <p:spPr bwMode="auto">
          <a:xfrm>
            <a:off x="4667250" y="2411413"/>
            <a:ext cx="285750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1600200" y="2411413"/>
            <a:ext cx="381000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2743200" y="2411413"/>
            <a:ext cx="338138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3429000" y="2411413"/>
            <a:ext cx="563563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990600" y="1752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Example waveforms: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1066800" y="228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1066800" y="3429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762000" y="38862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Notice that the XOR gate will produce a HIGH only when exactly one input is HIGH. </a:t>
            </a: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914400" y="1143000"/>
            <a:ext cx="2038350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The XOR Gate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1066800" y="2819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graphicFrame>
        <p:nvGraphicFramePr>
          <p:cNvPr id="131085" name="Object 13"/>
          <p:cNvGraphicFramePr>
            <a:graphicFrameLocks noChangeAspect="1"/>
          </p:cNvGraphicFramePr>
          <p:nvPr/>
        </p:nvGraphicFramePr>
        <p:xfrm>
          <a:off x="1447800" y="2362200"/>
          <a:ext cx="55784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3079122" imgH="461345" progId="CorelDRAW.Graphic.13">
                  <p:embed/>
                </p:oleObj>
              </mc:Choice>
              <mc:Fallback>
                <p:oleObj name="CorelDRAW" r:id="rId3" imgW="3079122" imgH="461345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0"/>
                        <a:ext cx="55784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6" name="WordArt 14"/>
          <p:cNvSpPr>
            <a:spLocks noChangeArrowheads="1" noChangeShapeType="1" noTextEdit="1"/>
          </p:cNvSpPr>
          <p:nvPr/>
        </p:nvSpPr>
        <p:spPr bwMode="auto">
          <a:xfrm>
            <a:off x="685800" y="4724400"/>
            <a:ext cx="1219200" cy="449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Question</a:t>
            </a:r>
            <a:endParaRPr lang="ar-IQ" sz="2800" kern="1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1905000" y="4648200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If the </a:t>
            </a:r>
            <a:r>
              <a:rPr lang="en-US" sz="2000" i="1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B</a:t>
            </a:r>
            <a:r>
              <a:rPr lang="en-US" sz="2000" dirty="0"/>
              <a:t> waveforms are both inverted for the above waveforms, how is the output affected?</a:t>
            </a: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1905000" y="54864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There is no change in the output. </a:t>
            </a:r>
          </a:p>
        </p:txBody>
      </p:sp>
      <p:graphicFrame>
        <p:nvGraphicFramePr>
          <p:cNvPr id="131114" name="Object 42"/>
          <p:cNvGraphicFramePr>
            <a:graphicFrameLocks noChangeAspect="1"/>
          </p:cNvGraphicFramePr>
          <p:nvPr/>
        </p:nvGraphicFramePr>
        <p:xfrm>
          <a:off x="1390650" y="3429000"/>
          <a:ext cx="56388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4915301" imgH="299110" progId="CorelDRAW.Graphic.13">
                  <p:embed/>
                </p:oleObj>
              </mc:Choice>
              <mc:Fallback>
                <p:oleObj name="CorelDRAW" r:id="rId5" imgW="4915301" imgH="29911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3429000"/>
                        <a:ext cx="56388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115" name="Text Box 43"/>
          <p:cNvSpPr txBox="1">
            <a:spLocks noChangeArrowheads="1"/>
          </p:cNvSpPr>
          <p:nvPr/>
        </p:nvSpPr>
        <p:spPr bwMode="auto">
          <a:xfrm>
            <a:off x="320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31116" name="Text Box 44"/>
          <p:cNvSpPr txBox="1">
            <a:spLocks noChangeArrowheads="1"/>
          </p:cNvSpPr>
          <p:nvPr/>
        </p:nvSpPr>
        <p:spPr bwMode="auto">
          <a:xfrm>
            <a:off x="3200400" y="1385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31117" name="Text Box 45"/>
          <p:cNvSpPr txBox="1">
            <a:spLocks noChangeArrowheads="1"/>
          </p:cNvSpPr>
          <p:nvPr/>
        </p:nvSpPr>
        <p:spPr bwMode="auto">
          <a:xfrm>
            <a:off x="45720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sp>
        <p:nvSpPr>
          <p:cNvPr id="131118" name="Text Box 46"/>
          <p:cNvSpPr txBox="1">
            <a:spLocks noChangeArrowheads="1"/>
          </p:cNvSpPr>
          <p:nvPr/>
        </p:nvSpPr>
        <p:spPr bwMode="auto">
          <a:xfrm>
            <a:off x="56388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31119" name="Text Box 47"/>
          <p:cNvSpPr txBox="1">
            <a:spLocks noChangeArrowheads="1"/>
          </p:cNvSpPr>
          <p:nvPr/>
        </p:nvSpPr>
        <p:spPr bwMode="auto">
          <a:xfrm>
            <a:off x="5638800" y="1371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31120" name="Text Box 48"/>
          <p:cNvSpPr txBox="1">
            <a:spLocks noChangeArrowheads="1"/>
          </p:cNvSpPr>
          <p:nvPr/>
        </p:nvSpPr>
        <p:spPr bwMode="auto">
          <a:xfrm>
            <a:off x="701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graphicFrame>
        <p:nvGraphicFramePr>
          <p:cNvPr id="131121" name="Object 49"/>
          <p:cNvGraphicFramePr>
            <a:graphicFrameLocks noChangeAspect="1"/>
          </p:cNvGraphicFramePr>
          <p:nvPr/>
        </p:nvGraphicFramePr>
        <p:xfrm>
          <a:off x="3505200" y="1219200"/>
          <a:ext cx="14478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7" imgW="1192570" imgH="383316" progId="CorelDRAW.Graphic.13">
                  <p:embed/>
                </p:oleObj>
              </mc:Choice>
              <mc:Fallback>
                <p:oleObj name="CorelDRAW" r:id="rId7" imgW="1192570" imgH="383316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219200"/>
                        <a:ext cx="14478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122" name="Object 50"/>
          <p:cNvGraphicFramePr>
            <a:graphicFrameLocks noChangeAspect="1"/>
          </p:cNvGraphicFramePr>
          <p:nvPr/>
        </p:nvGraphicFramePr>
        <p:xfrm>
          <a:off x="5943600" y="1143000"/>
          <a:ext cx="12954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9" imgW="817185" imgH="366735" progId="CorelDRAW.Graphic.13">
                  <p:embed/>
                </p:oleObj>
              </mc:Choice>
              <mc:Fallback>
                <p:oleObj name="CorelDRAW" r:id="rId9" imgW="817185" imgH="366735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143000"/>
                        <a:ext cx="12954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490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13" grpId="0" animBg="1"/>
      <p:bldP spid="131112" grpId="0" animBg="1"/>
      <p:bldP spid="131111" grpId="0" animBg="1"/>
      <p:bldP spid="131074" grpId="0" animBg="1"/>
      <p:bldP spid="131075" grpId="0" animBg="1"/>
      <p:bldP spid="131076" grpId="0" animBg="1"/>
      <p:bldP spid="131082" grpId="0"/>
      <p:bldP spid="131086" grpId="0" animBg="1"/>
      <p:bldP spid="131096" grpId="0"/>
      <p:bldP spid="1310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838200" y="17526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The </a:t>
            </a:r>
            <a:r>
              <a:rPr lang="en-US" b="1"/>
              <a:t>XNOR gate</a:t>
            </a:r>
            <a:r>
              <a:rPr lang="en-US"/>
              <a:t> produces a HIGH output only when both inputs are at the same logic level.  The truth table is</a:t>
            </a: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731446" y="645568"/>
            <a:ext cx="2749471" cy="523220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FF99"/>
                </a:solidFill>
              </a:rPr>
              <a:t>The XNOR Gate</a:t>
            </a:r>
          </a:p>
        </p:txBody>
      </p:sp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3276600" y="2590800"/>
          <a:ext cx="20097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1154390" imgH="1181161" progId="CorelDRAW.Graphic.13">
                  <p:embed/>
                </p:oleObj>
              </mc:Choice>
              <mc:Fallback>
                <p:oleObj name="CorelDRAW" r:id="rId3" imgW="1154390" imgH="1181161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90800"/>
                        <a:ext cx="200977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3505200" y="32766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>
                <a:latin typeface="Times New Roman" pitchFamily="18" charset="0"/>
              </a:rPr>
              <a:t>0    0</a:t>
            </a:r>
          </a:p>
          <a:p>
            <a:r>
              <a:rPr lang="en-US" sz="2000">
                <a:latin typeface="Times New Roman" pitchFamily="18" charset="0"/>
              </a:rPr>
              <a:t>0    1</a:t>
            </a:r>
          </a:p>
          <a:p>
            <a:r>
              <a:rPr lang="en-US" sz="2000">
                <a:latin typeface="Times New Roman" pitchFamily="18" charset="0"/>
              </a:rPr>
              <a:t>1    0</a:t>
            </a:r>
          </a:p>
          <a:p>
            <a:r>
              <a:rPr lang="en-US" sz="2000">
                <a:latin typeface="Times New Roman" pitchFamily="18" charset="0"/>
              </a:rPr>
              <a:t>1    1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4648200" y="32766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0 </a:t>
            </a:r>
          </a:p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320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3200400" y="1385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4724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sp>
        <p:nvSpPr>
          <p:cNvPr id="139276" name="Text Box 12"/>
          <p:cNvSpPr txBox="1">
            <a:spLocks noChangeArrowheads="1"/>
          </p:cNvSpPr>
          <p:nvPr/>
        </p:nvSpPr>
        <p:spPr bwMode="auto">
          <a:xfrm>
            <a:off x="56388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39277" name="Text Box 13"/>
          <p:cNvSpPr txBox="1">
            <a:spLocks noChangeArrowheads="1"/>
          </p:cNvSpPr>
          <p:nvPr/>
        </p:nvSpPr>
        <p:spPr bwMode="auto">
          <a:xfrm>
            <a:off x="5638800" y="1371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39278" name="Text Box 14"/>
          <p:cNvSpPr txBox="1">
            <a:spLocks noChangeArrowheads="1"/>
          </p:cNvSpPr>
          <p:nvPr/>
        </p:nvSpPr>
        <p:spPr bwMode="auto">
          <a:xfrm>
            <a:off x="701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grpSp>
        <p:nvGrpSpPr>
          <p:cNvPr id="139290" name="Group 26"/>
          <p:cNvGrpSpPr>
            <a:grpSpLocks/>
          </p:cNvGrpSpPr>
          <p:nvPr/>
        </p:nvGrpSpPr>
        <p:grpSpPr bwMode="auto">
          <a:xfrm>
            <a:off x="762000" y="4648200"/>
            <a:ext cx="7620000" cy="1187450"/>
            <a:chOff x="480" y="2928"/>
            <a:chExt cx="4800" cy="748"/>
          </a:xfrm>
        </p:grpSpPr>
        <p:sp>
          <p:nvSpPr>
            <p:cNvPr id="139282" name="Text Box 18"/>
            <p:cNvSpPr txBox="1">
              <a:spLocks noChangeArrowheads="1"/>
            </p:cNvSpPr>
            <p:nvPr/>
          </p:nvSpPr>
          <p:spPr bwMode="auto">
            <a:xfrm>
              <a:off x="480" y="2928"/>
              <a:ext cx="480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The </a:t>
              </a:r>
              <a:r>
                <a:rPr lang="en-US" b="1"/>
                <a:t>XNOR </a:t>
              </a:r>
              <a:r>
                <a:rPr lang="en-US"/>
                <a:t>operation shown as </a:t>
              </a:r>
              <a:r>
                <a:rPr lang="en-US" i="1"/>
                <a:t>X = AB + AB</a:t>
              </a:r>
              <a:r>
                <a:rPr lang="en-US"/>
                <a:t>. Alternatively, the XNOR operation can be shown with a circled dot between the variables. Thus, it can be shown as </a:t>
              </a:r>
              <a:r>
                <a:rPr lang="en-US" i="1"/>
                <a:t>X</a:t>
              </a:r>
              <a:r>
                <a:rPr lang="en-US"/>
                <a:t> = </a:t>
              </a:r>
              <a:r>
                <a:rPr lang="en-US" i="1"/>
                <a:t>A  </a:t>
              </a:r>
              <a:r>
                <a:rPr lang="en-US" b="1" i="1" baseline="30000"/>
                <a:t>.</a:t>
              </a:r>
              <a:r>
                <a:rPr lang="en-US" i="1"/>
                <a:t>  B.</a:t>
              </a:r>
            </a:p>
          </p:txBody>
        </p:sp>
        <p:sp>
          <p:nvSpPr>
            <p:cNvPr id="139284" name="Line 20"/>
            <p:cNvSpPr>
              <a:spLocks noChangeShapeType="1"/>
            </p:cNvSpPr>
            <p:nvPr/>
          </p:nvSpPr>
          <p:spPr bwMode="auto">
            <a:xfrm>
              <a:off x="3360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39285" name="Line 21"/>
            <p:cNvSpPr>
              <a:spLocks noChangeShapeType="1"/>
            </p:cNvSpPr>
            <p:nvPr/>
          </p:nvSpPr>
          <p:spPr bwMode="auto">
            <a:xfrm>
              <a:off x="3504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39288" name="Oval 24"/>
            <p:cNvSpPr>
              <a:spLocks noChangeArrowheads="1"/>
            </p:cNvSpPr>
            <p:nvPr/>
          </p:nvSpPr>
          <p:spPr bwMode="auto">
            <a:xfrm>
              <a:off x="4698" y="3456"/>
              <a:ext cx="162" cy="16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graphicFrame>
        <p:nvGraphicFramePr>
          <p:cNvPr id="139291" name="Object 27"/>
          <p:cNvGraphicFramePr>
            <a:graphicFrameLocks noChangeAspect="1"/>
          </p:cNvGraphicFramePr>
          <p:nvPr/>
        </p:nvGraphicFramePr>
        <p:xfrm>
          <a:off x="3505200" y="1187450"/>
          <a:ext cx="15240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1192570" imgH="383316" progId="CorelDRAW.Graphic.13">
                  <p:embed/>
                </p:oleObj>
              </mc:Choice>
              <mc:Fallback>
                <p:oleObj name="CorelDRAW" r:id="rId5" imgW="1192570" imgH="383316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187450"/>
                        <a:ext cx="15240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92" name="Object 28"/>
          <p:cNvGraphicFramePr>
            <a:graphicFrameLocks noChangeAspect="1"/>
          </p:cNvGraphicFramePr>
          <p:nvPr/>
        </p:nvGraphicFramePr>
        <p:xfrm>
          <a:off x="5943600" y="1143000"/>
          <a:ext cx="13716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7" imgW="817185" imgH="366735" progId="CorelDRAW.Graphic.13">
                  <p:embed/>
                </p:oleObj>
              </mc:Choice>
              <mc:Fallback>
                <p:oleObj name="CorelDRAW" r:id="rId7" imgW="817185" imgH="366735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143000"/>
                        <a:ext cx="13716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194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3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3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9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49" name="Rectangle 37"/>
          <p:cNvSpPr>
            <a:spLocks noChangeArrowheads="1"/>
          </p:cNvSpPr>
          <p:nvPr/>
        </p:nvSpPr>
        <p:spPr bwMode="auto">
          <a:xfrm>
            <a:off x="1971675" y="2411413"/>
            <a:ext cx="742950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6667500" y="2411413"/>
            <a:ext cx="342900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5962650" y="2411413"/>
            <a:ext cx="438150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4933950" y="2411413"/>
            <a:ext cx="361950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1457325" y="2411413"/>
            <a:ext cx="142875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3090863" y="2411413"/>
            <a:ext cx="338137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3962400" y="2411413"/>
            <a:ext cx="685800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pic>
        <p:nvPicPr>
          <p:cNvPr id="141320" name="Picture 8" descr="SH2507-c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2209800" cy="6858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3581400" y="2286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6A6A6A"/>
                    </a:outerShdw>
                  </a:cont>
                  <a:effect ref="fillLine"/>
                </a:effectDag>
              </a:rPr>
              <a:t>Summary</a:t>
            </a:r>
          </a:p>
        </p:txBody>
      </p:sp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990600" y="1752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Example waveforms:</a:t>
            </a:r>
          </a:p>
        </p:txBody>
      </p:sp>
      <p:sp>
        <p:nvSpPr>
          <p:cNvPr id="141323" name="Text Box 11"/>
          <p:cNvSpPr txBox="1">
            <a:spLocks noChangeArrowheads="1"/>
          </p:cNvSpPr>
          <p:nvPr/>
        </p:nvSpPr>
        <p:spPr bwMode="auto">
          <a:xfrm>
            <a:off x="1066800" y="228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141324" name="Text Box 12"/>
          <p:cNvSpPr txBox="1">
            <a:spLocks noChangeArrowheads="1"/>
          </p:cNvSpPr>
          <p:nvPr/>
        </p:nvSpPr>
        <p:spPr bwMode="auto">
          <a:xfrm>
            <a:off x="1066800" y="3429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762000" y="38862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Notice that the XNOR gate will produce a HIGH when both inputs are the same. This makes it useful for comparison functions. </a:t>
            </a:r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914400" y="1143000"/>
            <a:ext cx="2259013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The XNOR Gate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1066800" y="2819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graphicFrame>
        <p:nvGraphicFramePr>
          <p:cNvPr id="141328" name="Object 16"/>
          <p:cNvGraphicFramePr>
            <a:graphicFrameLocks noChangeAspect="1"/>
          </p:cNvGraphicFramePr>
          <p:nvPr/>
        </p:nvGraphicFramePr>
        <p:xfrm>
          <a:off x="1447800" y="2362200"/>
          <a:ext cx="55784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3079122" imgH="461345" progId="CorelDRAW.Graphic.13">
                  <p:embed/>
                </p:oleObj>
              </mc:Choice>
              <mc:Fallback>
                <p:oleObj name="CorelDRAW" r:id="rId4" imgW="3079122" imgH="461345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0"/>
                        <a:ext cx="55784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9" name="WordArt 17"/>
          <p:cNvSpPr>
            <a:spLocks noChangeArrowheads="1" noChangeShapeType="1" noTextEdit="1"/>
          </p:cNvSpPr>
          <p:nvPr/>
        </p:nvSpPr>
        <p:spPr bwMode="auto">
          <a:xfrm>
            <a:off x="685800" y="4724400"/>
            <a:ext cx="1219200" cy="449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Question</a:t>
            </a:r>
            <a:endParaRPr lang="ar-IQ" sz="2800" kern="1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1905000" y="4648200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If the </a:t>
            </a:r>
            <a:r>
              <a:rPr lang="en-US" sz="2000" i="1"/>
              <a:t>A</a:t>
            </a:r>
            <a:r>
              <a:rPr lang="en-US" sz="2000"/>
              <a:t> waveform is inverted but </a:t>
            </a:r>
            <a:r>
              <a:rPr lang="en-US" sz="2000" i="1"/>
              <a:t>B</a:t>
            </a:r>
            <a:r>
              <a:rPr lang="en-US" sz="2000"/>
              <a:t> remains the same, how is the output affected?</a:t>
            </a:r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1905000" y="5486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The output will be inverted.</a:t>
            </a:r>
          </a:p>
        </p:txBody>
      </p:sp>
      <p:sp>
        <p:nvSpPr>
          <p:cNvPr id="141341" name="Text Box 29"/>
          <p:cNvSpPr txBox="1">
            <a:spLocks noChangeArrowheads="1"/>
          </p:cNvSpPr>
          <p:nvPr/>
        </p:nvSpPr>
        <p:spPr bwMode="auto">
          <a:xfrm>
            <a:off x="320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41342" name="Text Box 30"/>
          <p:cNvSpPr txBox="1">
            <a:spLocks noChangeArrowheads="1"/>
          </p:cNvSpPr>
          <p:nvPr/>
        </p:nvSpPr>
        <p:spPr bwMode="auto">
          <a:xfrm>
            <a:off x="3200400" y="1385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41343" name="Text Box 31"/>
          <p:cNvSpPr txBox="1">
            <a:spLocks noChangeArrowheads="1"/>
          </p:cNvSpPr>
          <p:nvPr/>
        </p:nvSpPr>
        <p:spPr bwMode="auto">
          <a:xfrm>
            <a:off x="4724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sp>
        <p:nvSpPr>
          <p:cNvPr id="141344" name="Text Box 32"/>
          <p:cNvSpPr txBox="1">
            <a:spLocks noChangeArrowheads="1"/>
          </p:cNvSpPr>
          <p:nvPr/>
        </p:nvSpPr>
        <p:spPr bwMode="auto">
          <a:xfrm>
            <a:off x="56388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41345" name="Text Box 33"/>
          <p:cNvSpPr txBox="1">
            <a:spLocks noChangeArrowheads="1"/>
          </p:cNvSpPr>
          <p:nvPr/>
        </p:nvSpPr>
        <p:spPr bwMode="auto">
          <a:xfrm>
            <a:off x="5638800" y="1371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41346" name="Text Box 34"/>
          <p:cNvSpPr txBox="1">
            <a:spLocks noChangeArrowheads="1"/>
          </p:cNvSpPr>
          <p:nvPr/>
        </p:nvSpPr>
        <p:spPr bwMode="auto">
          <a:xfrm>
            <a:off x="701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graphicFrame>
        <p:nvGraphicFramePr>
          <p:cNvPr id="141347" name="Object 35"/>
          <p:cNvGraphicFramePr>
            <a:graphicFrameLocks noChangeAspect="1"/>
          </p:cNvGraphicFramePr>
          <p:nvPr/>
        </p:nvGraphicFramePr>
        <p:xfrm>
          <a:off x="3505200" y="1187450"/>
          <a:ext cx="15240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6" imgW="1192570" imgH="383316" progId="CorelDRAW.Graphic.13">
                  <p:embed/>
                </p:oleObj>
              </mc:Choice>
              <mc:Fallback>
                <p:oleObj name="CorelDRAW" r:id="rId6" imgW="1192570" imgH="383316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187450"/>
                        <a:ext cx="15240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48" name="Object 36"/>
          <p:cNvGraphicFramePr>
            <a:graphicFrameLocks noChangeAspect="1"/>
          </p:cNvGraphicFramePr>
          <p:nvPr/>
        </p:nvGraphicFramePr>
        <p:xfrm>
          <a:off x="5943600" y="1143000"/>
          <a:ext cx="13716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8" imgW="817185" imgH="366735" progId="CorelDRAW.Graphic.13">
                  <p:embed/>
                </p:oleObj>
              </mc:Choice>
              <mc:Fallback>
                <p:oleObj name="CorelDRAW" r:id="rId8" imgW="817185" imgH="366735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143000"/>
                        <a:ext cx="13716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50" name="Object 38"/>
          <p:cNvGraphicFramePr>
            <a:graphicFrameLocks noChangeAspect="1"/>
          </p:cNvGraphicFramePr>
          <p:nvPr/>
        </p:nvGraphicFramePr>
        <p:xfrm>
          <a:off x="1423988" y="3429000"/>
          <a:ext cx="5588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0" imgW="4915301" imgH="299110" progId="CorelDRAW.Graphic.13">
                  <p:embed/>
                </p:oleObj>
              </mc:Choice>
              <mc:Fallback>
                <p:oleObj name="CorelDRAW" r:id="rId10" imgW="4915301" imgH="29911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3429000"/>
                        <a:ext cx="5588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819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4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1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49" grpId="0" animBg="1"/>
      <p:bldP spid="141314" grpId="0" animBg="1"/>
      <p:bldP spid="141315" grpId="0" animBg="1"/>
      <p:bldP spid="141316" grpId="0" animBg="1"/>
      <p:bldP spid="141317" grpId="0" animBg="1"/>
      <p:bldP spid="141318" grpId="0" animBg="1"/>
      <p:bldP spid="141319" grpId="0" animBg="1"/>
      <p:bldP spid="141325" grpId="0"/>
      <p:bldP spid="141329" grpId="0" animBg="1"/>
      <p:bldP spid="141330" grpId="0"/>
      <p:bldP spid="1413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C0EA5-48B1-44C9-B350-FA4F1D3136A7}" type="slidenum">
              <a:rPr lang="en-US"/>
              <a:pPr/>
              <a:t>19</a:t>
            </a:fld>
            <a:endParaRPr lang="en-US"/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Gates with More Inputs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67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Gates can be designed to accept three or more input values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A three-input </a:t>
            </a:r>
            <a:r>
              <a:rPr lang="en-US" sz="2400">
                <a:solidFill>
                  <a:srgbClr val="0000FF"/>
                </a:solidFill>
              </a:rPr>
              <a:t>AND</a:t>
            </a:r>
            <a:r>
              <a:rPr lang="en-US" sz="2400"/>
              <a:t> gate, for example, produces an output of </a:t>
            </a:r>
            <a:r>
              <a:rPr lang="en-US" sz="2400">
                <a:solidFill>
                  <a:srgbClr val="0000FF"/>
                </a:solidFill>
              </a:rPr>
              <a:t>1</a:t>
            </a:r>
            <a:r>
              <a:rPr lang="en-US" sz="2400"/>
              <a:t> only if all input values are </a:t>
            </a:r>
            <a:r>
              <a:rPr lang="en-US" sz="2400">
                <a:solidFill>
                  <a:srgbClr val="0000FF"/>
                </a:solidFill>
              </a:rPr>
              <a:t>1</a:t>
            </a:r>
            <a:endParaRPr lang="en-US" sz="2400"/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1447800" y="6400800"/>
            <a:ext cx="535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327CB8"/>
                </a:solidFill>
                <a:latin typeface="Arial" pitchFamily="34" charset="0"/>
              </a:rPr>
              <a:t>Figure 4.7</a:t>
            </a:r>
            <a:r>
              <a:rPr lang="en-US" sz="1400">
                <a:latin typeface="Arial" pitchFamily="34" charset="0"/>
              </a:rPr>
              <a:t>  Various representations of a three-input AND gate</a:t>
            </a:r>
          </a:p>
        </p:txBody>
      </p:sp>
      <p:pic>
        <p:nvPicPr>
          <p:cNvPr id="146442" name="Picture 10" descr="17606_02_004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6629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77996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Logic gates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200" b="1" dirty="0">
                <a:solidFill>
                  <a:srgbClr val="3333FF"/>
                </a:solidFill>
              </a:rPr>
              <a:t>- Gate</a:t>
            </a:r>
            <a:r>
              <a:rPr lang="en-US" sz="3200" dirty="0"/>
              <a:t> </a:t>
            </a:r>
          </a:p>
          <a:p>
            <a:pPr algn="just">
              <a:lnSpc>
                <a:spcPct val="70000"/>
              </a:lnSpc>
              <a:buFontTx/>
              <a:buNone/>
            </a:pPr>
            <a:r>
              <a:rPr lang="en-US" dirty="0"/>
              <a:t>A device that performs a basic operation on electrical signals.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dirty="0"/>
          </a:p>
          <a:p>
            <a:pPr>
              <a:lnSpc>
                <a:spcPct val="70000"/>
              </a:lnSpc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2800" b="1" dirty="0">
                <a:solidFill>
                  <a:srgbClr val="3333FF"/>
                </a:solidFill>
              </a:rPr>
              <a:t>- Circuits</a:t>
            </a:r>
            <a:r>
              <a:rPr lang="en-US" sz="2800" dirty="0"/>
              <a:t>  </a:t>
            </a:r>
          </a:p>
          <a:p>
            <a:pPr algn="just">
              <a:lnSpc>
                <a:spcPct val="60000"/>
              </a:lnSpc>
              <a:buFontTx/>
              <a:buNone/>
            </a:pPr>
            <a:r>
              <a:rPr lang="en-US" dirty="0"/>
              <a:t>Gates combined to perform more complicated tasks.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0667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 rot="1824703">
            <a:off x="755576" y="2492896"/>
            <a:ext cx="7776864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0000" dirty="0">
                <a:latin typeface="Cooper Black" pitchFamily="18" charset="0"/>
              </a:rPr>
              <a:t>Thank you</a:t>
            </a:r>
            <a:endParaRPr lang="ar-IQ" sz="100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6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chemeClr val="tx1"/>
                </a:solidFill>
              </a:rPr>
              <a:t>How do we describe the behavior of gates and circuits?</a:t>
            </a:r>
            <a:endParaRPr lang="ar-IQ" sz="28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5563" indent="-55563">
              <a:lnSpc>
                <a:spcPct val="70000"/>
              </a:lnSpc>
              <a:buFontTx/>
              <a:buNone/>
            </a:pPr>
            <a:r>
              <a:rPr lang="en-US" sz="3200" dirty="0">
                <a:solidFill>
                  <a:srgbClr val="3333FF"/>
                </a:solidFill>
              </a:rPr>
              <a:t>Boolean expressions</a:t>
            </a:r>
          </a:p>
          <a:p>
            <a:pPr marL="55563" indent="-55563">
              <a:lnSpc>
                <a:spcPct val="90000"/>
              </a:lnSpc>
              <a:buFontTx/>
              <a:buNone/>
            </a:pPr>
            <a:r>
              <a:rPr lang="en-US" sz="2800" dirty="0"/>
              <a:t>Uses Boolean algebra, a mathematical notation for expressing two-valued logic</a:t>
            </a:r>
            <a:r>
              <a:rPr lang="en-US" sz="3200" dirty="0"/>
              <a:t> </a:t>
            </a:r>
          </a:p>
          <a:p>
            <a:pPr marL="55563" indent="-55563">
              <a:lnSpc>
                <a:spcPct val="80000"/>
              </a:lnSpc>
              <a:buFontTx/>
              <a:buNone/>
            </a:pPr>
            <a:r>
              <a:rPr lang="en-US" sz="3200" dirty="0">
                <a:solidFill>
                  <a:srgbClr val="3333FF"/>
                </a:solidFill>
              </a:rPr>
              <a:t>Logic diagrams</a:t>
            </a:r>
          </a:p>
          <a:p>
            <a:pPr marL="55563" indent="-55563">
              <a:lnSpc>
                <a:spcPct val="70000"/>
              </a:lnSpc>
              <a:buFontTx/>
              <a:buNone/>
            </a:pPr>
            <a:r>
              <a:rPr lang="en-US" sz="2800" dirty="0"/>
              <a:t>A graphical representation of a circuit; each gate has its</a:t>
            </a:r>
          </a:p>
          <a:p>
            <a:pPr marL="55563" indent="-55563">
              <a:lnSpc>
                <a:spcPct val="60000"/>
              </a:lnSpc>
              <a:buFontTx/>
              <a:buNone/>
            </a:pPr>
            <a:r>
              <a:rPr lang="en-US" sz="2800" dirty="0"/>
              <a:t>own symbol</a:t>
            </a:r>
          </a:p>
          <a:p>
            <a:pPr marL="55563" indent="-55563">
              <a:lnSpc>
                <a:spcPct val="80000"/>
              </a:lnSpc>
              <a:buFontTx/>
              <a:buNone/>
            </a:pPr>
            <a:r>
              <a:rPr lang="en-US" sz="3200" dirty="0">
                <a:solidFill>
                  <a:srgbClr val="3333FF"/>
                </a:solidFill>
              </a:rPr>
              <a:t>Truth tables</a:t>
            </a:r>
          </a:p>
          <a:p>
            <a:pPr marL="55563" indent="-55563">
              <a:lnSpc>
                <a:spcPct val="50000"/>
              </a:lnSpc>
              <a:buFontTx/>
              <a:buNone/>
            </a:pPr>
            <a:r>
              <a:rPr lang="en-US" sz="2800" dirty="0"/>
              <a:t>A table showing all possible input value and the associated</a:t>
            </a:r>
          </a:p>
          <a:p>
            <a:pPr marL="55563" indent="-55563">
              <a:lnSpc>
                <a:spcPct val="50000"/>
              </a:lnSpc>
              <a:buFontTx/>
              <a:buNone/>
            </a:pPr>
            <a:r>
              <a:rPr lang="en-US" sz="2800" dirty="0"/>
              <a:t>output values</a:t>
            </a:r>
            <a:endParaRPr lang="en-US" sz="32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735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1CA9F-956F-4CB6-BD84-BA8F57430960}" type="slidenum">
              <a:rPr lang="en-US"/>
              <a:pPr/>
              <a:t>4</a:t>
            </a:fld>
            <a:endParaRPr lang="en-US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Gates</a:t>
            </a: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4582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Seven types of gates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3333FF"/>
                </a:solidFill>
              </a:rPr>
              <a:t>NOT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3333FF"/>
                </a:solidFill>
              </a:rPr>
              <a:t>AND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3333FF"/>
                </a:solidFill>
              </a:rPr>
              <a:t>OR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3333FF"/>
                </a:solidFill>
              </a:rPr>
              <a:t>XOR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3333FF"/>
                </a:solidFill>
              </a:rPr>
              <a:t>XNOR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3333FF"/>
                </a:solidFill>
              </a:rPr>
              <a:t>NAND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3333FF"/>
                </a:solidFill>
              </a:rPr>
              <a:t>NOR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Typically, logic diagrams are black and white with gates distinguished only by their shape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We use </a:t>
            </a:r>
            <a:r>
              <a:rPr lang="en-US" sz="2800" dirty="0">
                <a:solidFill>
                  <a:srgbClr val="9966FF"/>
                </a:solidFill>
              </a:rPr>
              <a:t>c</a:t>
            </a:r>
            <a:r>
              <a:rPr lang="en-US" sz="2800" dirty="0">
                <a:solidFill>
                  <a:srgbClr val="0099CC"/>
                </a:solidFill>
              </a:rPr>
              <a:t>o</a:t>
            </a:r>
            <a:r>
              <a:rPr lang="en-US" sz="2800" dirty="0">
                <a:solidFill>
                  <a:srgbClr val="CF433F"/>
                </a:solidFill>
              </a:rPr>
              <a:t>l</a:t>
            </a:r>
            <a:r>
              <a:rPr lang="en-US" sz="2800" dirty="0">
                <a:solidFill>
                  <a:srgbClr val="33CCCC"/>
                </a:solidFill>
              </a:rPr>
              <a:t>o</a:t>
            </a:r>
            <a:r>
              <a:rPr lang="en-US" sz="2800" dirty="0">
                <a:solidFill>
                  <a:srgbClr val="CC6633"/>
                </a:solidFill>
              </a:rPr>
              <a:t>r</a:t>
            </a:r>
            <a:r>
              <a:rPr lang="en-US" sz="2800" dirty="0"/>
              <a:t> for emphasis (and fun)</a:t>
            </a:r>
          </a:p>
        </p:txBody>
      </p:sp>
    </p:spTree>
    <p:extLst>
      <p:ext uri="{BB962C8B-B14F-4D97-AF65-F5344CB8AC3E}">
        <p14:creationId xmlns:p14="http://schemas.microsoft.com/office/powerpoint/2010/main" val="298496732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72F74-F82B-4041-8893-02CDECA09D25}" type="slidenum">
              <a:rPr lang="en-US"/>
              <a:pPr/>
              <a:t>5</a:t>
            </a:fld>
            <a:endParaRPr lang="en-US"/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NOT Gate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A NOT gate accepts one input signal (0 or 1) and returns the opposite signal as output</a:t>
            </a:r>
            <a:endParaRPr lang="en-US" dirty="0"/>
          </a:p>
        </p:txBody>
      </p:sp>
      <p:pic>
        <p:nvPicPr>
          <p:cNvPr id="140296" name="Picture 8" descr="c04f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85344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491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914400" y="1143000"/>
            <a:ext cx="1706563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The Inverter</a:t>
            </a:r>
          </a:p>
        </p:txBody>
      </p:sp>
      <p:graphicFrame>
        <p:nvGraphicFramePr>
          <p:cNvPr id="108550" name="Object 6"/>
          <p:cNvGraphicFramePr>
            <a:graphicFrameLocks noChangeAspect="1"/>
          </p:cNvGraphicFramePr>
          <p:nvPr/>
        </p:nvGraphicFramePr>
        <p:xfrm>
          <a:off x="1371600" y="2376488"/>
          <a:ext cx="54102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3290811" imgH="213627" progId="CorelDRAW.Graphic.12">
                  <p:embed/>
                </p:oleObj>
              </mc:Choice>
              <mc:Fallback>
                <p:oleObj name="CorelDRAW" r:id="rId3" imgW="3290811" imgH="213627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76488"/>
                        <a:ext cx="54102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1" name="Object 7"/>
          <p:cNvGraphicFramePr>
            <a:graphicFrameLocks noChangeAspect="1"/>
          </p:cNvGraphicFramePr>
          <p:nvPr/>
        </p:nvGraphicFramePr>
        <p:xfrm>
          <a:off x="1371600" y="2835275"/>
          <a:ext cx="54102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3290811" imgH="213627" progId="CorelDRAW.Graphic.12">
                  <p:embed/>
                </p:oleObj>
              </mc:Choice>
              <mc:Fallback>
                <p:oleObj name="CorelDRAW" r:id="rId5" imgW="3290811" imgH="213627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35275"/>
                        <a:ext cx="54102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90600" y="1752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Example waveforms: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1066800" y="228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1066800" y="2819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graphicFrame>
        <p:nvGraphicFramePr>
          <p:cNvPr id="108555" name="Object 11"/>
          <p:cNvGraphicFramePr>
            <a:graphicFrameLocks noChangeAspect="1"/>
          </p:cNvGraphicFramePr>
          <p:nvPr/>
        </p:nvGraphicFramePr>
        <p:xfrm>
          <a:off x="3124200" y="1143000"/>
          <a:ext cx="15240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7" imgW="721173" imgH="301391" progId="CorelDRAW.Graphic.12">
                  <p:embed/>
                </p:oleObj>
              </mc:Choice>
              <mc:Fallback>
                <p:oleObj name="CorelDRAW" r:id="rId7" imgW="721173" imgH="301391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15240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3124200" y="990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4267200" y="990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685800" y="335280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group of inverters can be used to form the 1’s complement of a binary number:</a:t>
            </a:r>
          </a:p>
        </p:txBody>
      </p:sp>
      <p:graphicFrame>
        <p:nvGraphicFramePr>
          <p:cNvPr id="108562" name="Object 18"/>
          <p:cNvGraphicFramePr>
            <a:graphicFrameLocks noChangeAspect="1"/>
          </p:cNvGraphicFramePr>
          <p:nvPr/>
        </p:nvGraphicFramePr>
        <p:xfrm>
          <a:off x="3276600" y="4375150"/>
          <a:ext cx="456406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9" imgW="2270920" imgH="630083" progId="CorelDRAW.Graphic.13">
                  <p:embed/>
                </p:oleObj>
              </mc:Choice>
              <mc:Fallback>
                <p:oleObj name="CorelDRAW" r:id="rId9" imgW="2270920" imgH="630083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375150"/>
                        <a:ext cx="456406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4852988" y="3810000"/>
            <a:ext cx="2759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Binary number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4868863" y="5822950"/>
            <a:ext cx="2759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1’s complement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3533775" y="4048125"/>
            <a:ext cx="4306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1       0        0       0       1       1        0       1</a:t>
            </a:r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3533775" y="5532438"/>
            <a:ext cx="4306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0       1        1       1       0       0        1       0</a:t>
            </a:r>
          </a:p>
        </p:txBody>
      </p:sp>
    </p:spTree>
    <p:extLst>
      <p:ext uri="{BB962C8B-B14F-4D97-AF65-F5344CB8AC3E}">
        <p14:creationId xmlns:p14="http://schemas.microsoft.com/office/powerpoint/2010/main" val="34913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3" grpId="0"/>
      <p:bldP spid="108554" grpId="0"/>
      <p:bldP spid="108561" grpId="0"/>
      <p:bldP spid="108563" grpId="0"/>
      <p:bldP spid="108564" grpId="0"/>
      <p:bldP spid="108565" grpId="0"/>
      <p:bldP spid="1085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4B823-3B90-4264-AA08-44554B1A5AE3}" type="slidenum">
              <a:rPr lang="en-US"/>
              <a:pPr/>
              <a:t>7</a:t>
            </a:fld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AND Gate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2133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An AND gate accepts two input signals</a:t>
            </a:r>
          </a:p>
          <a:p>
            <a:pPr>
              <a:buFontTx/>
              <a:buNone/>
            </a:pPr>
            <a:r>
              <a:rPr lang="en-US" sz="2800"/>
              <a:t>If both are 1, the output is 1; otherwise, 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2800"/>
              <a:t>the output is 0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762000" y="5867400"/>
            <a:ext cx="4481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327CB8"/>
                </a:solidFill>
                <a:latin typeface="Arial" pitchFamily="34" charset="0"/>
              </a:rPr>
              <a:t>Figure 4.2</a:t>
            </a:r>
            <a:r>
              <a:rPr lang="en-US" sz="1400">
                <a:latin typeface="Arial" pitchFamily="34" charset="0"/>
              </a:rPr>
              <a:t>  Various representations of an AND gate</a:t>
            </a:r>
          </a:p>
        </p:txBody>
      </p:sp>
      <p:pic>
        <p:nvPicPr>
          <p:cNvPr id="141322" name="Picture 10" descr="17606_02_0038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7391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45320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8" name="Rectangle 28"/>
          <p:cNvSpPr>
            <a:spLocks noChangeArrowheads="1"/>
          </p:cNvSpPr>
          <p:nvPr/>
        </p:nvSpPr>
        <p:spPr bwMode="auto">
          <a:xfrm>
            <a:off x="1981200" y="2411413"/>
            <a:ext cx="749300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669" name="Rectangle 29"/>
          <p:cNvSpPr>
            <a:spLocks noChangeArrowheads="1"/>
          </p:cNvSpPr>
          <p:nvPr/>
        </p:nvSpPr>
        <p:spPr bwMode="auto">
          <a:xfrm>
            <a:off x="3976688" y="2411413"/>
            <a:ext cx="671512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670" name="Rectangle 30"/>
          <p:cNvSpPr>
            <a:spLocks noChangeArrowheads="1"/>
          </p:cNvSpPr>
          <p:nvPr/>
        </p:nvSpPr>
        <p:spPr bwMode="auto">
          <a:xfrm>
            <a:off x="5972175" y="2411413"/>
            <a:ext cx="430213" cy="1339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990600" y="1752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Example waveforms: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1066800" y="228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066800" y="3429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762000" y="3886200"/>
            <a:ext cx="7772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AND operation is used in computer programming as a selective mask. If you want to retain certain bits of a binary number but reset the other bits to 0, you could set a mask with 1’s in the position of the retained bits. </a:t>
            </a:r>
          </a:p>
        </p:txBody>
      </p:sp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914400" y="1143000"/>
            <a:ext cx="2055813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The AND Gate</a:t>
            </a:r>
          </a:p>
        </p:txBody>
      </p:sp>
      <p:graphicFrame>
        <p:nvGraphicFramePr>
          <p:cNvPr id="112660" name="Object 20"/>
          <p:cNvGraphicFramePr>
            <a:graphicFrameLocks noChangeAspect="1"/>
          </p:cNvGraphicFramePr>
          <p:nvPr/>
        </p:nvGraphicFramePr>
        <p:xfrm>
          <a:off x="3505200" y="1143000"/>
          <a:ext cx="15240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703286" imgH="238963" progId="CorelDRAW.Graphic.13">
                  <p:embed/>
                </p:oleObj>
              </mc:Choice>
              <mc:Fallback>
                <p:oleObj name="CorelDRAW" r:id="rId3" imgW="703286" imgH="238963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143000"/>
                        <a:ext cx="15240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3200400" y="1004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3200400" y="1385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4724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1066800" y="2819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graphicFrame>
        <p:nvGraphicFramePr>
          <p:cNvPr id="112666" name="Object 26"/>
          <p:cNvGraphicFramePr>
            <a:graphicFrameLocks noChangeAspect="1"/>
          </p:cNvGraphicFramePr>
          <p:nvPr/>
        </p:nvGraphicFramePr>
        <p:xfrm>
          <a:off x="1447800" y="2362200"/>
          <a:ext cx="55784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3079122" imgH="461345" progId="CorelDRAW.Graphic.13">
                  <p:embed/>
                </p:oleObj>
              </mc:Choice>
              <mc:Fallback>
                <p:oleObj name="CorelDRAW" r:id="rId5" imgW="3079122" imgH="461345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0"/>
                        <a:ext cx="55784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7" name="Object 27"/>
          <p:cNvGraphicFramePr>
            <a:graphicFrameLocks noChangeAspect="1"/>
          </p:cNvGraphicFramePr>
          <p:nvPr/>
        </p:nvGraphicFramePr>
        <p:xfrm>
          <a:off x="1447800" y="3446463"/>
          <a:ext cx="55626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7" imgW="3079122" imgH="201900" progId="CorelDRAW.Graphic.13">
                  <p:embed/>
                </p:oleObj>
              </mc:Choice>
              <mc:Fallback>
                <p:oleObj name="CorelDRAW" r:id="rId7" imgW="3079122" imgH="20190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46463"/>
                        <a:ext cx="556260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2" name="Object 42"/>
          <p:cNvGraphicFramePr>
            <a:graphicFrameLocks noChangeAspect="1"/>
          </p:cNvGraphicFramePr>
          <p:nvPr/>
        </p:nvGraphicFramePr>
        <p:xfrm>
          <a:off x="5715000" y="1143000"/>
          <a:ext cx="14478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9" imgW="703286" imgH="286756" progId="CorelDRAW.Graphic.13">
                  <p:embed/>
                </p:oleObj>
              </mc:Choice>
              <mc:Fallback>
                <p:oleObj name="CorelDRAW" r:id="rId9" imgW="703286" imgH="286756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143000"/>
                        <a:ext cx="14478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3" name="Text Box 43"/>
          <p:cNvSpPr txBox="1">
            <a:spLocks noChangeArrowheads="1"/>
          </p:cNvSpPr>
          <p:nvPr/>
        </p:nvSpPr>
        <p:spPr bwMode="auto">
          <a:xfrm>
            <a:off x="5715000" y="914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</a:p>
        </p:txBody>
      </p:sp>
      <p:sp>
        <p:nvSpPr>
          <p:cNvPr id="112684" name="Text Box 44"/>
          <p:cNvSpPr txBox="1">
            <a:spLocks noChangeArrowheads="1"/>
          </p:cNvSpPr>
          <p:nvPr/>
        </p:nvSpPr>
        <p:spPr bwMode="auto">
          <a:xfrm>
            <a:off x="5715000" y="1295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</a:p>
        </p:txBody>
      </p:sp>
      <p:sp>
        <p:nvSpPr>
          <p:cNvPr id="112685" name="Text Box 45"/>
          <p:cNvSpPr txBox="1">
            <a:spLocks noChangeArrowheads="1"/>
          </p:cNvSpPr>
          <p:nvPr/>
        </p:nvSpPr>
        <p:spPr bwMode="auto">
          <a:xfrm>
            <a:off x="6819900" y="11049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300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1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8" grpId="0" animBg="1"/>
      <p:bldP spid="112669" grpId="0" animBg="1"/>
      <p:bldP spid="112670" grpId="0" animBg="1"/>
      <p:bldP spid="1126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23380-F4E2-4F9E-99A9-C44742E357D4}" type="slidenum">
              <a:rPr lang="en-US"/>
              <a:pPr/>
              <a:t>9</a:t>
            </a:fld>
            <a:endParaRPr 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OR Gate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2209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An OR gate accepts two input signals</a:t>
            </a:r>
          </a:p>
          <a:p>
            <a:pPr>
              <a:buFontTx/>
              <a:buNone/>
            </a:pPr>
            <a:r>
              <a:rPr lang="en-US" sz="2800"/>
              <a:t>If both are 0, the output is 0; otherwise,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2800"/>
              <a:t>the output is 1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457200" y="5943600"/>
            <a:ext cx="425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327CB8"/>
                </a:solidFill>
                <a:latin typeface="Arial" pitchFamily="34" charset="0"/>
              </a:rPr>
              <a:t>Figure 4.3</a:t>
            </a:r>
            <a:r>
              <a:rPr lang="en-US" sz="1400">
                <a:latin typeface="Arial" pitchFamily="34" charset="0"/>
              </a:rPr>
              <a:t>  Various representations of a OR gate</a:t>
            </a:r>
          </a:p>
        </p:txBody>
      </p:sp>
      <p:pic>
        <p:nvPicPr>
          <p:cNvPr id="142348" name="Picture 12" descr="17606_02_0039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24200"/>
            <a:ext cx="67056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185140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Words>867</Words>
  <Application>Microsoft Office PowerPoint</Application>
  <PresentationFormat>On-screen Show (4:3)</PresentationFormat>
  <Paragraphs>208</Paragraphs>
  <Slides>20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Cooper Black</vt:lpstr>
      <vt:lpstr>Georgia</vt:lpstr>
      <vt:lpstr>Impact</vt:lpstr>
      <vt:lpstr>Times New Roman</vt:lpstr>
      <vt:lpstr>Wingdings</vt:lpstr>
      <vt:lpstr>Wingdings 2</vt:lpstr>
      <vt:lpstr>Civic</vt:lpstr>
      <vt:lpstr>CorelDRAW</vt:lpstr>
      <vt:lpstr>محاضرة بمادة التقنيات الرقمية</vt:lpstr>
      <vt:lpstr>Logic gates</vt:lpstr>
      <vt:lpstr>How do we describe the behavior of gates and circuits?</vt:lpstr>
      <vt:lpstr>Gates</vt:lpstr>
      <vt:lpstr>NOT Gate</vt:lpstr>
      <vt:lpstr>PowerPoint Presentation</vt:lpstr>
      <vt:lpstr>AND Gate</vt:lpstr>
      <vt:lpstr>PowerPoint Presentation</vt:lpstr>
      <vt:lpstr>OR Gate</vt:lpstr>
      <vt:lpstr>PowerPoint Presentation</vt:lpstr>
      <vt:lpstr>NAND Gate</vt:lpstr>
      <vt:lpstr>PowerPoint Presentation</vt:lpstr>
      <vt:lpstr>NOR Gate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Gates with More Inputs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Fawal</dc:creator>
  <cp:lastModifiedBy>V22361</cp:lastModifiedBy>
  <cp:revision>215</cp:revision>
  <dcterms:created xsi:type="dcterms:W3CDTF">2010-03-01T11:51:25Z</dcterms:created>
  <dcterms:modified xsi:type="dcterms:W3CDTF">2022-12-03T18:23:23Z</dcterms:modified>
</cp:coreProperties>
</file>