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3" r:id="rId3"/>
    <p:sldId id="275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0" r:id="rId13"/>
    <p:sldId id="258" r:id="rId14"/>
    <p:sldId id="259" r:id="rId15"/>
    <p:sldId id="261" r:id="rId16"/>
    <p:sldId id="262" r:id="rId17"/>
    <p:sldId id="265" r:id="rId18"/>
    <p:sldId id="266" r:id="rId19"/>
    <p:sldId id="267" r:id="rId20"/>
    <p:sldId id="268" r:id="rId21"/>
    <p:sldId id="269" r:id="rId22"/>
    <p:sldId id="270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33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409" autoAdjust="0"/>
  </p:normalViewPr>
  <p:slideViewPr>
    <p:cSldViewPr>
      <p:cViewPr varScale="1">
        <p:scale>
          <a:sx n="100" d="100"/>
          <a:sy n="100" d="100"/>
        </p:scale>
        <p:origin x="19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EDC7F-8989-4F93-8F9D-F7DF4AA8D386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BD7F7-FE1A-496B-BE95-4716A10CB4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9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400" spc="0" dirty="0">
                <a:solidFill>
                  <a:schemeClr val="tx1"/>
                </a:solidFill>
              </a:rPr>
              <a:t>م. د حسين فالح مهدي</a:t>
            </a:r>
            <a:endParaRPr lang="en-US" sz="2400" spc="0" dirty="0">
              <a:solidFill>
                <a:schemeClr val="tx1"/>
              </a:solidFill>
            </a:endParaRPr>
          </a:p>
          <a:p>
            <a:r>
              <a:rPr lang="ar-IQ" sz="2400" spc="0" dirty="0">
                <a:solidFill>
                  <a:schemeClr val="tx1"/>
                </a:solidFill>
              </a:rPr>
              <a:t>جامعة ديالى</a:t>
            </a:r>
          </a:p>
          <a:p>
            <a:r>
              <a:rPr lang="ar-IQ" sz="2400" spc="0" dirty="0">
                <a:solidFill>
                  <a:schemeClr val="tx1"/>
                </a:solidFill>
              </a:rPr>
              <a:t>كلية الهندسة –قسم هندسة الحاسوب</a:t>
            </a:r>
          </a:p>
          <a:p>
            <a:r>
              <a:rPr lang="ar-IQ" sz="2400" spc="0">
                <a:solidFill>
                  <a:schemeClr val="tx1"/>
                </a:solidFill>
              </a:rPr>
              <a:t>2022-2023</a:t>
            </a:r>
            <a:endParaRPr lang="ar-IQ" sz="2400" spc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IQ" dirty="0"/>
              <a:t>محاضرة بمادة التقنيات الرقمية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571736" y="4857760"/>
            <a:ext cx="3643338" cy="714380"/>
          </a:xfrm>
          <a:prstGeom prst="rect">
            <a:avLst/>
          </a:prstGeom>
          <a:scene3d>
            <a:camera prst="orthographicFront"/>
            <a:lightRig rig="flat" dir="t"/>
          </a:scene3d>
          <a:sp3d prstMaterial="softEdge"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NUMBER SYSTEM -2-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 advTm="33018"/>
    </mc:Choice>
    <mc:Fallback xmlns="">
      <p:transition spd="slow" advTm="3301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32FB              32FB    (15+1=16-16=0 WITH CARRY1)  </a:t>
            </a:r>
          </a:p>
          <a:p>
            <a:pPr marL="0" indent="0">
              <a:buNone/>
            </a:pPr>
            <a:r>
              <a:rPr lang="en-US" dirty="0"/>
              <a:t> -  FEF  ---16’s   F011    (3+15=18-16=2 WITH CARRY1)</a:t>
            </a:r>
          </a:p>
          <a:p>
            <a:pPr marL="0" indent="0">
              <a:buNone/>
            </a:pPr>
            <a:r>
              <a:rPr lang="en-US" dirty="0"/>
              <a:t>    230C           1 230C       </a:t>
            </a:r>
          </a:p>
          <a:p>
            <a:pPr marL="0" indent="0">
              <a:buNone/>
            </a:pPr>
            <a:r>
              <a:rPr lang="en-US" dirty="0"/>
              <a:t>    Discard                            </a:t>
            </a:r>
          </a:p>
          <a:p>
            <a:pPr marL="0" indent="0">
              <a:buNone/>
            </a:pPr>
            <a:r>
              <a:rPr lang="en-US" dirty="0"/>
              <a:t> Example /Subtract the following hexadecimal numbers using 15’s and 16’s complements:</a:t>
            </a:r>
          </a:p>
          <a:p>
            <a:pPr marL="0" indent="0">
              <a:buNone/>
            </a:pPr>
            <a:r>
              <a:rPr lang="en-US" dirty="0"/>
              <a:t>     FEF               0FEF    (15+4=19-16=3 WITH CARRY1)  </a:t>
            </a:r>
          </a:p>
          <a:p>
            <a:pPr marL="0" indent="0">
              <a:buNone/>
            </a:pPr>
            <a:r>
              <a:rPr lang="en-US" dirty="0"/>
              <a:t> - 32FB  ---15’s CD04    (13+15=28-16=12 WITH CARRY1)</a:t>
            </a:r>
          </a:p>
          <a:p>
            <a:pPr marL="0" indent="0">
              <a:buNone/>
            </a:pPr>
            <a:r>
              <a:rPr lang="en-US" dirty="0"/>
              <a:t>    230C           0 DCF3       </a:t>
            </a:r>
          </a:p>
          <a:p>
            <a:pPr marL="0" indent="0">
              <a:buNone/>
            </a:pPr>
            <a:r>
              <a:rPr lang="en-US" dirty="0"/>
              <a:t>              15’S      (-230C )        </a:t>
            </a: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318058" y="2492896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1814002" y="2599122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256830" y="5157192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سهم منحني 9"/>
          <p:cNvSpPr/>
          <p:nvPr/>
        </p:nvSpPr>
        <p:spPr>
          <a:xfrm flipV="1">
            <a:off x="2227742" y="5445224"/>
            <a:ext cx="252028" cy="5040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2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FEF                 0FEF    (15+5=20-16=4 WITH CARRY1)  </a:t>
            </a:r>
          </a:p>
          <a:p>
            <a:pPr marL="0" indent="0">
              <a:buNone/>
            </a:pPr>
            <a:r>
              <a:rPr lang="en-US" dirty="0"/>
              <a:t> - 32FB  ---16’s CD05  (13+15=28-16=12 WITH CARRY1)</a:t>
            </a:r>
          </a:p>
          <a:p>
            <a:pPr marL="0" indent="0">
              <a:buNone/>
            </a:pPr>
            <a:r>
              <a:rPr lang="en-US" dirty="0"/>
              <a:t>    230C          0 DCF4       </a:t>
            </a:r>
          </a:p>
          <a:p>
            <a:pPr marL="0" indent="0">
              <a:buNone/>
            </a:pPr>
            <a:r>
              <a:rPr lang="en-US" dirty="0"/>
              <a:t>            16’S     (- 230C )        </a:t>
            </a: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318058" y="2492896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سهم منحني 9"/>
          <p:cNvSpPr/>
          <p:nvPr/>
        </p:nvSpPr>
        <p:spPr>
          <a:xfrm flipV="1">
            <a:off x="2130816" y="2780928"/>
            <a:ext cx="252028" cy="5040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9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/>
              <a:t>Binary Coded Decimal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7672782"/>
              </p:ext>
            </p:extLst>
          </p:nvPr>
        </p:nvGraphicFramePr>
        <p:xfrm>
          <a:off x="395536" y="1556791"/>
          <a:ext cx="8208913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4523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Decimal digits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Bcd codes</a:t>
                      </a:r>
                      <a:endParaRPr lang="en-US" sz="1100">
                        <a:effectLst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8421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2421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84-2-1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7421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6311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 u="sng">
                          <a:effectLst/>
                        </a:rPr>
                        <a:t>4221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 u="sng">
                          <a:effectLst/>
                        </a:rPr>
                        <a:t>5421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0100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0111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1100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1101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1110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92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400">
                          <a:effectLst/>
                        </a:rPr>
                        <a:t>1111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 dirty="0">
                          <a:effectLst/>
                        </a:rPr>
                        <a:t>1100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28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/>
              <a:t>BCD-to-Binary Conversion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• BCD number: 0010 1001.0111 0101.</a:t>
            </a:r>
          </a:p>
          <a:p>
            <a:r>
              <a:rPr lang="en-US" dirty="0"/>
              <a:t>• Corresponding decimal number: </a:t>
            </a:r>
            <a:r>
              <a:rPr lang="en-US" dirty="0">
                <a:solidFill>
                  <a:srgbClr val="FF0000"/>
                </a:solidFill>
              </a:rPr>
              <a:t>29.75</a:t>
            </a:r>
            <a:r>
              <a:rPr lang="en-US" dirty="0"/>
              <a:t>.</a:t>
            </a:r>
          </a:p>
          <a:p>
            <a:r>
              <a:rPr lang="en-US" dirty="0"/>
              <a:t>• Therefore, (0010 1001.0111 0101)BCD =(11101.11)2.</a:t>
            </a:r>
          </a:p>
          <a:p>
            <a:endParaRPr lang="en-US" dirty="0"/>
          </a:p>
          <a:p>
            <a:r>
              <a:rPr lang="en-US" dirty="0"/>
              <a:t>H.w / convert (11100.01)2 to BCD?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1285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u="sng" dirty="0"/>
              <a:t>Operation of BCD codecs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Addition</a:t>
            </a:r>
          </a:p>
          <a:p>
            <a:r>
              <a:rPr lang="en-US" dirty="0"/>
              <a:t>Ex40/ Add the following (45)</a:t>
            </a:r>
            <a:r>
              <a:rPr lang="en-US" baseline="-25000" dirty="0"/>
              <a:t>10</a:t>
            </a:r>
            <a:r>
              <a:rPr lang="en-US" dirty="0"/>
              <a:t> + (67)</a:t>
            </a:r>
            <a:r>
              <a:rPr lang="en-US" baseline="-25000" dirty="0"/>
              <a:t>10</a:t>
            </a:r>
            <a:r>
              <a:rPr lang="en-US" dirty="0"/>
              <a:t> as BCD </a:t>
            </a:r>
          </a:p>
          <a:p>
            <a:r>
              <a:rPr lang="en-US" dirty="0"/>
              <a:t>Sol :  </a:t>
            </a:r>
          </a:p>
          <a:p>
            <a:r>
              <a:rPr lang="en-US" dirty="0"/>
              <a:t>   45                 0100 0101,</a:t>
            </a:r>
          </a:p>
          <a:p>
            <a:r>
              <a:rPr lang="en-US" dirty="0"/>
              <a:t> 67                    0110 0111  </a:t>
            </a:r>
          </a:p>
          <a:p>
            <a:r>
              <a:rPr lang="en-US" dirty="0">
                <a:solidFill>
                  <a:srgbClr val="FF0000"/>
                </a:solidFill>
              </a:rPr>
              <a:t>When the result of the BCD is larger than 1001 then add 0110 to that result and find the final result</a:t>
            </a:r>
          </a:p>
          <a:p>
            <a:r>
              <a:rPr lang="en-US" dirty="0"/>
              <a:t>       0100  0101     </a:t>
            </a:r>
          </a:p>
          <a:p>
            <a:r>
              <a:rPr lang="en-US" dirty="0"/>
              <a:t>    + 0110  0111</a:t>
            </a:r>
          </a:p>
          <a:p>
            <a:r>
              <a:rPr lang="en-US" dirty="0"/>
              <a:t>        1010 1100</a:t>
            </a:r>
          </a:p>
          <a:p>
            <a:r>
              <a:rPr lang="en-US" dirty="0"/>
              <a:t>     + 0110 0110   </a:t>
            </a:r>
          </a:p>
          <a:p>
            <a:r>
              <a:rPr lang="en-US" dirty="0"/>
              <a:t>     1 0001 0010                      (112) BCD</a:t>
            </a:r>
          </a:p>
          <a:p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504720" y="4851744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504720" y="5589240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035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Operation of BCD codecs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b="1" dirty="0"/>
              <a:t>Subtraction</a:t>
            </a:r>
          </a:p>
          <a:p>
            <a:r>
              <a:rPr lang="en-US" dirty="0"/>
              <a:t>Ex/ Find </a:t>
            </a:r>
          </a:p>
          <a:p>
            <a:pPr marL="0" indent="0">
              <a:buNone/>
            </a:pPr>
            <a:r>
              <a:rPr lang="en-US" dirty="0"/>
              <a:t>1)(678)10 + (569)10,</a:t>
            </a:r>
          </a:p>
          <a:p>
            <a:pPr marL="0" indent="0">
              <a:buNone/>
            </a:pPr>
            <a:r>
              <a:rPr lang="en-US" dirty="0"/>
              <a:t>2) (678)10 - (569)10 as BCD</a:t>
            </a:r>
          </a:p>
          <a:p>
            <a:pPr marL="0" indent="0">
              <a:buNone/>
            </a:pPr>
            <a:r>
              <a:rPr lang="en-US" dirty="0"/>
              <a:t>Sol:  1-)</a:t>
            </a:r>
          </a:p>
          <a:p>
            <a:pPr marL="0" indent="0">
              <a:buNone/>
            </a:pPr>
            <a:r>
              <a:rPr lang="en-US" dirty="0"/>
              <a:t> (678)10 = 0110 0111 1000,</a:t>
            </a:r>
          </a:p>
          <a:p>
            <a:pPr marL="0" indent="0">
              <a:buNone/>
            </a:pPr>
            <a:r>
              <a:rPr lang="en-US" dirty="0"/>
              <a:t> (569)10  =  0101 01101001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carry occurs from digit to another then add 0110 to that result and find the result.</a:t>
            </a:r>
          </a:p>
          <a:p>
            <a:pPr marL="0" indent="0">
              <a:buNone/>
            </a:pPr>
            <a:r>
              <a:rPr lang="en-US" dirty="0"/>
              <a:t>        0110 0111 1000     </a:t>
            </a:r>
          </a:p>
          <a:p>
            <a:pPr marL="0" indent="0">
              <a:buNone/>
            </a:pPr>
            <a:r>
              <a:rPr lang="en-US" dirty="0"/>
              <a:t>     + 0101 0110 1001</a:t>
            </a:r>
          </a:p>
          <a:p>
            <a:pPr marL="0" indent="0">
              <a:buNone/>
            </a:pPr>
            <a:r>
              <a:rPr lang="en-US" dirty="0"/>
              <a:t>        1011 1110 0001</a:t>
            </a:r>
          </a:p>
          <a:p>
            <a:pPr marL="0" indent="0">
              <a:buNone/>
            </a:pPr>
            <a:r>
              <a:rPr lang="en-US" dirty="0"/>
              <a:t>    +  0110 0110 0110 </a:t>
            </a:r>
          </a:p>
          <a:p>
            <a:pPr marL="0" indent="0">
              <a:buNone/>
            </a:pPr>
            <a:r>
              <a:rPr lang="en-US" dirty="0"/>
              <a:t>     1 0010 0100 0111	(1247)10</a:t>
            </a:r>
          </a:p>
          <a:p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755576" y="4982112"/>
            <a:ext cx="21602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700984" y="5602888"/>
            <a:ext cx="21602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998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Operation of BCD codecs</a:t>
            </a: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251520" y="1340768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2-)  (678)10 - (569)10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When the one number take one from its neighbor then subtract 0110 from it to obtain the final result.    </a:t>
            </a:r>
          </a:p>
          <a:p>
            <a:r>
              <a:rPr lang="en-US" sz="2800" dirty="0"/>
              <a:t>        0110 0111 1000    </a:t>
            </a:r>
          </a:p>
          <a:p>
            <a:r>
              <a:rPr lang="en-US" sz="2800" dirty="0"/>
              <a:t>    -  0101 0110 1001       </a:t>
            </a:r>
          </a:p>
          <a:p>
            <a:r>
              <a:rPr lang="en-US" sz="2800" dirty="0"/>
              <a:t>        0001 0000 1111</a:t>
            </a:r>
          </a:p>
          <a:p>
            <a:r>
              <a:rPr lang="en-US" sz="2800" dirty="0"/>
              <a:t>    -                       0110 </a:t>
            </a:r>
          </a:p>
          <a:p>
            <a:r>
              <a:rPr lang="en-US" sz="2800" dirty="0"/>
              <a:t>     -   0001 0000 1001         (-109)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 </a:t>
            </a:r>
          </a:p>
        </p:txBody>
      </p:sp>
      <p:cxnSp>
        <p:nvCxnSpPr>
          <p:cNvPr id="5" name="رابط مستقيم 4"/>
          <p:cNvCxnSpPr/>
          <p:nvPr/>
        </p:nvCxnSpPr>
        <p:spPr>
          <a:xfrm>
            <a:off x="395536" y="3573016"/>
            <a:ext cx="42124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395536" y="4437112"/>
            <a:ext cx="42124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700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u="sng" dirty="0"/>
              <a:t>Excess-3 codes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4679417"/>
              </p:ext>
            </p:extLst>
          </p:nvPr>
        </p:nvGraphicFramePr>
        <p:xfrm>
          <a:off x="251517" y="1484784"/>
          <a:ext cx="8712970" cy="489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Decimal digits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Excess-3 codes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r"/>
                        </a:tabLst>
                      </a:pPr>
                      <a:r>
                        <a:rPr lang="en-US" sz="1600" dirty="0">
                          <a:effectLst/>
                        </a:rPr>
                        <a:t>1100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281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i="1" u="sng" dirty="0"/>
              <a:t>Operation of Ex-3 codes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Addition</a:t>
            </a:r>
            <a:r>
              <a:rPr lang="en-US" b="1" i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Ex / Solve the following (87)</a:t>
            </a:r>
            <a:r>
              <a:rPr lang="en-US" baseline="-25000" dirty="0"/>
              <a:t>10</a:t>
            </a:r>
            <a:r>
              <a:rPr lang="en-US" dirty="0"/>
              <a:t> + (45)</a:t>
            </a:r>
            <a:r>
              <a:rPr lang="en-US" baseline="-25000" dirty="0"/>
              <a:t>10 </a:t>
            </a:r>
            <a:r>
              <a:rPr lang="en-US" dirty="0"/>
              <a:t>as Ex-3 code</a:t>
            </a:r>
          </a:p>
          <a:p>
            <a:pPr marL="0" indent="0">
              <a:buNone/>
            </a:pPr>
            <a:r>
              <a:rPr lang="en-US" dirty="0"/>
              <a:t>Sol:      (87)   to BCD  (1000  0111)  to Ex- 3   (1011 1010)</a:t>
            </a:r>
          </a:p>
          <a:p>
            <a:pPr marL="0" indent="0">
              <a:buNone/>
            </a:pPr>
            <a:r>
              <a:rPr lang="en-US" dirty="0"/>
              <a:t>            (45)   to BCD  (0100  0101)  to Ex- 3   (0111 1000)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Each number does not produce carry then (0011) must be subtracted from it to obtain the result.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1011 1010                           </a:t>
            </a:r>
          </a:p>
          <a:p>
            <a:pPr marL="0" indent="0">
              <a:buNone/>
            </a:pPr>
            <a:r>
              <a:rPr lang="en-US" dirty="0"/>
              <a:t>        + 0111 1000                         </a:t>
            </a:r>
          </a:p>
          <a:p>
            <a:pPr marL="0" indent="0">
              <a:buNone/>
            </a:pPr>
            <a:r>
              <a:rPr lang="en-US" dirty="0"/>
              <a:t>         1 0011 0010                           </a:t>
            </a:r>
          </a:p>
          <a:p>
            <a:pPr marL="0" indent="0">
              <a:buNone/>
            </a:pPr>
            <a:r>
              <a:rPr lang="en-US" dirty="0"/>
              <a:t>       +   0011 0011</a:t>
            </a:r>
          </a:p>
          <a:p>
            <a:pPr marL="0" indent="0">
              <a:buNone/>
            </a:pPr>
            <a:r>
              <a:rPr lang="en-US" dirty="0"/>
              <a:t>        1 0110 0101 </a:t>
            </a:r>
          </a:p>
          <a:p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1107439" y="4797152"/>
            <a:ext cx="15841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971600" y="5661248"/>
            <a:ext cx="15841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723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Operation of Ex-3 codes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Ex / Solve the following (43)</a:t>
            </a:r>
            <a:r>
              <a:rPr lang="en-US" baseline="-25000" dirty="0"/>
              <a:t>10</a:t>
            </a:r>
            <a:r>
              <a:rPr lang="en-US" dirty="0"/>
              <a:t> + (12)</a:t>
            </a:r>
            <a:r>
              <a:rPr lang="en-US" baseline="-25000" dirty="0"/>
              <a:t>10 </a:t>
            </a:r>
            <a:r>
              <a:rPr lang="en-US" dirty="0"/>
              <a:t>as Ex-3 code</a:t>
            </a:r>
          </a:p>
          <a:p>
            <a:pPr marL="0" indent="0">
              <a:buNone/>
            </a:pPr>
            <a:r>
              <a:rPr lang="en-US" dirty="0"/>
              <a:t>            (43)   to BCD  (0100  0011)  to Ex- 3   (0111 0110)</a:t>
            </a:r>
          </a:p>
          <a:p>
            <a:pPr marL="0" indent="0">
              <a:buNone/>
            </a:pPr>
            <a:r>
              <a:rPr lang="en-US" dirty="0"/>
              <a:t>            (12)   to BCD  (0001  0010)  to Ex- 3   (0100 0101)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Each number does not produce carry then (0011) must be subtracted from it to obtain the result.  </a:t>
            </a:r>
          </a:p>
          <a:p>
            <a:pPr marL="0" indent="0">
              <a:buNone/>
            </a:pPr>
            <a:r>
              <a:rPr lang="en-US" dirty="0"/>
              <a:t>           0111 0110                             </a:t>
            </a:r>
          </a:p>
          <a:p>
            <a:pPr marL="0" indent="0">
              <a:buNone/>
            </a:pPr>
            <a:r>
              <a:rPr lang="en-US" dirty="0"/>
              <a:t>       + 0100 0101                         </a:t>
            </a:r>
          </a:p>
          <a:p>
            <a:pPr marL="0" indent="0">
              <a:buNone/>
            </a:pPr>
            <a:r>
              <a:rPr lang="en-US" dirty="0"/>
              <a:t>          1011 1011                             </a:t>
            </a:r>
          </a:p>
          <a:p>
            <a:pPr marL="0" indent="0">
              <a:buNone/>
            </a:pPr>
            <a:r>
              <a:rPr lang="en-US" dirty="0"/>
              <a:t>       -  0011 0011</a:t>
            </a:r>
          </a:p>
          <a:p>
            <a:pPr marL="0" indent="0">
              <a:buNone/>
            </a:pPr>
            <a:r>
              <a:rPr lang="en-US" dirty="0"/>
              <a:t>          1000 1000              (88)10</a:t>
            </a:r>
          </a:p>
          <a:p>
            <a:pPr>
              <a:buFontTx/>
              <a:buChar char="-"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971600" y="4581128"/>
            <a:ext cx="20162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971600" y="5517232"/>
            <a:ext cx="20162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43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/>
              <a:t>Addition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1) Binary number  system </a:t>
            </a:r>
          </a:p>
          <a:p>
            <a:pPr marL="0" indent="0">
              <a:buNone/>
            </a:pPr>
            <a:r>
              <a:rPr lang="en-US" dirty="0"/>
              <a:t> 1001+0001 =1010</a:t>
            </a:r>
          </a:p>
          <a:p>
            <a:pPr marL="0" indent="0">
              <a:buNone/>
            </a:pPr>
            <a:r>
              <a:rPr lang="en-US" dirty="0"/>
              <a:t>2) Octal number  system </a:t>
            </a:r>
          </a:p>
          <a:p>
            <a:pPr marL="0" indent="0">
              <a:buNone/>
            </a:pPr>
            <a:r>
              <a:rPr lang="en-US" dirty="0"/>
              <a:t> Example :    357             ( 7+6= 13-8=5 and add carry1)       </a:t>
            </a:r>
          </a:p>
          <a:p>
            <a:pPr marL="0" indent="0">
              <a:buNone/>
            </a:pPr>
            <a:r>
              <a:rPr lang="en-US" dirty="0"/>
              <a:t>                   + 276             (1+5+7=13-8=5 and add carry1)</a:t>
            </a:r>
          </a:p>
          <a:p>
            <a:pPr marL="0" indent="0">
              <a:buNone/>
            </a:pPr>
            <a:r>
              <a:rPr lang="en-US" dirty="0"/>
              <a:t>                      655             (1+3+2=6   OK)</a:t>
            </a: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755576" y="4509120"/>
            <a:ext cx="813690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426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of Ex-3 codes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472456"/>
            <a:ext cx="8503920" cy="49262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Subtraction </a:t>
            </a:r>
          </a:p>
          <a:p>
            <a:pPr marL="0" indent="0">
              <a:buNone/>
            </a:pPr>
            <a:r>
              <a:rPr lang="en-US" dirty="0"/>
              <a:t>EX/ Find (68)</a:t>
            </a:r>
            <a:r>
              <a:rPr lang="en-US" baseline="-25000" dirty="0"/>
              <a:t>10</a:t>
            </a:r>
            <a:r>
              <a:rPr lang="en-US" dirty="0"/>
              <a:t> – (34)</a:t>
            </a:r>
            <a:r>
              <a:rPr lang="en-US" baseline="-25000" dirty="0"/>
              <a:t>10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(68)   to BCD  (0110  1000)  to Ex- 3   (1001 1011)</a:t>
            </a:r>
          </a:p>
          <a:p>
            <a:pPr marL="0" indent="0">
              <a:buNone/>
            </a:pPr>
            <a:r>
              <a:rPr lang="en-US" dirty="0"/>
              <a:t> (39)   to BCD  (0011  1001)  to Ex- 3   (0110 1100)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Each number take one from neighbor then (0011) must be subtracted from it and (0011) is added  to the number that does not take one from neighbor .</a:t>
            </a:r>
          </a:p>
          <a:p>
            <a:pPr marL="0" indent="0">
              <a:buNone/>
            </a:pPr>
            <a:r>
              <a:rPr lang="en-US" dirty="0"/>
              <a:t>          1001 1011                             </a:t>
            </a:r>
          </a:p>
          <a:p>
            <a:pPr marL="0" indent="0">
              <a:buNone/>
            </a:pPr>
            <a:r>
              <a:rPr lang="en-US" dirty="0"/>
              <a:t>        - 0110 1100                           </a:t>
            </a:r>
          </a:p>
          <a:p>
            <a:pPr marL="0" indent="0">
              <a:buNone/>
            </a:pPr>
            <a:r>
              <a:rPr lang="en-US" dirty="0"/>
              <a:t>          0010 1111                              </a:t>
            </a:r>
          </a:p>
          <a:p>
            <a:pPr marL="0" indent="0">
              <a:buNone/>
            </a:pPr>
            <a:r>
              <a:rPr lang="en-US" dirty="0"/>
              <a:t>       +0011- 0011</a:t>
            </a:r>
          </a:p>
          <a:p>
            <a:pPr marL="0" indent="0">
              <a:buNone/>
            </a:pPr>
            <a:r>
              <a:rPr lang="en-US" dirty="0"/>
              <a:t>         0101 1100</a:t>
            </a:r>
          </a:p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683568" y="5085184"/>
            <a:ext cx="23042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683568" y="5949280"/>
            <a:ext cx="23042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227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u="sng" dirty="0">
                <a:solidFill>
                  <a:schemeClr val="tx1"/>
                </a:solidFill>
              </a:rPr>
              <a:t>Gray codes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i="1" u="sng" dirty="0"/>
              <a:t>Decimal              Binary        Gray         Decimal                Binary             Gray</a:t>
            </a:r>
            <a:endParaRPr lang="en-US" sz="2400" dirty="0"/>
          </a:p>
          <a:p>
            <a:r>
              <a:rPr lang="en-US" dirty="0"/>
              <a:t>0                  0000           0000            8                 1000                1100</a:t>
            </a:r>
          </a:p>
          <a:p>
            <a:r>
              <a:rPr lang="en-US" dirty="0"/>
              <a:t>1                  0001           0001            9                 1001                1101</a:t>
            </a:r>
          </a:p>
          <a:p>
            <a:r>
              <a:rPr lang="en-US" dirty="0"/>
              <a:t>2                  0010           0011           10                1010                1111</a:t>
            </a:r>
          </a:p>
          <a:p>
            <a:r>
              <a:rPr lang="en-US" dirty="0"/>
              <a:t>3                  0011           0010           11                1011                1110</a:t>
            </a:r>
          </a:p>
          <a:p>
            <a:r>
              <a:rPr lang="en-US" dirty="0"/>
              <a:t>4                  0100           0110           12                1100                1010</a:t>
            </a:r>
          </a:p>
          <a:p>
            <a:r>
              <a:rPr lang="en-US" dirty="0"/>
              <a:t>5                  0101           0111           13                1101                1011</a:t>
            </a:r>
          </a:p>
          <a:p>
            <a:r>
              <a:rPr lang="en-US" dirty="0"/>
              <a:t>6                  0110           0101           14                1110                1001</a:t>
            </a:r>
          </a:p>
          <a:p>
            <a:r>
              <a:rPr lang="en-US" dirty="0"/>
              <a:t>7                  0111           0100           15                1111                1000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8273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b="1" i="1" u="sng" dirty="0">
                <a:solidFill>
                  <a:schemeClr val="tx1"/>
                </a:solidFill>
              </a:rPr>
              <a:t>Conversion from Binary to Gray and Gray to Binary</a:t>
            </a: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49694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832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 rot="1824703">
            <a:off x="755576" y="2492896"/>
            <a:ext cx="7776864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000" dirty="0">
                <a:latin typeface="Cooper Black" pitchFamily="18" charset="0"/>
              </a:rPr>
              <a:t>Thank you</a:t>
            </a:r>
            <a:endParaRPr lang="ar-IQ" sz="10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6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3) Hexadecimal number  system</a:t>
            </a:r>
          </a:p>
          <a:p>
            <a:pPr marL="0" indent="0">
              <a:buNone/>
            </a:pPr>
            <a:r>
              <a:rPr lang="en-US" dirty="0"/>
              <a:t>       AB2F       (F+C = 15+12=</a:t>
            </a:r>
            <a:r>
              <a:rPr lang="en-US" dirty="0">
                <a:solidFill>
                  <a:srgbClr val="FF0000"/>
                </a:solidFill>
              </a:rPr>
              <a:t>27-16</a:t>
            </a:r>
            <a:r>
              <a:rPr lang="en-US" dirty="0"/>
              <a:t>=11=B with Carry1)                </a:t>
            </a:r>
          </a:p>
          <a:p>
            <a:pPr marL="0" indent="0">
              <a:buNone/>
            </a:pPr>
            <a:r>
              <a:rPr lang="en-US" dirty="0"/>
              <a:t>      +12EC         ( 1+2+E=1+2+14=</a:t>
            </a:r>
            <a:r>
              <a:rPr lang="en-US" dirty="0">
                <a:solidFill>
                  <a:srgbClr val="FF0000"/>
                </a:solidFill>
              </a:rPr>
              <a:t>17-16</a:t>
            </a:r>
            <a:r>
              <a:rPr lang="en-US" dirty="0"/>
              <a:t>=1 with Carry1)            </a:t>
            </a:r>
          </a:p>
          <a:p>
            <a:pPr marL="0" indent="0">
              <a:buNone/>
            </a:pPr>
            <a:r>
              <a:rPr lang="en-US" dirty="0"/>
              <a:t>       BE1B           ( 1+B+2= 1+11+2=</a:t>
            </a:r>
            <a:r>
              <a:rPr lang="en-US" dirty="0">
                <a:solidFill>
                  <a:srgbClr val="FF0000"/>
                </a:solidFill>
              </a:rPr>
              <a:t>14=E )</a:t>
            </a:r>
          </a:p>
          <a:p>
            <a:pPr marL="0" indent="0">
              <a:buNone/>
            </a:pPr>
            <a:r>
              <a:rPr lang="en-US" dirty="0"/>
              <a:t>                             (A+1=10+1=</a:t>
            </a:r>
            <a:r>
              <a:rPr lang="en-US" dirty="0">
                <a:solidFill>
                  <a:srgbClr val="FF0000"/>
                </a:solidFill>
              </a:rPr>
              <a:t>11=B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755576" y="2996952"/>
            <a:ext cx="12241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18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/>
          </a:p>
        </p:txBody>
      </p:sp>
      <p:sp>
        <p:nvSpPr>
          <p:cNvPr id="6" name="مستطيل 5"/>
          <p:cNvSpPr/>
          <p:nvPr/>
        </p:nvSpPr>
        <p:spPr>
          <a:xfrm>
            <a:off x="1835696" y="3501008"/>
            <a:ext cx="360040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8"/>
          <p:cNvSpPr/>
          <p:nvPr/>
        </p:nvSpPr>
        <p:spPr>
          <a:xfrm>
            <a:off x="7596336" y="3573016"/>
            <a:ext cx="28803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Subtraction</a:t>
            </a:r>
          </a:p>
          <a:p>
            <a:r>
              <a:rPr lang="en-US" dirty="0"/>
              <a:t>1) Binary number system</a:t>
            </a:r>
          </a:p>
          <a:p>
            <a:pPr marL="0" indent="0">
              <a:buNone/>
            </a:pPr>
            <a:r>
              <a:rPr lang="en-US" dirty="0"/>
              <a:t>  1011              1011                                 0110                0110</a:t>
            </a:r>
          </a:p>
          <a:p>
            <a:pPr marL="0" indent="0">
              <a:buNone/>
            </a:pPr>
            <a:r>
              <a:rPr lang="en-US" dirty="0"/>
              <a:t>-0110---1’s -   +1001                              -1011 --1’s -   +0100</a:t>
            </a:r>
          </a:p>
          <a:p>
            <a:pPr marL="0" indent="0">
              <a:buNone/>
            </a:pPr>
            <a:r>
              <a:rPr lang="en-US" dirty="0"/>
              <a:t>                  1   0100                                                      0 1010</a:t>
            </a:r>
          </a:p>
          <a:p>
            <a:pPr marL="0" indent="0">
              <a:buNone/>
            </a:pPr>
            <a:r>
              <a:rPr lang="en-US" dirty="0"/>
              <a:t>                       +    1                                             1’s      -0101</a:t>
            </a:r>
          </a:p>
          <a:p>
            <a:pPr marL="0" indent="0">
              <a:buNone/>
            </a:pPr>
            <a:r>
              <a:rPr lang="en-US" dirty="0"/>
              <a:t>                       0101</a:t>
            </a: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1475656" y="3501008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سهم منحني 6"/>
          <p:cNvSpPr/>
          <p:nvPr/>
        </p:nvSpPr>
        <p:spPr>
          <a:xfrm flipV="1">
            <a:off x="7200292" y="3645024"/>
            <a:ext cx="540060" cy="576064"/>
          </a:xfrm>
          <a:prstGeom prst="bentArrow">
            <a:avLst>
              <a:gd name="adj1" fmla="val 25000"/>
              <a:gd name="adj2" fmla="val 23277"/>
              <a:gd name="adj3" fmla="val 25000"/>
              <a:gd name="adj4" fmla="val 437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cxnSp>
        <p:nvCxnSpPr>
          <p:cNvPr id="8" name="رابط مستقيم 7"/>
          <p:cNvCxnSpPr/>
          <p:nvPr/>
        </p:nvCxnSpPr>
        <p:spPr>
          <a:xfrm>
            <a:off x="1601154" y="4518576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6984268" y="3501008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سهم منحني 10"/>
          <p:cNvSpPr/>
          <p:nvPr/>
        </p:nvSpPr>
        <p:spPr>
          <a:xfrm flipV="1">
            <a:off x="1988096" y="4044512"/>
            <a:ext cx="540060" cy="576064"/>
          </a:xfrm>
          <a:prstGeom prst="bentArrow">
            <a:avLst>
              <a:gd name="adj1" fmla="val 25000"/>
              <a:gd name="adj2" fmla="val 23277"/>
              <a:gd name="adj3" fmla="val 25000"/>
              <a:gd name="adj4" fmla="val 437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3416104" y="3068960"/>
            <a:ext cx="2880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9"/>
          <p:cNvSpPr/>
          <p:nvPr/>
        </p:nvSpPr>
        <p:spPr>
          <a:xfrm>
            <a:off x="3807208" y="5044240"/>
            <a:ext cx="360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Example/ solve using 2’s complement:</a:t>
            </a:r>
          </a:p>
          <a:p>
            <a:pPr marL="0" indent="0">
              <a:buNone/>
            </a:pPr>
            <a:r>
              <a:rPr lang="en-US" dirty="0"/>
              <a:t>  1011                             1011                        </a:t>
            </a:r>
          </a:p>
          <a:p>
            <a:pPr marL="0" indent="0">
              <a:buNone/>
            </a:pPr>
            <a:r>
              <a:rPr lang="en-US" dirty="0"/>
              <a:t>-0110---1’s +1=2’s -   + 1010</a:t>
            </a:r>
          </a:p>
          <a:p>
            <a:r>
              <a:rPr lang="en-US" dirty="0"/>
              <a:t>                                 1 0101</a:t>
            </a:r>
          </a:p>
          <a:p>
            <a:endParaRPr lang="en-US" dirty="0"/>
          </a:p>
          <a:p>
            <a:r>
              <a:rPr lang="en-US" dirty="0"/>
              <a:t>0110                                  0110</a:t>
            </a:r>
          </a:p>
          <a:p>
            <a:r>
              <a:rPr lang="en-US" dirty="0"/>
              <a:t>-1011 -- 1’s +1=2’s --    + 0101</a:t>
            </a:r>
          </a:p>
          <a:p>
            <a:r>
              <a:rPr lang="en-US" dirty="0"/>
              <a:t>                                      0 1011 -- 1’s +1=2’s --– (-0101)</a:t>
            </a: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3059832" y="306896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V="1">
            <a:off x="2411760" y="3356992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1115616" y="3502080"/>
            <a:ext cx="18362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Discard</a:t>
            </a:r>
            <a:endParaRPr lang="ar-IQ" dirty="0"/>
          </a:p>
        </p:txBody>
      </p:sp>
      <p:cxnSp>
        <p:nvCxnSpPr>
          <p:cNvPr id="9" name="رابط مستقيم 8"/>
          <p:cNvCxnSpPr/>
          <p:nvPr/>
        </p:nvCxnSpPr>
        <p:spPr>
          <a:xfrm>
            <a:off x="3491880" y="4941168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77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2) Octal number system</a:t>
            </a:r>
          </a:p>
          <a:p>
            <a:r>
              <a:rPr lang="en-US" dirty="0"/>
              <a:t>Ex/ Subtract the following numbers</a:t>
            </a:r>
          </a:p>
          <a:p>
            <a:pPr marL="0" indent="0">
              <a:buNone/>
            </a:pPr>
            <a:r>
              <a:rPr lang="en-US" dirty="0"/>
              <a:t>  750              711                      4321 </a:t>
            </a:r>
          </a:p>
          <a:p>
            <a:pPr marL="0" indent="0">
              <a:buNone/>
            </a:pPr>
            <a:r>
              <a:rPr lang="en-US" dirty="0"/>
              <a:t> -  76            - 377                   - 2567</a:t>
            </a:r>
          </a:p>
          <a:p>
            <a:pPr marL="0" indent="0">
              <a:buNone/>
            </a:pPr>
            <a:r>
              <a:rPr lang="en-US" dirty="0"/>
              <a:t>  652              312                      1532</a:t>
            </a:r>
          </a:p>
          <a:p>
            <a:r>
              <a:rPr lang="en-US" dirty="0"/>
              <a:t>H.W/ Ex/ Subtract the last Example using 7’s and 8’s complement </a:t>
            </a: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395536" y="3501008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979712" y="3501008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427984" y="3510464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21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47160" y="1527048"/>
            <a:ext cx="8503920" cy="4572000"/>
          </a:xfrm>
        </p:spPr>
        <p:txBody>
          <a:bodyPr/>
          <a:lstStyle/>
          <a:p>
            <a:r>
              <a:rPr lang="en-US" dirty="0"/>
              <a:t>Example/ solve the following usinge using 7’s and 8’s complement  </a:t>
            </a:r>
          </a:p>
          <a:p>
            <a:pPr marL="0" indent="0">
              <a:buNone/>
            </a:pPr>
            <a:r>
              <a:rPr lang="en-US" dirty="0"/>
              <a:t>    750                      750                   750                   750</a:t>
            </a:r>
          </a:p>
          <a:p>
            <a:pPr marL="0" indent="0">
              <a:buNone/>
            </a:pPr>
            <a:r>
              <a:rPr lang="en-US" dirty="0"/>
              <a:t> -  76 ------7’s ---   +701                  -76   ----8’s--- +702</a:t>
            </a:r>
          </a:p>
          <a:p>
            <a:pPr marL="0" indent="0">
              <a:buNone/>
            </a:pPr>
            <a:r>
              <a:rPr lang="en-US" dirty="0"/>
              <a:t>                            1  651                                         1 652</a:t>
            </a:r>
          </a:p>
          <a:p>
            <a:pPr marL="0" indent="0">
              <a:buNone/>
            </a:pPr>
            <a:r>
              <a:rPr lang="en-US" dirty="0"/>
              <a:t>(7+7=14-8=6)              1                    Discard </a:t>
            </a:r>
          </a:p>
          <a:p>
            <a:pPr marL="0" indent="0">
              <a:buNone/>
            </a:pPr>
            <a:r>
              <a:rPr lang="en-US" dirty="0"/>
              <a:t>                                 652</a:t>
            </a:r>
            <a:endParaRPr lang="ar-IQ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2621160" y="3501008"/>
            <a:ext cx="11521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سهم منحني 8"/>
          <p:cNvSpPr/>
          <p:nvPr/>
        </p:nvSpPr>
        <p:spPr>
          <a:xfrm flipV="1">
            <a:off x="2843808" y="3892273"/>
            <a:ext cx="576064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2638507" y="4437112"/>
            <a:ext cx="11521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6588224" y="3453598"/>
            <a:ext cx="16561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V="1">
            <a:off x="6444208" y="3789040"/>
            <a:ext cx="720080" cy="3192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49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47160" y="1527048"/>
            <a:ext cx="8503920" cy="4572000"/>
          </a:xfrm>
        </p:spPr>
        <p:txBody>
          <a:bodyPr/>
          <a:lstStyle/>
          <a:p>
            <a:r>
              <a:rPr lang="en-US" dirty="0"/>
              <a:t>Example/ solve the following usinge using 7’s and 8’s complement  </a:t>
            </a:r>
          </a:p>
          <a:p>
            <a:pPr marL="0" indent="0">
              <a:buNone/>
            </a:pPr>
            <a:r>
              <a:rPr lang="en-US" dirty="0"/>
              <a:t>    76                        76                   76                         76</a:t>
            </a:r>
          </a:p>
          <a:p>
            <a:pPr marL="0" indent="0">
              <a:buNone/>
            </a:pPr>
            <a:r>
              <a:rPr lang="en-US" dirty="0"/>
              <a:t> - 750 ------7’s --  +027                  -750   ----8’s--- +030</a:t>
            </a:r>
          </a:p>
          <a:p>
            <a:pPr marL="0" indent="0">
              <a:buNone/>
            </a:pPr>
            <a:r>
              <a:rPr lang="en-US" dirty="0"/>
              <a:t>                             0125              (7+3=10-8=2)      0  126</a:t>
            </a:r>
          </a:p>
          <a:p>
            <a:pPr marL="0" indent="0">
              <a:buNone/>
            </a:pPr>
            <a:r>
              <a:rPr lang="en-US" dirty="0"/>
              <a:t>(7+6=13</a:t>
            </a:r>
            <a:r>
              <a:rPr lang="en-US" dirty="0">
                <a:solidFill>
                  <a:srgbClr val="FF0000"/>
                </a:solidFill>
              </a:rPr>
              <a:t>-8</a:t>
            </a:r>
            <a:r>
              <a:rPr lang="en-US" dirty="0"/>
              <a:t>=5)     7’s  (-652)                              8’s  </a:t>
            </a:r>
            <a:r>
              <a:rPr lang="en-US"/>
              <a:t>(-652)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(1+7+2=10</a:t>
            </a:r>
            <a:r>
              <a:rPr lang="en-US" dirty="0">
                <a:solidFill>
                  <a:srgbClr val="FF0000"/>
                </a:solidFill>
              </a:rPr>
              <a:t>-8</a:t>
            </a:r>
            <a:r>
              <a:rPr lang="en-US" dirty="0"/>
              <a:t>=2)        </a:t>
            </a:r>
            <a:endParaRPr lang="ar-IQ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2621160" y="3501008"/>
            <a:ext cx="11521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سهم منحني 8"/>
          <p:cNvSpPr/>
          <p:nvPr/>
        </p:nvSpPr>
        <p:spPr>
          <a:xfrm rot="4990189" flipV="1">
            <a:off x="2333128" y="3677976"/>
            <a:ext cx="576064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cxnSp>
        <p:nvCxnSpPr>
          <p:cNvPr id="12" name="رابط مستقيم 11"/>
          <p:cNvCxnSpPr/>
          <p:nvPr/>
        </p:nvCxnSpPr>
        <p:spPr>
          <a:xfrm>
            <a:off x="6588224" y="3453598"/>
            <a:ext cx="16561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سهم منحني 10"/>
          <p:cNvSpPr/>
          <p:nvPr/>
        </p:nvSpPr>
        <p:spPr>
          <a:xfrm rot="5400000" flipV="1">
            <a:off x="6736893" y="3577669"/>
            <a:ext cx="422742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cxnSp>
        <p:nvCxnSpPr>
          <p:cNvPr id="6" name="رابط مستقيم 5"/>
          <p:cNvCxnSpPr>
            <a:endCxn id="3" idx="2"/>
          </p:cNvCxnSpPr>
          <p:nvPr/>
        </p:nvCxnSpPr>
        <p:spPr>
          <a:xfrm flipH="1">
            <a:off x="4499120" y="2204864"/>
            <a:ext cx="872" cy="38941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15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tx1"/>
                </a:solidFill>
              </a:rPr>
              <a:t>Operation on systems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3)Hexadecimal number system</a:t>
            </a:r>
          </a:p>
          <a:p>
            <a:pPr marL="0" indent="0">
              <a:buNone/>
            </a:pPr>
            <a:r>
              <a:rPr lang="en-US" dirty="0"/>
              <a:t>Example /Subtract the following hexadecimal numbers using 15’s and 16’s complements:</a:t>
            </a:r>
          </a:p>
          <a:p>
            <a:pPr marL="0" indent="0">
              <a:buNone/>
            </a:pPr>
            <a:r>
              <a:rPr lang="en-US" dirty="0"/>
              <a:t>    32FB              32FB    (15+1=16-16=0 WITH CARRY1)  </a:t>
            </a:r>
          </a:p>
          <a:p>
            <a:pPr marL="0" indent="0">
              <a:buNone/>
            </a:pPr>
            <a:r>
              <a:rPr lang="en-US" dirty="0"/>
              <a:t> -  FEF  ---15’s   F010    (3+15=18-16=2 WITH CARRY1)</a:t>
            </a:r>
          </a:p>
          <a:p>
            <a:pPr marL="0" indent="0">
              <a:buNone/>
            </a:pPr>
            <a:r>
              <a:rPr lang="en-US" dirty="0"/>
              <a:t>    230C            1230B       </a:t>
            </a:r>
          </a:p>
          <a:p>
            <a:pPr marL="0" indent="0">
              <a:buNone/>
            </a:pPr>
            <a:r>
              <a:rPr lang="en-US" dirty="0"/>
              <a:t>                                  1</a:t>
            </a:r>
          </a:p>
          <a:p>
            <a:pPr marL="0" indent="0">
              <a:buNone/>
            </a:pPr>
            <a:r>
              <a:rPr lang="en-US" dirty="0"/>
              <a:t>                            230C</a:t>
            </a: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339752" y="3861048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سهم منحني 5"/>
          <p:cNvSpPr/>
          <p:nvPr/>
        </p:nvSpPr>
        <p:spPr>
          <a:xfrm flipV="1">
            <a:off x="2555776" y="4365104"/>
            <a:ext cx="288032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cxnSp>
        <p:nvCxnSpPr>
          <p:cNvPr id="7" name="رابط مستقيم 6"/>
          <p:cNvCxnSpPr/>
          <p:nvPr/>
        </p:nvCxnSpPr>
        <p:spPr>
          <a:xfrm>
            <a:off x="2492152" y="4869160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224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1221</Words>
  <Application>Microsoft Office PowerPoint</Application>
  <PresentationFormat>On-screen Show (4:3)</PresentationFormat>
  <Paragraphs>283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Cooper Black</vt:lpstr>
      <vt:lpstr>Georgia</vt:lpstr>
      <vt:lpstr>Times New Roman</vt:lpstr>
      <vt:lpstr>Wingdings</vt:lpstr>
      <vt:lpstr>Wingdings 2</vt:lpstr>
      <vt:lpstr>Civic</vt:lpstr>
      <vt:lpstr>محاضرة بمادة التقنيات الرقمية</vt:lpstr>
      <vt:lpstr>Operation on systems</vt:lpstr>
      <vt:lpstr>Operation on systems</vt:lpstr>
      <vt:lpstr>Operation on systems</vt:lpstr>
      <vt:lpstr>Operation on systems</vt:lpstr>
      <vt:lpstr>Operation on systems</vt:lpstr>
      <vt:lpstr>Operation on systems</vt:lpstr>
      <vt:lpstr>Operation on systems</vt:lpstr>
      <vt:lpstr>Operation on systems</vt:lpstr>
      <vt:lpstr>Operation on systems</vt:lpstr>
      <vt:lpstr>Operation on systems</vt:lpstr>
      <vt:lpstr>Binary Coded Decimal</vt:lpstr>
      <vt:lpstr>BCD-to-Binary Conversion</vt:lpstr>
      <vt:lpstr>Operation of BCD codecs</vt:lpstr>
      <vt:lpstr>Operation of BCD codecs</vt:lpstr>
      <vt:lpstr>Operation of BCD codecs</vt:lpstr>
      <vt:lpstr>Excess-3 codes</vt:lpstr>
      <vt:lpstr>Operation of Ex-3 codes</vt:lpstr>
      <vt:lpstr>Operation of Ex-3 codes</vt:lpstr>
      <vt:lpstr>Operation of Ex-3 codes</vt:lpstr>
      <vt:lpstr>Gray codes</vt:lpstr>
      <vt:lpstr>Conversion from Binary to Gray and Gray to Binary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Fawal</dc:creator>
  <cp:lastModifiedBy>V22361</cp:lastModifiedBy>
  <cp:revision>210</cp:revision>
  <dcterms:created xsi:type="dcterms:W3CDTF">2010-03-01T11:51:25Z</dcterms:created>
  <dcterms:modified xsi:type="dcterms:W3CDTF">2022-12-03T18:22:55Z</dcterms:modified>
</cp:coreProperties>
</file>