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4" r:id="rId3"/>
    <p:sldId id="286" r:id="rId4"/>
    <p:sldId id="307" r:id="rId5"/>
    <p:sldId id="308" r:id="rId6"/>
    <p:sldId id="309" r:id="rId7"/>
    <p:sldId id="294" r:id="rId8"/>
    <p:sldId id="296" r:id="rId9"/>
    <p:sldId id="297" r:id="rId10"/>
    <p:sldId id="298" r:id="rId11"/>
    <p:sldId id="310" r:id="rId12"/>
    <p:sldId id="311" r:id="rId13"/>
    <p:sldId id="312" r:id="rId14"/>
    <p:sldId id="313" r:id="rId15"/>
    <p:sldId id="314" r:id="rId16"/>
    <p:sldId id="315" r:id="rId17"/>
    <p:sldId id="299" r:id="rId18"/>
    <p:sldId id="302" r:id="rId19"/>
    <p:sldId id="303" r:id="rId20"/>
    <p:sldId id="316" r:id="rId21"/>
    <p:sldId id="317" r:id="rId22"/>
    <p:sldId id="306" r:id="rId23"/>
    <p:sldId id="318" r:id="rId24"/>
    <p:sldId id="285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33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409" autoAdjust="0"/>
  </p:normalViewPr>
  <p:slideViewPr>
    <p:cSldViewPr>
      <p:cViewPr varScale="1">
        <p:scale>
          <a:sx n="100" d="100"/>
          <a:sy n="100" d="100"/>
        </p:scale>
        <p:origin x="19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EDC7F-8989-4F93-8F9D-F7DF4AA8D386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BD7F7-FE1A-496B-BE95-4716A10CB4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9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E0E64-457D-441E-9CA7-2304C7892EE5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8E847-7790-4E7E-970B-98F0F83943BE}" type="slidenum">
              <a:rPr lang="en-US"/>
              <a:pPr/>
              <a:t>18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0B161-1908-4FC9-BE9E-ECCFEC52D11D}" type="slidenum">
              <a:rPr lang="en-US"/>
              <a:pPr/>
              <a:t>19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BD324-2F24-42D7-9C14-601E60BF6980}" type="slidenum">
              <a:rPr lang="en-US"/>
              <a:pPr/>
              <a:t>22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E0E64-457D-441E-9CA7-2304C7892EE5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E0E64-457D-441E-9CA7-2304C7892EE5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E0E64-457D-441E-9CA7-2304C7892EE5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2C2AB9-AB88-4A0B-B2A6-AF3C71333F8A}" type="slidenum">
              <a:rPr lang="en-US"/>
              <a:pPr/>
              <a:t>7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28B99-137E-4028-BCA6-089CFDDD516A}" type="slidenum">
              <a:rPr lang="en-US"/>
              <a:pPr/>
              <a:t>8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ED61B-680D-47B8-8AEC-EAF53A0753F0}" type="slidenum">
              <a:rPr lang="en-US"/>
              <a:pPr/>
              <a:t>9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A32875-1E95-4F8C-AEB7-2196C7AB4E91}" type="slidenum">
              <a:rPr lang="en-US"/>
              <a:pPr/>
              <a:t>10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2B98C-5D42-47E9-B7AF-A23329DA4064}" type="slidenum">
              <a:rPr lang="en-US"/>
              <a:pPr/>
              <a:t>17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Rectangle 10"/>
          <p:cNvSpPr>
            <a:spLocks noChangeArrowheads="1"/>
          </p:cNvSpPr>
          <p:nvPr userDrawn="1"/>
        </p:nvSpPr>
        <p:spPr bwMode="auto">
          <a:xfrm>
            <a:off x="0" y="2330450"/>
            <a:ext cx="8991600" cy="224155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chemeClr val="hlink"/>
              </a:gs>
              <a:gs pos="100000">
                <a:srgbClr val="3399FF"/>
              </a:gs>
            </a:gsLst>
            <a:lin ang="2700000" scaled="1"/>
          </a:gra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Rectangle 14"/>
          <p:cNvSpPr>
            <a:spLocks noChangeArrowheads="1"/>
          </p:cNvSpPr>
          <p:nvPr userDrawn="1"/>
        </p:nvSpPr>
        <p:spPr bwMode="auto">
          <a:xfrm>
            <a:off x="457200" y="457200"/>
            <a:ext cx="8153400" cy="5791200"/>
          </a:xfrm>
          <a:prstGeom prst="rect">
            <a:avLst/>
          </a:prstGeom>
          <a:solidFill>
            <a:srgbClr val="FFFFFF"/>
          </a:solidFill>
          <a:ln w="2857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Text Box 15"/>
          <p:cNvSpPr txBox="1">
            <a:spLocks noChangeArrowheads="1"/>
          </p:cNvSpPr>
          <p:nvPr userDrawn="1"/>
        </p:nvSpPr>
        <p:spPr bwMode="auto">
          <a:xfrm>
            <a:off x="3886200" y="6400800"/>
            <a:ext cx="5105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rgbClr val="996633"/>
                </a:solidFill>
              </a:rPr>
              <a:t>© 2009 Pearson Education, Upper Saddle River, NJ 07458. All Rights Reserved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 userDrawn="1"/>
        </p:nvSpPr>
        <p:spPr bwMode="auto">
          <a:xfrm>
            <a:off x="152400" y="6400800"/>
            <a:ext cx="281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FFFFFF"/>
                </a:solidFill>
              </a:rPr>
              <a:t>Floyd, Digital Fundamentals, 10</a:t>
            </a:r>
            <a:r>
              <a:rPr lang="en-US" sz="1200" b="1" baseline="30000">
                <a:solidFill>
                  <a:srgbClr val="FFFFFF"/>
                </a:solidFill>
              </a:rPr>
              <a:t>th</a:t>
            </a:r>
            <a:r>
              <a:rPr lang="en-US" sz="1200" b="1">
                <a:solidFill>
                  <a:srgbClr val="FFFFFF"/>
                </a:solidFill>
              </a:rPr>
              <a:t> ed</a:t>
            </a:r>
          </a:p>
        </p:txBody>
      </p:sp>
    </p:spTree>
    <p:extLst>
      <p:ext uri="{BB962C8B-B14F-4D97-AF65-F5344CB8AC3E}">
        <p14:creationId xmlns:p14="http://schemas.microsoft.com/office/powerpoint/2010/main" val="69378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A19912-FB97-4579-825B-D4D450C399A2}" type="datetimeFigureOut">
              <a:rPr lang="en-US" smtClean="0"/>
              <a:pPr/>
              <a:t>12/3/2022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ED0DE9-A513-47FF-83CB-2B8A416B4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IQ" sz="2400" spc="0" dirty="0">
                <a:solidFill>
                  <a:schemeClr val="tx1"/>
                </a:solidFill>
              </a:rPr>
              <a:t>م. د حسين فالح مهدي</a:t>
            </a:r>
            <a:endParaRPr lang="en-US" sz="2400" spc="0" dirty="0">
              <a:solidFill>
                <a:schemeClr val="tx1"/>
              </a:solidFill>
            </a:endParaRPr>
          </a:p>
          <a:p>
            <a:r>
              <a:rPr lang="ar-IQ" sz="2400" spc="0" dirty="0">
                <a:solidFill>
                  <a:schemeClr val="tx1"/>
                </a:solidFill>
              </a:rPr>
              <a:t>جامعة ديالى</a:t>
            </a:r>
          </a:p>
          <a:p>
            <a:r>
              <a:rPr lang="ar-IQ" sz="2400" spc="0" dirty="0">
                <a:solidFill>
                  <a:schemeClr val="tx1"/>
                </a:solidFill>
              </a:rPr>
              <a:t>كلية الهندسة –قسم هندسة الحاسوب</a:t>
            </a:r>
          </a:p>
          <a:p>
            <a:r>
              <a:rPr lang="ar-IQ" sz="2400" spc="0">
                <a:solidFill>
                  <a:schemeClr val="tx1"/>
                </a:solidFill>
              </a:rPr>
              <a:t>2022-2023</a:t>
            </a:r>
            <a:endParaRPr lang="ar-IQ" sz="2400" spc="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IQ" dirty="0"/>
              <a:t>محاضرة بمادة التقنيات الرقمية</a:t>
            </a:r>
            <a:endParaRPr lang="en-US" dirty="0"/>
          </a:p>
        </p:txBody>
      </p:sp>
      <p:sp>
        <p:nvSpPr>
          <p:cNvPr id="4" name="Rectangle 3">
            <a:hlinkClick r:id="" action="ppaction://noaction"/>
          </p:cNvPr>
          <p:cNvSpPr/>
          <p:nvPr/>
        </p:nvSpPr>
        <p:spPr>
          <a:xfrm>
            <a:off x="871261" y="4857760"/>
            <a:ext cx="7776864" cy="714380"/>
          </a:xfrm>
          <a:prstGeom prst="rect">
            <a:avLst/>
          </a:prstGeom>
          <a:scene3d>
            <a:camera prst="orthographicFront"/>
            <a:lightRig rig="flat" dir="t"/>
          </a:scene3d>
          <a:sp3d prstMaterial="softEdge"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Boolean Algebra and Simplification Techniques</a:t>
            </a:r>
          </a:p>
          <a:p>
            <a:pPr algn="ctr"/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 advTm="33018"/>
    </mc:Choice>
    <mc:Fallback xmlns="">
      <p:transition spd="slow" advTm="3301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2209800" y="2057400"/>
            <a:ext cx="63246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</a:pPr>
            <a:r>
              <a:rPr lang="en-US"/>
              <a:t>Apply DeMorgan’s theorem to remove the overbar covering both terms from the </a:t>
            </a:r>
          </a:p>
          <a:p>
            <a:pPr eaLnBrk="1" hangingPunct="1">
              <a:spcBef>
                <a:spcPct val="15000"/>
              </a:spcBef>
            </a:pPr>
            <a:r>
              <a:rPr lang="en-US"/>
              <a:t>expression </a:t>
            </a:r>
            <a:r>
              <a:rPr lang="en-US" i="1"/>
              <a:t>X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/>
              <a:t> + </a:t>
            </a:r>
            <a:r>
              <a:rPr lang="en-US" i="1"/>
              <a:t>D</a:t>
            </a:r>
            <a:r>
              <a:rPr lang="en-US"/>
              <a:t>.</a:t>
            </a:r>
          </a:p>
        </p:txBody>
      </p:sp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914400" y="760856"/>
            <a:ext cx="2909888" cy="466725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FF99"/>
                </a:solidFill>
              </a:rPr>
              <a:t>DeMorgan’s Theorem</a:t>
            </a:r>
          </a:p>
        </p:txBody>
      </p:sp>
      <p:sp>
        <p:nvSpPr>
          <p:cNvPr id="116753" name="WordArt 17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1219200" cy="449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Example</a:t>
            </a:r>
          </a:p>
        </p:txBody>
      </p:sp>
      <p:sp>
        <p:nvSpPr>
          <p:cNvPr id="116754" name="WordArt 18"/>
          <p:cNvSpPr>
            <a:spLocks noChangeArrowheads="1" noChangeShapeType="1" noTextEdit="1"/>
          </p:cNvSpPr>
          <p:nvPr/>
        </p:nvSpPr>
        <p:spPr bwMode="auto">
          <a:xfrm>
            <a:off x="838200" y="3657600"/>
            <a:ext cx="1219200" cy="449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Solution</a:t>
            </a:r>
          </a:p>
        </p:txBody>
      </p:sp>
      <p:sp>
        <p:nvSpPr>
          <p:cNvPr id="116755" name="Line 19"/>
          <p:cNvSpPr>
            <a:spLocks noChangeShapeType="1"/>
          </p:cNvSpPr>
          <p:nvPr/>
        </p:nvSpPr>
        <p:spPr bwMode="auto">
          <a:xfrm>
            <a:off x="3916363" y="2637962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6" name="Line 20"/>
          <p:cNvSpPr>
            <a:spLocks noChangeShapeType="1"/>
          </p:cNvSpPr>
          <p:nvPr/>
        </p:nvSpPr>
        <p:spPr bwMode="auto">
          <a:xfrm>
            <a:off x="3916363" y="267890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6759" name="Group 23"/>
          <p:cNvGrpSpPr>
            <a:grpSpLocks/>
          </p:cNvGrpSpPr>
          <p:nvPr/>
        </p:nvGrpSpPr>
        <p:grpSpPr bwMode="auto">
          <a:xfrm>
            <a:off x="2133600" y="3657600"/>
            <a:ext cx="6400800" cy="1608138"/>
            <a:chOff x="1344" y="2304"/>
            <a:chExt cx="4032" cy="1013"/>
          </a:xfrm>
        </p:grpSpPr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1344" y="2304"/>
              <a:ext cx="4032" cy="1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15000"/>
                </a:spcBef>
              </a:pPr>
              <a:r>
                <a:rPr lang="en-US" dirty="0"/>
                <a:t>To apply </a:t>
              </a:r>
              <a:r>
                <a:rPr lang="en-US" dirty="0" err="1"/>
                <a:t>DeMorgan’s</a:t>
              </a:r>
              <a:r>
                <a:rPr lang="en-US" dirty="0"/>
                <a:t> theorem to the expression, you can break the </a:t>
              </a:r>
              <a:r>
                <a:rPr lang="en-US" dirty="0" err="1"/>
                <a:t>overbar</a:t>
              </a:r>
              <a:r>
                <a:rPr lang="en-US" dirty="0"/>
                <a:t> covering both terms and change the sign between the terms. This results in</a:t>
              </a:r>
            </a:p>
            <a:p>
              <a:pPr eaLnBrk="1" hangingPunct="1">
                <a:spcBef>
                  <a:spcPct val="15000"/>
                </a:spcBef>
              </a:pPr>
              <a:r>
                <a:rPr lang="en-US" i="1" dirty="0"/>
                <a:t>X</a:t>
              </a:r>
              <a:r>
                <a:rPr lang="en-US" dirty="0"/>
                <a:t> = </a:t>
              </a:r>
              <a:r>
                <a:rPr lang="en-US" i="1" dirty="0"/>
                <a:t>C</a:t>
              </a:r>
              <a:r>
                <a:rPr lang="en-US" dirty="0"/>
                <a:t> </a:t>
              </a:r>
              <a:r>
                <a:rPr lang="en-US" baseline="30000" dirty="0"/>
                <a:t>.</a:t>
              </a:r>
              <a:r>
                <a:rPr lang="en-US" dirty="0"/>
                <a:t> </a:t>
              </a:r>
              <a:r>
                <a:rPr lang="en-US" i="1" dirty="0"/>
                <a:t>D</a:t>
              </a:r>
              <a:r>
                <a:rPr lang="en-US" dirty="0"/>
                <a:t>. Deleting the double bar gives</a:t>
              </a:r>
              <a:r>
                <a:rPr lang="en-US" dirty="0">
                  <a:solidFill>
                    <a:srgbClr val="FF3300"/>
                  </a:solidFill>
                </a:rPr>
                <a:t> </a:t>
              </a:r>
              <a:r>
                <a:rPr lang="en-US" i="1" dirty="0">
                  <a:solidFill>
                    <a:srgbClr val="FF3300"/>
                  </a:solidFill>
                </a:rPr>
                <a:t>X</a:t>
              </a:r>
              <a:r>
                <a:rPr lang="en-US" dirty="0">
                  <a:solidFill>
                    <a:srgbClr val="FF3300"/>
                  </a:solidFill>
                </a:rPr>
                <a:t> = </a:t>
              </a:r>
              <a:r>
                <a:rPr lang="en-US" i="1" dirty="0">
                  <a:solidFill>
                    <a:srgbClr val="FF3300"/>
                  </a:solidFill>
                </a:rPr>
                <a:t>C</a:t>
              </a:r>
              <a:r>
                <a:rPr lang="en-US" dirty="0">
                  <a:solidFill>
                    <a:srgbClr val="FF3300"/>
                  </a:solidFill>
                </a:rPr>
                <a:t> </a:t>
              </a:r>
              <a:r>
                <a:rPr lang="en-US" baseline="30000" dirty="0">
                  <a:solidFill>
                    <a:srgbClr val="FF3300"/>
                  </a:solidFill>
                </a:rPr>
                <a:t>.</a:t>
              </a:r>
              <a:r>
                <a:rPr lang="en-US" dirty="0">
                  <a:solidFill>
                    <a:srgbClr val="FF3300"/>
                  </a:solidFill>
                </a:rPr>
                <a:t> </a:t>
              </a:r>
              <a:r>
                <a:rPr lang="en-US" i="1" dirty="0">
                  <a:solidFill>
                    <a:srgbClr val="FF3300"/>
                  </a:solidFill>
                </a:rPr>
                <a:t>D</a:t>
              </a:r>
              <a:r>
                <a:rPr lang="en-US" dirty="0">
                  <a:solidFill>
                    <a:srgbClr val="FF3300"/>
                  </a:solidFill>
                </a:rPr>
                <a:t>.</a:t>
              </a:r>
              <a:r>
                <a:rPr lang="en-US" dirty="0"/>
                <a:t> </a:t>
              </a:r>
            </a:p>
          </p:txBody>
        </p:sp>
        <p:sp>
          <p:nvSpPr>
            <p:cNvPr id="116749" name="Line 13"/>
            <p:cNvSpPr>
              <a:spLocks noChangeShapeType="1"/>
            </p:cNvSpPr>
            <p:nvPr/>
          </p:nvSpPr>
          <p:spPr bwMode="auto">
            <a:xfrm>
              <a:off x="1872" y="285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57" name="Text Box 21"/>
            <p:cNvSpPr txBox="1">
              <a:spLocks noChangeArrowheads="1"/>
            </p:cNvSpPr>
            <p:nvPr/>
          </p:nvSpPr>
          <p:spPr bwMode="auto">
            <a:xfrm>
              <a:off x="1618" y="2673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/>
                <a:t>=</a:t>
              </a:r>
            </a:p>
          </p:txBody>
        </p:sp>
        <p:sp>
          <p:nvSpPr>
            <p:cNvPr id="116758" name="Line 22"/>
            <p:cNvSpPr>
              <a:spLocks noChangeShapeType="1"/>
            </p:cNvSpPr>
            <p:nvPr/>
          </p:nvSpPr>
          <p:spPr bwMode="auto">
            <a:xfrm>
              <a:off x="4377" y="2848"/>
              <a:ext cx="14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988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44" y="714918"/>
            <a:ext cx="7773863" cy="518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3597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548680"/>
            <a:ext cx="7515225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5831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676875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36912"/>
            <a:ext cx="7087741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6172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107961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370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06489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2829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70485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157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67" name="Object 39"/>
          <p:cNvGraphicFramePr>
            <a:graphicFrameLocks noChangeAspect="1"/>
          </p:cNvGraphicFramePr>
          <p:nvPr/>
        </p:nvGraphicFramePr>
        <p:xfrm>
          <a:off x="2286000" y="4191000"/>
          <a:ext cx="5334000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2731329" imgH="557256" progId="CorelDRAW.Graphic.13">
                  <p:embed/>
                </p:oleObj>
              </mc:Choice>
              <mc:Fallback>
                <p:oleObj name="CorelDRAW" r:id="rId3" imgW="2731329" imgH="557256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191000"/>
                        <a:ext cx="5334000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914400" y="842744"/>
            <a:ext cx="4506913" cy="466725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FFFF99"/>
                </a:solidFill>
              </a:rPr>
              <a:t>Boolean Analysis of Logic Circuits</a:t>
            </a: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1219200" y="1828800"/>
            <a:ext cx="7315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Combinational logic circuits can be analyzed by writing the expression for each gate and combining the expressions according to the rules for Boolean algebra.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1981200" y="3048000"/>
            <a:ext cx="655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</a:pPr>
            <a:r>
              <a:rPr lang="en-US" sz="2000"/>
              <a:t>Apply Boolean algebra to derive the expression for </a:t>
            </a:r>
            <a:r>
              <a:rPr lang="en-US" sz="2000" i="1"/>
              <a:t>X</a:t>
            </a:r>
            <a:r>
              <a:rPr lang="en-US" sz="2000"/>
              <a:t>.</a:t>
            </a:r>
          </a:p>
        </p:txBody>
      </p:sp>
      <p:sp>
        <p:nvSpPr>
          <p:cNvPr id="124945" name="WordArt 17"/>
          <p:cNvSpPr>
            <a:spLocks noChangeArrowheads="1" noChangeShapeType="1" noTextEdit="1"/>
          </p:cNvSpPr>
          <p:nvPr/>
        </p:nvSpPr>
        <p:spPr bwMode="auto">
          <a:xfrm>
            <a:off x="685800" y="3100388"/>
            <a:ext cx="1219200" cy="449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Example</a:t>
            </a:r>
          </a:p>
        </p:txBody>
      </p:sp>
      <p:sp>
        <p:nvSpPr>
          <p:cNvPr id="124949" name="WordArt 21"/>
          <p:cNvSpPr>
            <a:spLocks noChangeArrowheads="1" noChangeShapeType="1" noTextEdit="1"/>
          </p:cNvSpPr>
          <p:nvPr/>
        </p:nvSpPr>
        <p:spPr bwMode="auto">
          <a:xfrm>
            <a:off x="685800" y="3581400"/>
            <a:ext cx="1219200" cy="449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Solution</a:t>
            </a:r>
          </a:p>
        </p:txBody>
      </p:sp>
      <p:sp>
        <p:nvSpPr>
          <p:cNvPr id="124955" name="Text Box 27"/>
          <p:cNvSpPr txBox="1">
            <a:spLocks noChangeArrowheads="1"/>
          </p:cNvSpPr>
          <p:nvPr/>
        </p:nvSpPr>
        <p:spPr bwMode="auto">
          <a:xfrm>
            <a:off x="1981200" y="3581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</a:pPr>
            <a:r>
              <a:rPr lang="en-US" sz="2000" dirty="0"/>
              <a:t>Write the expression for each gate:</a:t>
            </a:r>
          </a:p>
        </p:txBody>
      </p:sp>
      <p:sp>
        <p:nvSpPr>
          <p:cNvPr id="124976" name="Text Box 48"/>
          <p:cNvSpPr txBox="1">
            <a:spLocks noChangeArrowheads="1"/>
          </p:cNvSpPr>
          <p:nvPr/>
        </p:nvSpPr>
        <p:spPr bwMode="auto">
          <a:xfrm>
            <a:off x="1066800" y="5334000"/>
            <a:ext cx="685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Applying DeMorgan’s theorem and the distribution law:</a:t>
            </a:r>
          </a:p>
        </p:txBody>
      </p:sp>
      <p:grpSp>
        <p:nvGrpSpPr>
          <p:cNvPr id="124988" name="Group 60"/>
          <p:cNvGrpSpPr>
            <a:grpSpLocks/>
          </p:cNvGrpSpPr>
          <p:nvPr/>
        </p:nvGrpSpPr>
        <p:grpSpPr bwMode="auto">
          <a:xfrm>
            <a:off x="4724400" y="4191000"/>
            <a:ext cx="1295400" cy="396875"/>
            <a:chOff x="2976" y="2640"/>
            <a:chExt cx="816" cy="250"/>
          </a:xfrm>
        </p:grpSpPr>
        <p:sp>
          <p:nvSpPr>
            <p:cNvPr id="124973" name="Line 45"/>
            <p:cNvSpPr>
              <a:spLocks noChangeShapeType="1"/>
            </p:cNvSpPr>
            <p:nvPr/>
          </p:nvSpPr>
          <p:spPr bwMode="auto">
            <a:xfrm>
              <a:off x="3216" y="2688"/>
              <a:ext cx="336" cy="0"/>
            </a:xfrm>
            <a:prstGeom prst="line">
              <a:avLst/>
            </a:prstGeom>
            <a:noFill/>
            <a:ln w="1270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78" name="Text Box 50"/>
            <p:cNvSpPr txBox="1">
              <a:spLocks noChangeArrowheads="1"/>
            </p:cNvSpPr>
            <p:nvPr/>
          </p:nvSpPr>
          <p:spPr bwMode="auto">
            <a:xfrm>
              <a:off x="2976" y="2640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solidFill>
                    <a:srgbClr val="FF3399"/>
                  </a:solidFill>
                  <a:latin typeface="Arial" charset="0"/>
                </a:rPr>
                <a:t>C </a:t>
              </a:r>
              <a:r>
                <a:rPr lang="en-US" sz="2000">
                  <a:solidFill>
                    <a:srgbClr val="FF3399"/>
                  </a:solidFill>
                  <a:latin typeface="Arial" charset="0"/>
                </a:rPr>
                <a:t>(</a:t>
              </a:r>
              <a:r>
                <a:rPr lang="en-US" sz="1600" i="1">
                  <a:solidFill>
                    <a:srgbClr val="FF3399"/>
                  </a:solidFill>
                  <a:latin typeface="Arial" charset="0"/>
                </a:rPr>
                <a:t>A + B </a:t>
              </a:r>
              <a:r>
                <a:rPr lang="en-US" sz="2000">
                  <a:solidFill>
                    <a:srgbClr val="FF3399"/>
                  </a:solidFill>
                  <a:latin typeface="Arial" charset="0"/>
                </a:rPr>
                <a:t>)</a:t>
              </a:r>
              <a:endParaRPr lang="en-US" sz="1600" i="1">
                <a:solidFill>
                  <a:srgbClr val="FF3399"/>
                </a:solidFill>
                <a:latin typeface="Arial" charset="0"/>
              </a:endParaRPr>
            </a:p>
          </p:txBody>
        </p:sp>
      </p:grpSp>
      <p:grpSp>
        <p:nvGrpSpPr>
          <p:cNvPr id="124987" name="Group 59"/>
          <p:cNvGrpSpPr>
            <a:grpSpLocks/>
          </p:cNvGrpSpPr>
          <p:nvPr/>
        </p:nvGrpSpPr>
        <p:grpSpPr bwMode="auto">
          <a:xfrm>
            <a:off x="6019800" y="4648200"/>
            <a:ext cx="2209800" cy="396875"/>
            <a:chOff x="3792" y="2928"/>
            <a:chExt cx="1392" cy="250"/>
          </a:xfrm>
        </p:grpSpPr>
        <p:sp>
          <p:nvSpPr>
            <p:cNvPr id="124975" name="Text Box 47"/>
            <p:cNvSpPr txBox="1">
              <a:spLocks noChangeArrowheads="1"/>
            </p:cNvSpPr>
            <p:nvPr/>
          </p:nvSpPr>
          <p:spPr bwMode="auto">
            <a:xfrm>
              <a:off x="3792" y="2928"/>
              <a:ext cx="13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solidFill>
                    <a:srgbClr val="FF3399"/>
                  </a:solidFill>
                  <a:latin typeface="Arial" charset="0"/>
                </a:rPr>
                <a:t>   = C </a:t>
              </a:r>
              <a:r>
                <a:rPr lang="en-US" sz="2000">
                  <a:solidFill>
                    <a:srgbClr val="FF3399"/>
                  </a:solidFill>
                  <a:latin typeface="Arial" charset="0"/>
                </a:rPr>
                <a:t>(</a:t>
              </a:r>
              <a:r>
                <a:rPr lang="en-US" sz="1600" i="1">
                  <a:solidFill>
                    <a:srgbClr val="FF3399"/>
                  </a:solidFill>
                  <a:latin typeface="Arial" charset="0"/>
                </a:rPr>
                <a:t>A + B </a:t>
              </a:r>
              <a:r>
                <a:rPr lang="en-US" sz="2000">
                  <a:solidFill>
                    <a:srgbClr val="FF3399"/>
                  </a:solidFill>
                  <a:latin typeface="Arial" charset="0"/>
                </a:rPr>
                <a:t>)</a:t>
              </a:r>
              <a:r>
                <a:rPr lang="en-US" sz="1600" i="1">
                  <a:solidFill>
                    <a:srgbClr val="FF3399"/>
                  </a:solidFill>
                  <a:latin typeface="Arial" charset="0"/>
                </a:rPr>
                <a:t>+ D</a:t>
              </a:r>
            </a:p>
          </p:txBody>
        </p:sp>
        <p:sp>
          <p:nvSpPr>
            <p:cNvPr id="124979" name="Line 51"/>
            <p:cNvSpPr>
              <a:spLocks noChangeShapeType="1"/>
            </p:cNvSpPr>
            <p:nvPr/>
          </p:nvSpPr>
          <p:spPr bwMode="auto">
            <a:xfrm>
              <a:off x="4251" y="2963"/>
              <a:ext cx="336" cy="0"/>
            </a:xfrm>
            <a:prstGeom prst="line">
              <a:avLst/>
            </a:prstGeom>
            <a:noFill/>
            <a:ln w="1270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989" name="Group 61"/>
          <p:cNvGrpSpPr>
            <a:grpSpLocks/>
          </p:cNvGrpSpPr>
          <p:nvPr/>
        </p:nvGrpSpPr>
        <p:grpSpPr bwMode="auto">
          <a:xfrm>
            <a:off x="3319463" y="3973513"/>
            <a:ext cx="1295400" cy="396875"/>
            <a:chOff x="2091" y="2503"/>
            <a:chExt cx="816" cy="250"/>
          </a:xfrm>
        </p:grpSpPr>
        <p:sp>
          <p:nvSpPr>
            <p:cNvPr id="124980" name="Line 52"/>
            <p:cNvSpPr>
              <a:spLocks noChangeShapeType="1"/>
            </p:cNvSpPr>
            <p:nvPr/>
          </p:nvSpPr>
          <p:spPr bwMode="auto">
            <a:xfrm>
              <a:off x="2208" y="2544"/>
              <a:ext cx="336" cy="0"/>
            </a:xfrm>
            <a:prstGeom prst="line">
              <a:avLst/>
            </a:prstGeom>
            <a:noFill/>
            <a:ln w="1270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81" name="Text Box 53"/>
            <p:cNvSpPr txBox="1">
              <a:spLocks noChangeArrowheads="1"/>
            </p:cNvSpPr>
            <p:nvPr/>
          </p:nvSpPr>
          <p:spPr bwMode="auto">
            <a:xfrm>
              <a:off x="2091" y="2503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99"/>
                  </a:solidFill>
                  <a:latin typeface="Arial" charset="0"/>
                </a:rPr>
                <a:t>(</a:t>
              </a:r>
              <a:r>
                <a:rPr lang="en-US" sz="1600" i="1">
                  <a:solidFill>
                    <a:srgbClr val="FF3399"/>
                  </a:solidFill>
                  <a:latin typeface="Arial" charset="0"/>
                </a:rPr>
                <a:t>A + B </a:t>
              </a:r>
              <a:r>
                <a:rPr lang="en-US" sz="2000">
                  <a:solidFill>
                    <a:srgbClr val="FF3399"/>
                  </a:solidFill>
                  <a:latin typeface="Arial" charset="0"/>
                </a:rPr>
                <a:t>)</a:t>
              </a:r>
              <a:endParaRPr lang="en-US" sz="1600" i="1">
                <a:solidFill>
                  <a:srgbClr val="FF3399"/>
                </a:solidFill>
                <a:latin typeface="Arial" charset="0"/>
              </a:endParaRPr>
            </a:p>
          </p:txBody>
        </p:sp>
      </p:grpSp>
      <p:grpSp>
        <p:nvGrpSpPr>
          <p:cNvPr id="124986" name="Group 58"/>
          <p:cNvGrpSpPr>
            <a:grpSpLocks/>
          </p:cNvGrpSpPr>
          <p:nvPr/>
        </p:nvGrpSpPr>
        <p:grpSpPr bwMode="auto">
          <a:xfrm>
            <a:off x="2209800" y="5791200"/>
            <a:ext cx="3657600" cy="396875"/>
            <a:chOff x="1392" y="3648"/>
            <a:chExt cx="2304" cy="250"/>
          </a:xfrm>
        </p:grpSpPr>
        <p:sp>
          <p:nvSpPr>
            <p:cNvPr id="124977" name="Text Box 49"/>
            <p:cNvSpPr txBox="1">
              <a:spLocks noChangeArrowheads="1"/>
            </p:cNvSpPr>
            <p:nvPr/>
          </p:nvSpPr>
          <p:spPr bwMode="auto">
            <a:xfrm>
              <a:off x="1392" y="3648"/>
              <a:ext cx="23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rgbClr val="FF3399"/>
                  </a:solidFill>
                  <a:latin typeface="Arial" charset="0"/>
                </a:rPr>
                <a:t>X = C (A  B) + D = A B C + D</a:t>
              </a:r>
            </a:p>
          </p:txBody>
        </p:sp>
        <p:sp>
          <p:nvSpPr>
            <p:cNvPr id="124982" name="Line 54"/>
            <p:cNvSpPr>
              <a:spLocks noChangeShapeType="1"/>
            </p:cNvSpPr>
            <p:nvPr/>
          </p:nvSpPr>
          <p:spPr bwMode="auto">
            <a:xfrm flipV="1">
              <a:off x="1937" y="3669"/>
              <a:ext cx="125" cy="2"/>
            </a:xfrm>
            <a:prstGeom prst="line">
              <a:avLst/>
            </a:prstGeom>
            <a:noFill/>
            <a:ln w="1270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83" name="Line 55"/>
            <p:cNvSpPr>
              <a:spLocks noChangeShapeType="1"/>
            </p:cNvSpPr>
            <p:nvPr/>
          </p:nvSpPr>
          <p:spPr bwMode="auto">
            <a:xfrm flipV="1">
              <a:off x="2131" y="3669"/>
              <a:ext cx="125" cy="2"/>
            </a:xfrm>
            <a:prstGeom prst="line">
              <a:avLst/>
            </a:prstGeom>
            <a:noFill/>
            <a:ln w="1270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84" name="Line 56"/>
            <p:cNvSpPr>
              <a:spLocks noChangeShapeType="1"/>
            </p:cNvSpPr>
            <p:nvPr/>
          </p:nvSpPr>
          <p:spPr bwMode="auto">
            <a:xfrm flipV="1">
              <a:off x="2746" y="3669"/>
              <a:ext cx="125" cy="2"/>
            </a:xfrm>
            <a:prstGeom prst="line">
              <a:avLst/>
            </a:prstGeom>
            <a:noFill/>
            <a:ln w="1270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85" name="Line 57"/>
            <p:cNvSpPr>
              <a:spLocks noChangeShapeType="1"/>
            </p:cNvSpPr>
            <p:nvPr/>
          </p:nvSpPr>
          <p:spPr bwMode="auto">
            <a:xfrm flipV="1">
              <a:off x="2940" y="3669"/>
              <a:ext cx="125" cy="2"/>
            </a:xfrm>
            <a:prstGeom prst="line">
              <a:avLst/>
            </a:prstGeom>
            <a:noFill/>
            <a:ln w="12700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990" name="Text Box 62"/>
          <p:cNvSpPr txBox="1">
            <a:spLocks noChangeArrowheads="1"/>
          </p:cNvSpPr>
          <p:nvPr/>
        </p:nvSpPr>
        <p:spPr bwMode="auto">
          <a:xfrm>
            <a:off x="5972175" y="4706938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FF3399"/>
                </a:solidFill>
                <a:latin typeface="Arial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0159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4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4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4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4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24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4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4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4" grpId="0"/>
      <p:bldP spid="124945" grpId="0" animBg="1"/>
      <p:bldP spid="124949" grpId="0" animBg="1"/>
      <p:bldP spid="124955" grpId="0"/>
      <p:bldP spid="124976" grpId="0"/>
      <p:bldP spid="1249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914400" y="856392"/>
            <a:ext cx="2693988" cy="466725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FF99"/>
                </a:solidFill>
              </a:rPr>
              <a:t>SOP and POS forms</a:t>
            </a: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914400" y="1752600"/>
            <a:ext cx="75438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Boolean expressions can be written in the </a:t>
            </a:r>
            <a:r>
              <a:rPr lang="en-US" b="1" dirty="0"/>
              <a:t>sum-of-products</a:t>
            </a:r>
            <a:r>
              <a:rPr lang="en-US" dirty="0"/>
              <a:t> form (</a:t>
            </a:r>
            <a:r>
              <a:rPr lang="en-US" b="1" dirty="0"/>
              <a:t>SOP</a:t>
            </a:r>
            <a:r>
              <a:rPr lang="en-US" dirty="0"/>
              <a:t>) or in the </a:t>
            </a:r>
            <a:r>
              <a:rPr lang="en-US" b="1" dirty="0"/>
              <a:t>product-of-sums</a:t>
            </a:r>
            <a:r>
              <a:rPr lang="en-US" dirty="0"/>
              <a:t> form (</a:t>
            </a:r>
            <a:r>
              <a:rPr lang="en-US" b="1" dirty="0"/>
              <a:t>POS</a:t>
            </a:r>
            <a:r>
              <a:rPr lang="en-US" dirty="0"/>
              <a:t>). These forms can simplify the implementation of combinational logic, particularly with PLDs. In both forms, an </a:t>
            </a:r>
            <a:r>
              <a:rPr lang="en-US" dirty="0" err="1"/>
              <a:t>overbar</a:t>
            </a:r>
            <a:r>
              <a:rPr lang="en-US" dirty="0"/>
              <a:t> cannot extend over more than one variable.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914400" y="3657600"/>
            <a:ext cx="754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An expression is in SOP form when two or more product terms are summed as in the following examples: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914400" y="4784725"/>
            <a:ext cx="754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An expression is in POS form when two or more sum terms are multiplied as in the following examples:</a:t>
            </a:r>
          </a:p>
        </p:txBody>
      </p:sp>
      <p:grpSp>
        <p:nvGrpSpPr>
          <p:cNvPr id="131100" name="Group 28"/>
          <p:cNvGrpSpPr>
            <a:grpSpLocks/>
          </p:cNvGrpSpPr>
          <p:nvPr/>
        </p:nvGrpSpPr>
        <p:grpSpPr bwMode="auto">
          <a:xfrm>
            <a:off x="1066800" y="4343400"/>
            <a:ext cx="7696200" cy="396875"/>
            <a:chOff x="672" y="2736"/>
            <a:chExt cx="4848" cy="250"/>
          </a:xfrm>
        </p:grpSpPr>
        <p:sp>
          <p:nvSpPr>
            <p:cNvPr id="131085" name="Text Box 13"/>
            <p:cNvSpPr txBox="1">
              <a:spLocks noChangeArrowheads="1"/>
            </p:cNvSpPr>
            <p:nvPr/>
          </p:nvSpPr>
          <p:spPr bwMode="auto">
            <a:xfrm>
              <a:off x="672" y="2736"/>
              <a:ext cx="48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/>
                <a:t>A B C + A B           	A B C + C D		C D + E</a:t>
              </a:r>
            </a:p>
          </p:txBody>
        </p:sp>
        <p:sp>
          <p:nvSpPr>
            <p:cNvPr id="131090" name="Line 18"/>
            <p:cNvSpPr>
              <a:spLocks noChangeShapeType="1"/>
            </p:cNvSpPr>
            <p:nvPr/>
          </p:nvSpPr>
          <p:spPr bwMode="auto">
            <a:xfrm>
              <a:off x="743" y="27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91" name="Line 19"/>
            <p:cNvSpPr>
              <a:spLocks noChangeShapeType="1"/>
            </p:cNvSpPr>
            <p:nvPr/>
          </p:nvSpPr>
          <p:spPr bwMode="auto">
            <a:xfrm>
              <a:off x="880" y="27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92" name="Line 20"/>
            <p:cNvSpPr>
              <a:spLocks noChangeShapeType="1"/>
            </p:cNvSpPr>
            <p:nvPr/>
          </p:nvSpPr>
          <p:spPr bwMode="auto">
            <a:xfrm>
              <a:off x="1017" y="27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93" name="Line 21"/>
            <p:cNvSpPr>
              <a:spLocks noChangeShapeType="1"/>
            </p:cNvSpPr>
            <p:nvPr/>
          </p:nvSpPr>
          <p:spPr bwMode="auto">
            <a:xfrm>
              <a:off x="3079" y="27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94" name="Line 22"/>
            <p:cNvSpPr>
              <a:spLocks noChangeShapeType="1"/>
            </p:cNvSpPr>
            <p:nvPr/>
          </p:nvSpPr>
          <p:spPr bwMode="auto">
            <a:xfrm>
              <a:off x="3216" y="27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95" name="Line 23"/>
            <p:cNvSpPr>
              <a:spLocks noChangeShapeType="1"/>
            </p:cNvSpPr>
            <p:nvPr/>
          </p:nvSpPr>
          <p:spPr bwMode="auto">
            <a:xfrm>
              <a:off x="2771" y="27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96" name="Line 24"/>
            <p:cNvSpPr>
              <a:spLocks noChangeShapeType="1"/>
            </p:cNvSpPr>
            <p:nvPr/>
          </p:nvSpPr>
          <p:spPr bwMode="auto">
            <a:xfrm>
              <a:off x="4656" y="27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1101" name="Group 29"/>
          <p:cNvGrpSpPr>
            <a:grpSpLocks/>
          </p:cNvGrpSpPr>
          <p:nvPr/>
        </p:nvGrpSpPr>
        <p:grpSpPr bwMode="auto">
          <a:xfrm>
            <a:off x="990600" y="5486400"/>
            <a:ext cx="7696200" cy="396875"/>
            <a:chOff x="624" y="3456"/>
            <a:chExt cx="4848" cy="250"/>
          </a:xfrm>
        </p:grpSpPr>
        <p:sp>
          <p:nvSpPr>
            <p:cNvPr id="131088" name="Text Box 16"/>
            <p:cNvSpPr txBox="1">
              <a:spLocks noChangeArrowheads="1"/>
            </p:cNvSpPr>
            <p:nvPr/>
          </p:nvSpPr>
          <p:spPr bwMode="auto">
            <a:xfrm>
              <a:off x="624" y="3456"/>
              <a:ext cx="48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(</a:t>
              </a:r>
              <a:r>
                <a:rPr lang="en-US" sz="2000" i="1"/>
                <a:t>A + B</a:t>
              </a:r>
              <a:r>
                <a:rPr lang="en-US" sz="2000"/>
                <a:t>)(</a:t>
              </a:r>
              <a:r>
                <a:rPr lang="en-US" sz="2000" i="1"/>
                <a:t>A + C</a:t>
              </a:r>
              <a:r>
                <a:rPr lang="en-US" sz="2000"/>
                <a:t>)</a:t>
              </a:r>
              <a:r>
                <a:rPr lang="en-US" sz="2000" i="1"/>
                <a:t>          	 </a:t>
              </a:r>
              <a:r>
                <a:rPr lang="en-US" sz="2000"/>
                <a:t>(</a:t>
              </a:r>
              <a:r>
                <a:rPr lang="en-US" sz="2000" i="1"/>
                <a:t>A + B + C</a:t>
              </a:r>
              <a:r>
                <a:rPr lang="en-US" sz="2000"/>
                <a:t>)(</a:t>
              </a:r>
              <a:r>
                <a:rPr lang="en-US" sz="2000" i="1"/>
                <a:t>B </a:t>
              </a:r>
              <a:r>
                <a:rPr lang="en-US" sz="2000"/>
                <a:t>+ </a:t>
              </a:r>
              <a:r>
                <a:rPr lang="en-US" sz="2000" i="1"/>
                <a:t>D</a:t>
              </a:r>
              <a:r>
                <a:rPr lang="en-US" sz="2000"/>
                <a:t>) </a:t>
              </a:r>
              <a:r>
                <a:rPr lang="en-US" sz="2000" i="1"/>
                <a:t>	 </a:t>
              </a:r>
              <a:r>
                <a:rPr lang="en-US" sz="2000"/>
                <a:t>(</a:t>
              </a:r>
              <a:r>
                <a:rPr lang="en-US" sz="2000" i="1"/>
                <a:t>A + B</a:t>
              </a:r>
              <a:r>
                <a:rPr lang="en-US" sz="2000"/>
                <a:t>)</a:t>
              </a:r>
              <a:r>
                <a:rPr lang="en-US" sz="2000" i="1"/>
                <a:t>C</a:t>
              </a:r>
              <a:endParaRPr lang="en-US" sz="2000"/>
            </a:p>
          </p:txBody>
        </p:sp>
        <p:sp>
          <p:nvSpPr>
            <p:cNvPr id="131097" name="Line 25"/>
            <p:cNvSpPr>
              <a:spLocks noChangeShapeType="1"/>
            </p:cNvSpPr>
            <p:nvPr/>
          </p:nvSpPr>
          <p:spPr bwMode="auto">
            <a:xfrm>
              <a:off x="3072" y="34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98" name="Line 26"/>
            <p:cNvSpPr>
              <a:spLocks noChangeShapeType="1"/>
            </p:cNvSpPr>
            <p:nvPr/>
          </p:nvSpPr>
          <p:spPr bwMode="auto">
            <a:xfrm>
              <a:off x="4258" y="34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99" name="Line 27"/>
            <p:cNvSpPr>
              <a:spLocks noChangeShapeType="1"/>
            </p:cNvSpPr>
            <p:nvPr/>
          </p:nvSpPr>
          <p:spPr bwMode="auto">
            <a:xfrm>
              <a:off x="1248" y="34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34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3" grpId="0"/>
      <p:bldP spid="1310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914400" y="856392"/>
            <a:ext cx="2581275" cy="466725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FFFF99"/>
                </a:solidFill>
              </a:rPr>
              <a:t>SOP Standard form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7543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</a:t>
            </a:r>
            <a:r>
              <a:rPr lang="en-US" b="1"/>
              <a:t>SOP</a:t>
            </a:r>
            <a:r>
              <a:rPr lang="en-US"/>
              <a:t> </a:t>
            </a:r>
            <a:r>
              <a:rPr lang="en-US" b="1"/>
              <a:t>standard form</a:t>
            </a:r>
            <a:r>
              <a:rPr lang="en-US"/>
              <a:t>, every variable in the domain must appear in each term. This form is useful for constructing truth tables or for implementing logic in PLDs.</a:t>
            </a:r>
          </a:p>
        </p:txBody>
      </p:sp>
      <p:sp>
        <p:nvSpPr>
          <p:cNvPr id="133142" name="Text Box 22"/>
          <p:cNvSpPr txBox="1">
            <a:spLocks noChangeArrowheads="1"/>
          </p:cNvSpPr>
          <p:nvPr/>
        </p:nvSpPr>
        <p:spPr bwMode="auto">
          <a:xfrm>
            <a:off x="914400" y="2895600"/>
            <a:ext cx="7543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You can expand a nonstandard term to standard form by multiplying the term by a term consisting of the sum of the missing variable and its complement.</a:t>
            </a:r>
          </a:p>
        </p:txBody>
      </p:sp>
      <p:sp>
        <p:nvSpPr>
          <p:cNvPr id="133144" name="WordArt 24"/>
          <p:cNvSpPr>
            <a:spLocks noChangeArrowheads="1" noChangeShapeType="1" noTextEdit="1"/>
          </p:cNvSpPr>
          <p:nvPr/>
        </p:nvSpPr>
        <p:spPr bwMode="auto">
          <a:xfrm>
            <a:off x="685800" y="4090988"/>
            <a:ext cx="1219200" cy="449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Example</a:t>
            </a:r>
          </a:p>
        </p:txBody>
      </p:sp>
      <p:sp>
        <p:nvSpPr>
          <p:cNvPr id="133145" name="WordArt 25"/>
          <p:cNvSpPr>
            <a:spLocks noChangeArrowheads="1" noChangeShapeType="1" noTextEdit="1"/>
          </p:cNvSpPr>
          <p:nvPr/>
        </p:nvSpPr>
        <p:spPr bwMode="auto">
          <a:xfrm>
            <a:off x="685800" y="4572000"/>
            <a:ext cx="1219200" cy="449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Solution</a:t>
            </a:r>
          </a:p>
        </p:txBody>
      </p:sp>
      <p:grpSp>
        <p:nvGrpSpPr>
          <p:cNvPr id="133162" name="Group 42"/>
          <p:cNvGrpSpPr>
            <a:grpSpLocks/>
          </p:cNvGrpSpPr>
          <p:nvPr/>
        </p:nvGrpSpPr>
        <p:grpSpPr bwMode="auto">
          <a:xfrm>
            <a:off x="1981200" y="4114800"/>
            <a:ext cx="6553200" cy="396875"/>
            <a:chOff x="1248" y="2592"/>
            <a:chExt cx="4128" cy="250"/>
          </a:xfrm>
        </p:grpSpPr>
        <p:sp>
          <p:nvSpPr>
            <p:cNvPr id="133143" name="Text Box 23"/>
            <p:cNvSpPr txBox="1">
              <a:spLocks noChangeArrowheads="1"/>
            </p:cNvSpPr>
            <p:nvPr/>
          </p:nvSpPr>
          <p:spPr bwMode="auto">
            <a:xfrm>
              <a:off x="1248" y="2592"/>
              <a:ext cx="41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15000"/>
                </a:spcBef>
              </a:pPr>
              <a:r>
                <a:rPr lang="en-US" sz="2000"/>
                <a:t>Convert </a:t>
              </a:r>
              <a:r>
                <a:rPr lang="en-US" sz="2000" i="1"/>
                <a:t>X = A B + A B C</a:t>
              </a:r>
              <a:r>
                <a:rPr lang="en-US" sz="2000"/>
                <a:t> to standard form. </a:t>
              </a:r>
            </a:p>
          </p:txBody>
        </p:sp>
        <p:sp>
          <p:nvSpPr>
            <p:cNvPr id="133150" name="Line 30"/>
            <p:cNvSpPr>
              <a:spLocks noChangeShapeType="1"/>
            </p:cNvSpPr>
            <p:nvPr/>
          </p:nvSpPr>
          <p:spPr bwMode="auto">
            <a:xfrm>
              <a:off x="2385" y="26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51" name="Line 31"/>
            <p:cNvSpPr>
              <a:spLocks noChangeShapeType="1"/>
            </p:cNvSpPr>
            <p:nvPr/>
          </p:nvSpPr>
          <p:spPr bwMode="auto">
            <a:xfrm>
              <a:off x="2241" y="26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163" name="Group 43"/>
          <p:cNvGrpSpPr>
            <a:grpSpLocks/>
          </p:cNvGrpSpPr>
          <p:nvPr/>
        </p:nvGrpSpPr>
        <p:grpSpPr bwMode="auto">
          <a:xfrm>
            <a:off x="1981200" y="4572000"/>
            <a:ext cx="6324600" cy="701675"/>
            <a:chOff x="1248" y="2880"/>
            <a:chExt cx="3984" cy="442"/>
          </a:xfrm>
        </p:grpSpPr>
        <p:sp>
          <p:nvSpPr>
            <p:cNvPr id="133146" name="Text Box 26"/>
            <p:cNvSpPr txBox="1">
              <a:spLocks noChangeArrowheads="1"/>
            </p:cNvSpPr>
            <p:nvPr/>
          </p:nvSpPr>
          <p:spPr bwMode="auto">
            <a:xfrm>
              <a:off x="1248" y="2880"/>
              <a:ext cx="39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15000"/>
                </a:spcBef>
              </a:pPr>
              <a:r>
                <a:rPr lang="en-US" sz="2000"/>
                <a:t>The first term does not include the variable </a:t>
              </a:r>
              <a:r>
                <a:rPr lang="en-US" sz="2000" i="1"/>
                <a:t>C</a:t>
              </a:r>
              <a:r>
                <a:rPr lang="en-US" sz="2000"/>
                <a:t>. Therefore, multiply it by the (</a:t>
              </a:r>
              <a:r>
                <a:rPr lang="en-US" sz="2000" i="1"/>
                <a:t>C + C</a:t>
              </a:r>
              <a:r>
                <a:rPr lang="en-US" sz="2000"/>
                <a:t>), which = 1:</a:t>
              </a:r>
            </a:p>
          </p:txBody>
        </p:sp>
        <p:sp>
          <p:nvSpPr>
            <p:cNvPr id="133154" name="Line 34"/>
            <p:cNvSpPr>
              <a:spLocks noChangeShapeType="1"/>
            </p:cNvSpPr>
            <p:nvPr/>
          </p:nvSpPr>
          <p:spPr bwMode="auto">
            <a:xfrm>
              <a:off x="2832" y="31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164" name="Group 44"/>
          <p:cNvGrpSpPr>
            <a:grpSpLocks/>
          </p:cNvGrpSpPr>
          <p:nvPr/>
        </p:nvGrpSpPr>
        <p:grpSpPr bwMode="auto">
          <a:xfrm>
            <a:off x="1981200" y="5272088"/>
            <a:ext cx="6553200" cy="747712"/>
            <a:chOff x="1248" y="3321"/>
            <a:chExt cx="4128" cy="471"/>
          </a:xfrm>
        </p:grpSpPr>
        <p:sp>
          <p:nvSpPr>
            <p:cNvPr id="133152" name="Text Box 32"/>
            <p:cNvSpPr txBox="1">
              <a:spLocks noChangeArrowheads="1"/>
            </p:cNvSpPr>
            <p:nvPr/>
          </p:nvSpPr>
          <p:spPr bwMode="auto">
            <a:xfrm>
              <a:off x="1248" y="3321"/>
              <a:ext cx="4128" cy="4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15000"/>
                </a:spcBef>
              </a:pPr>
              <a:r>
                <a:rPr lang="en-US" sz="2000" i="1" dirty="0"/>
                <a:t>X = A B </a:t>
              </a:r>
              <a:r>
                <a:rPr lang="en-US" sz="2000" dirty="0"/>
                <a:t>(</a:t>
              </a:r>
              <a:r>
                <a:rPr lang="en-US" sz="2000" i="1" dirty="0"/>
                <a:t>C + C</a:t>
              </a:r>
              <a:r>
                <a:rPr lang="en-US" sz="2000" dirty="0"/>
                <a:t>)</a:t>
              </a:r>
              <a:r>
                <a:rPr lang="en-US" sz="2000" i="1" dirty="0"/>
                <a:t> + A B C</a:t>
              </a:r>
              <a:r>
                <a:rPr lang="en-US" sz="2000" dirty="0"/>
                <a:t> </a:t>
              </a:r>
            </a:p>
            <a:p>
              <a:pPr eaLnBrk="1" hangingPunct="1">
                <a:spcBef>
                  <a:spcPct val="15000"/>
                </a:spcBef>
              </a:pPr>
              <a:r>
                <a:rPr lang="en-US" sz="2000" dirty="0"/>
                <a:t>    </a:t>
              </a:r>
              <a:r>
                <a:rPr lang="en-US" sz="2000" i="1" dirty="0"/>
                <a:t>= </a:t>
              </a:r>
              <a:r>
                <a:rPr lang="en-US" sz="2000" i="1" dirty="0">
                  <a:solidFill>
                    <a:srgbClr val="FF0000"/>
                  </a:solidFill>
                </a:rPr>
                <a:t>A B C + A B C + A B C</a:t>
              </a:r>
            </a:p>
          </p:txBody>
        </p:sp>
        <p:sp>
          <p:nvSpPr>
            <p:cNvPr id="133153" name="Line 33"/>
            <p:cNvSpPr>
              <a:spLocks noChangeShapeType="1"/>
            </p:cNvSpPr>
            <p:nvPr/>
          </p:nvSpPr>
          <p:spPr bwMode="auto">
            <a:xfrm>
              <a:off x="2256" y="336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55" name="Line 35"/>
            <p:cNvSpPr>
              <a:spLocks noChangeShapeType="1"/>
            </p:cNvSpPr>
            <p:nvPr/>
          </p:nvSpPr>
          <p:spPr bwMode="auto">
            <a:xfrm>
              <a:off x="1762" y="336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56" name="Line 36"/>
            <p:cNvSpPr>
              <a:spLocks noChangeShapeType="1"/>
            </p:cNvSpPr>
            <p:nvPr/>
          </p:nvSpPr>
          <p:spPr bwMode="auto">
            <a:xfrm>
              <a:off x="1618" y="336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57" name="Line 37"/>
            <p:cNvSpPr>
              <a:spLocks noChangeShapeType="1"/>
            </p:cNvSpPr>
            <p:nvPr/>
          </p:nvSpPr>
          <p:spPr bwMode="auto">
            <a:xfrm>
              <a:off x="1768" y="3585"/>
              <a:ext cx="9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58" name="Line 38"/>
            <p:cNvSpPr>
              <a:spLocks noChangeShapeType="1"/>
            </p:cNvSpPr>
            <p:nvPr/>
          </p:nvSpPr>
          <p:spPr bwMode="auto">
            <a:xfrm>
              <a:off x="1624" y="3585"/>
              <a:ext cx="9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59" name="Line 39"/>
            <p:cNvSpPr>
              <a:spLocks noChangeShapeType="1"/>
            </p:cNvSpPr>
            <p:nvPr/>
          </p:nvSpPr>
          <p:spPr bwMode="auto">
            <a:xfrm>
              <a:off x="2343" y="3585"/>
              <a:ext cx="9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60" name="Line 40"/>
            <p:cNvSpPr>
              <a:spLocks noChangeShapeType="1"/>
            </p:cNvSpPr>
            <p:nvPr/>
          </p:nvSpPr>
          <p:spPr bwMode="auto">
            <a:xfrm>
              <a:off x="2199" y="3585"/>
              <a:ext cx="9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61" name="Line 41"/>
            <p:cNvSpPr>
              <a:spLocks noChangeShapeType="1"/>
            </p:cNvSpPr>
            <p:nvPr/>
          </p:nvSpPr>
          <p:spPr bwMode="auto">
            <a:xfrm>
              <a:off x="2487" y="3585"/>
              <a:ext cx="9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345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33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2" grpId="0"/>
      <p:bldP spid="133144" grpId="0" animBg="1"/>
      <p:bldP spid="1331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i="1" u="sng" dirty="0">
                <a:solidFill>
                  <a:srgbClr val="FF0000"/>
                </a:solidFill>
              </a:rPr>
              <a:t>Boolean Algebra and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b="1" i="1" u="sng" dirty="0">
                <a:solidFill>
                  <a:srgbClr val="FF0000"/>
                </a:solidFill>
              </a:rPr>
              <a:t>Simplification Techniques</a:t>
            </a:r>
            <a:endParaRPr lang="ar-IQ" sz="25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Boolean algebra is mathematics of logic. It is one of the most basic tools available to the logic designer and thus can be effectively used for </a:t>
            </a:r>
            <a:r>
              <a:rPr lang="en-US" sz="3200" dirty="0">
                <a:solidFill>
                  <a:srgbClr val="FF0000"/>
                </a:solidFill>
              </a:rPr>
              <a:t>simplification of complex logic expressions. Other useful and widely used techniques based on Boolean theorems include the use of </a:t>
            </a:r>
            <a:r>
              <a:rPr lang="en-US" sz="3200" dirty="0" err="1">
                <a:solidFill>
                  <a:srgbClr val="FF0000"/>
                </a:solidFill>
              </a:rPr>
              <a:t>Karnaugh</a:t>
            </a:r>
            <a:r>
              <a:rPr lang="en-US" sz="3200" dirty="0">
                <a:solidFill>
                  <a:srgbClr val="FF0000"/>
                </a:solidFill>
              </a:rPr>
              <a:t> maps</a:t>
            </a:r>
            <a:r>
              <a:rPr lang="en-US" sz="3200" dirty="0"/>
              <a:t> in what is known as the mapping method of logic simplification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6193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88232"/>
            <a:ext cx="756084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52" y="2492897"/>
            <a:ext cx="447675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66027" y="440994"/>
            <a:ext cx="2581275" cy="466725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FFFF99"/>
                </a:solidFill>
              </a:rPr>
              <a:t>SOP Standard form</a:t>
            </a:r>
          </a:p>
        </p:txBody>
      </p:sp>
    </p:spTree>
    <p:extLst>
      <p:ext uri="{BB962C8B-B14F-4D97-AF65-F5344CB8AC3E}">
        <p14:creationId xmlns:p14="http://schemas.microsoft.com/office/powerpoint/2010/main" val="2253484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47198"/>
            <a:ext cx="7128792" cy="526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91"/>
          <a:stretch/>
        </p:blipFill>
        <p:spPr bwMode="auto">
          <a:xfrm>
            <a:off x="5436096" y="1556792"/>
            <a:ext cx="2736304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953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946809" y="651040"/>
            <a:ext cx="2581275" cy="466725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FF99"/>
                </a:solidFill>
              </a:rPr>
              <a:t>POS Standard form</a:t>
            </a:r>
          </a:p>
        </p:txBody>
      </p:sp>
      <p:sp>
        <p:nvSpPr>
          <p:cNvPr id="139275" name="Text Box 11"/>
          <p:cNvSpPr txBox="1">
            <a:spLocks noChangeArrowheads="1"/>
          </p:cNvSpPr>
          <p:nvPr/>
        </p:nvSpPr>
        <p:spPr bwMode="auto">
          <a:xfrm>
            <a:off x="914400" y="1752600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</a:t>
            </a:r>
            <a:r>
              <a:rPr lang="en-US" b="1"/>
              <a:t>POS</a:t>
            </a:r>
            <a:r>
              <a:rPr lang="en-US"/>
              <a:t> </a:t>
            </a:r>
            <a:r>
              <a:rPr lang="en-US" b="1"/>
              <a:t>standard form</a:t>
            </a:r>
            <a:r>
              <a:rPr lang="en-US"/>
              <a:t>, every variable in the domain must appear in each sum term of the expression. </a:t>
            </a:r>
          </a:p>
        </p:txBody>
      </p:sp>
      <p:sp>
        <p:nvSpPr>
          <p:cNvPr id="139276" name="Text Box 12"/>
          <p:cNvSpPr txBox="1">
            <a:spLocks noChangeArrowheads="1"/>
          </p:cNvSpPr>
          <p:nvPr/>
        </p:nvSpPr>
        <p:spPr bwMode="auto">
          <a:xfrm>
            <a:off x="914400" y="2514600"/>
            <a:ext cx="7543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You can expand a nonstandard POS expression to standard form by adding the product of the missing variable and its complement and applying rule 12, which states that (</a:t>
            </a:r>
            <a:r>
              <a:rPr lang="en-US" sz="2000" i="1"/>
              <a:t>A + B</a:t>
            </a:r>
            <a:r>
              <a:rPr lang="en-US" sz="2000"/>
              <a:t>)(</a:t>
            </a:r>
            <a:r>
              <a:rPr lang="en-US" sz="2000" i="1"/>
              <a:t>A + C</a:t>
            </a:r>
            <a:r>
              <a:rPr lang="en-US" sz="2000"/>
              <a:t>)</a:t>
            </a:r>
            <a:r>
              <a:rPr lang="en-US" sz="2000" i="1"/>
              <a:t> = A + BC.</a:t>
            </a:r>
          </a:p>
        </p:txBody>
      </p:sp>
      <p:sp>
        <p:nvSpPr>
          <p:cNvPr id="139277" name="WordArt 13"/>
          <p:cNvSpPr>
            <a:spLocks noChangeArrowheads="1" noChangeShapeType="1" noTextEdit="1"/>
          </p:cNvSpPr>
          <p:nvPr/>
        </p:nvSpPr>
        <p:spPr bwMode="auto">
          <a:xfrm>
            <a:off x="685800" y="3733800"/>
            <a:ext cx="1219200" cy="449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Example</a:t>
            </a:r>
          </a:p>
        </p:txBody>
      </p:sp>
      <p:sp>
        <p:nvSpPr>
          <p:cNvPr id="139278" name="WordArt 14"/>
          <p:cNvSpPr>
            <a:spLocks noChangeArrowheads="1" noChangeShapeType="1" noTextEdit="1"/>
          </p:cNvSpPr>
          <p:nvPr/>
        </p:nvSpPr>
        <p:spPr bwMode="auto">
          <a:xfrm>
            <a:off x="685800" y="4495800"/>
            <a:ext cx="1219200" cy="449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Solution</a:t>
            </a:r>
          </a:p>
        </p:txBody>
      </p:sp>
      <p:grpSp>
        <p:nvGrpSpPr>
          <p:cNvPr id="139305" name="Group 41"/>
          <p:cNvGrpSpPr>
            <a:grpSpLocks/>
          </p:cNvGrpSpPr>
          <p:nvPr/>
        </p:nvGrpSpPr>
        <p:grpSpPr bwMode="auto">
          <a:xfrm>
            <a:off x="1981200" y="3794125"/>
            <a:ext cx="6553200" cy="396875"/>
            <a:chOff x="1248" y="2256"/>
            <a:chExt cx="4128" cy="250"/>
          </a:xfrm>
        </p:grpSpPr>
        <p:sp>
          <p:nvSpPr>
            <p:cNvPr id="139280" name="Text Box 16"/>
            <p:cNvSpPr txBox="1">
              <a:spLocks noChangeArrowheads="1"/>
            </p:cNvSpPr>
            <p:nvPr/>
          </p:nvSpPr>
          <p:spPr bwMode="auto">
            <a:xfrm>
              <a:off x="1248" y="2256"/>
              <a:ext cx="41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15000"/>
                </a:spcBef>
              </a:pPr>
              <a:r>
                <a:rPr lang="en-US" sz="2000"/>
                <a:t>Convert </a:t>
              </a:r>
              <a:r>
                <a:rPr lang="en-US" sz="2000" i="1"/>
                <a:t>X = </a:t>
              </a:r>
              <a:r>
                <a:rPr lang="en-US" sz="2000"/>
                <a:t>(</a:t>
              </a:r>
              <a:r>
                <a:rPr lang="en-US" sz="2000" i="1"/>
                <a:t>A + B</a:t>
              </a:r>
              <a:r>
                <a:rPr lang="en-US" sz="2000"/>
                <a:t>)(</a:t>
              </a:r>
              <a:r>
                <a:rPr lang="en-US" sz="2000" i="1"/>
                <a:t>A + B + C</a:t>
              </a:r>
              <a:r>
                <a:rPr lang="en-US" sz="2000"/>
                <a:t>) to standard form. </a:t>
              </a:r>
            </a:p>
          </p:txBody>
        </p:sp>
        <p:sp>
          <p:nvSpPr>
            <p:cNvPr id="139281" name="Line 17"/>
            <p:cNvSpPr>
              <a:spLocks noChangeShapeType="1"/>
            </p:cNvSpPr>
            <p:nvPr/>
          </p:nvSpPr>
          <p:spPr bwMode="auto">
            <a:xfrm>
              <a:off x="2496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282" name="Line 18"/>
            <p:cNvSpPr>
              <a:spLocks noChangeShapeType="1"/>
            </p:cNvSpPr>
            <p:nvPr/>
          </p:nvSpPr>
          <p:spPr bwMode="auto">
            <a:xfrm>
              <a:off x="2208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9307" name="Group 43"/>
          <p:cNvGrpSpPr>
            <a:grpSpLocks/>
          </p:cNvGrpSpPr>
          <p:nvPr/>
        </p:nvGrpSpPr>
        <p:grpSpPr bwMode="auto">
          <a:xfrm>
            <a:off x="1981200" y="4495800"/>
            <a:ext cx="6324600" cy="701675"/>
            <a:chOff x="1248" y="2880"/>
            <a:chExt cx="3984" cy="442"/>
          </a:xfrm>
        </p:grpSpPr>
        <p:sp>
          <p:nvSpPr>
            <p:cNvPr id="139284" name="Text Box 20"/>
            <p:cNvSpPr txBox="1">
              <a:spLocks noChangeArrowheads="1"/>
            </p:cNvSpPr>
            <p:nvPr/>
          </p:nvSpPr>
          <p:spPr bwMode="auto">
            <a:xfrm>
              <a:off x="1248" y="2880"/>
              <a:ext cx="39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15000"/>
                </a:spcBef>
              </a:pPr>
              <a:r>
                <a:rPr lang="en-US" sz="2000"/>
                <a:t>The first sum term does not include the variable </a:t>
              </a:r>
              <a:r>
                <a:rPr lang="en-US" sz="2000" i="1"/>
                <a:t>C</a:t>
              </a:r>
              <a:r>
                <a:rPr lang="en-US" sz="2000"/>
                <a:t>. Therefore, add </a:t>
              </a:r>
              <a:r>
                <a:rPr lang="en-US" sz="2000" i="1"/>
                <a:t>C C</a:t>
              </a:r>
              <a:r>
                <a:rPr lang="en-US" sz="2000"/>
                <a:t> and expand the result by rule 12.</a:t>
              </a:r>
            </a:p>
          </p:txBody>
        </p:sp>
        <p:sp>
          <p:nvSpPr>
            <p:cNvPr id="139285" name="Line 21"/>
            <p:cNvSpPr>
              <a:spLocks noChangeShapeType="1"/>
            </p:cNvSpPr>
            <p:nvPr/>
          </p:nvSpPr>
          <p:spPr bwMode="auto">
            <a:xfrm>
              <a:off x="2448" y="31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9308" name="Group 44"/>
          <p:cNvGrpSpPr>
            <a:grpSpLocks/>
          </p:cNvGrpSpPr>
          <p:nvPr/>
        </p:nvGrpSpPr>
        <p:grpSpPr bwMode="auto">
          <a:xfrm>
            <a:off x="1981200" y="5181600"/>
            <a:ext cx="6553200" cy="747713"/>
            <a:chOff x="1248" y="3312"/>
            <a:chExt cx="4128" cy="471"/>
          </a:xfrm>
        </p:grpSpPr>
        <p:sp>
          <p:nvSpPr>
            <p:cNvPr id="139296" name="Text Box 32"/>
            <p:cNvSpPr txBox="1">
              <a:spLocks noChangeArrowheads="1"/>
            </p:cNvSpPr>
            <p:nvPr/>
          </p:nvSpPr>
          <p:spPr bwMode="auto">
            <a:xfrm>
              <a:off x="1248" y="3312"/>
              <a:ext cx="4128" cy="4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15000"/>
                </a:spcBef>
              </a:pPr>
              <a:r>
                <a:rPr lang="en-US" sz="2000" i="1"/>
                <a:t>X = </a:t>
              </a:r>
              <a:r>
                <a:rPr lang="en-US" sz="2000"/>
                <a:t>(</a:t>
              </a:r>
              <a:r>
                <a:rPr lang="en-US" sz="2000" i="1"/>
                <a:t>A + B + C C</a:t>
              </a:r>
              <a:r>
                <a:rPr lang="en-US" sz="2000"/>
                <a:t>)(</a:t>
              </a:r>
              <a:r>
                <a:rPr lang="en-US" sz="2000" i="1"/>
                <a:t>A + B + C</a:t>
              </a:r>
              <a:r>
                <a:rPr lang="en-US" sz="2000"/>
                <a:t>)</a:t>
              </a:r>
            </a:p>
            <a:p>
              <a:pPr eaLnBrk="1" hangingPunct="1">
                <a:spcBef>
                  <a:spcPct val="15000"/>
                </a:spcBef>
              </a:pPr>
              <a:r>
                <a:rPr lang="en-US" sz="2000"/>
                <a:t>    = </a:t>
              </a:r>
              <a:r>
                <a:rPr lang="en-US" sz="2000">
                  <a:solidFill>
                    <a:srgbClr val="FF0000"/>
                  </a:solidFill>
                </a:rPr>
                <a:t>(</a:t>
              </a:r>
              <a:r>
                <a:rPr lang="en-US" sz="2000" i="1">
                  <a:solidFill>
                    <a:srgbClr val="FF0000"/>
                  </a:solidFill>
                </a:rPr>
                <a:t>A +B + C</a:t>
              </a:r>
              <a:r>
                <a:rPr lang="en-US" sz="2000">
                  <a:solidFill>
                    <a:srgbClr val="FF0000"/>
                  </a:solidFill>
                </a:rPr>
                <a:t> )(</a:t>
              </a:r>
              <a:r>
                <a:rPr lang="en-US" sz="2000" i="1">
                  <a:solidFill>
                    <a:srgbClr val="FF0000"/>
                  </a:solidFill>
                </a:rPr>
                <a:t>A + B + C</a:t>
              </a:r>
              <a:r>
                <a:rPr lang="en-US" sz="2000">
                  <a:solidFill>
                    <a:srgbClr val="FF0000"/>
                  </a:solidFill>
                </a:rPr>
                <a:t>)(</a:t>
              </a:r>
              <a:r>
                <a:rPr lang="en-US" sz="2000" i="1">
                  <a:solidFill>
                    <a:srgbClr val="FF0000"/>
                  </a:solidFill>
                </a:rPr>
                <a:t>A + B + C</a:t>
              </a:r>
              <a:r>
                <a:rPr lang="en-US" sz="2000">
                  <a:solidFill>
                    <a:srgbClr val="FF0000"/>
                  </a:solidFill>
                </a:rPr>
                <a:t>)</a:t>
              </a:r>
            </a:p>
          </p:txBody>
        </p:sp>
        <p:grpSp>
          <p:nvGrpSpPr>
            <p:cNvPr id="139306" name="Group 42"/>
            <p:cNvGrpSpPr>
              <a:grpSpLocks/>
            </p:cNvGrpSpPr>
            <p:nvPr/>
          </p:nvGrpSpPr>
          <p:grpSpPr bwMode="auto">
            <a:xfrm>
              <a:off x="1673" y="3360"/>
              <a:ext cx="1447" cy="213"/>
              <a:chOff x="1673" y="3360"/>
              <a:chExt cx="1447" cy="213"/>
            </a:xfrm>
          </p:grpSpPr>
          <p:sp>
            <p:nvSpPr>
              <p:cNvPr id="139297" name="Line 33"/>
              <p:cNvSpPr>
                <a:spLocks noChangeShapeType="1"/>
              </p:cNvSpPr>
              <p:nvPr/>
            </p:nvSpPr>
            <p:spPr bwMode="auto">
              <a:xfrm>
                <a:off x="1680" y="336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298" name="Line 34"/>
              <p:cNvSpPr>
                <a:spLocks noChangeShapeType="1"/>
              </p:cNvSpPr>
              <p:nvPr/>
            </p:nvSpPr>
            <p:spPr bwMode="auto">
              <a:xfrm>
                <a:off x="1968" y="336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299" name="Line 35"/>
              <p:cNvSpPr>
                <a:spLocks noChangeShapeType="1"/>
              </p:cNvSpPr>
              <p:nvPr/>
            </p:nvSpPr>
            <p:spPr bwMode="auto">
              <a:xfrm>
                <a:off x="2400" y="336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00" name="Line 36"/>
              <p:cNvSpPr>
                <a:spLocks noChangeShapeType="1"/>
              </p:cNvSpPr>
              <p:nvPr/>
            </p:nvSpPr>
            <p:spPr bwMode="auto">
              <a:xfrm>
                <a:off x="1673" y="3573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01" name="Line 37"/>
              <p:cNvSpPr>
                <a:spLocks noChangeShapeType="1"/>
              </p:cNvSpPr>
              <p:nvPr/>
            </p:nvSpPr>
            <p:spPr bwMode="auto">
              <a:xfrm>
                <a:off x="1920" y="3573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02" name="Line 38"/>
              <p:cNvSpPr>
                <a:spLocks noChangeShapeType="1"/>
              </p:cNvSpPr>
              <p:nvPr/>
            </p:nvSpPr>
            <p:spPr bwMode="auto">
              <a:xfrm>
                <a:off x="2448" y="3573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03" name="Line 39"/>
              <p:cNvSpPr>
                <a:spLocks noChangeShapeType="1"/>
              </p:cNvSpPr>
              <p:nvPr/>
            </p:nvSpPr>
            <p:spPr bwMode="auto">
              <a:xfrm>
                <a:off x="2736" y="3573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304" name="Line 40"/>
              <p:cNvSpPr>
                <a:spLocks noChangeShapeType="1"/>
              </p:cNvSpPr>
              <p:nvPr/>
            </p:nvSpPr>
            <p:spPr bwMode="auto">
              <a:xfrm>
                <a:off x="3024" y="3573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705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9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9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3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6" grpId="0"/>
      <p:bldP spid="139277" grpId="0" animBg="1"/>
      <p:bldP spid="13927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01656"/>
            <a:ext cx="7056783" cy="486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3397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i="1" u="sng" dirty="0">
                    <a:solidFill>
                      <a:srgbClr val="FF0000"/>
                    </a:solidFill>
                  </a:rPr>
                  <a:t>∑and </a:t>
                </a:r>
                <a14:m>
                  <m:oMath xmlns:m="http://schemas.openxmlformats.org/officeDocument/2006/math">
                    <m:r>
                      <a:rPr lang="en-US" b="1" i="1" u="sng">
                        <a:solidFill>
                          <a:srgbClr val="FF0000"/>
                        </a:solidFill>
                        <a:latin typeface="Cambria Math"/>
                      </a:rPr>
                      <m:t>𝝅</m:t>
                    </m:r>
                  </m:oMath>
                </a14:m>
                <a:r>
                  <a:rPr lang="en-US" b="1" i="1" u="sng" dirty="0">
                    <a:solidFill>
                      <a:srgbClr val="FF0000"/>
                    </a:solidFill>
                  </a:rPr>
                  <a:t> Nomenclature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7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b="1" i="1" u="sng" dirty="0"/>
                  <a:t>∑and </a:t>
                </a:r>
                <a14:m>
                  <m:oMath xmlns:m="http://schemas.openxmlformats.org/officeDocument/2006/math">
                    <m:r>
                      <a:rPr lang="en-US" b="1" i="1" u="sng">
                        <a:latin typeface="Cambria Math"/>
                      </a:rPr>
                      <m:t>𝝅</m:t>
                    </m:r>
                  </m:oMath>
                </a14:m>
                <a:r>
                  <a:rPr lang="en-US" b="1" i="1" u="sng" dirty="0"/>
                  <a:t> Nomenclature</a:t>
                </a:r>
                <a:endParaRPr lang="en-US" dirty="0"/>
              </a:p>
              <a:p>
                <a:r>
                  <a:rPr lang="en-US" b="1" i="1" u="sng" dirty="0"/>
                  <a:t>∑</a:t>
                </a:r>
                <a:r>
                  <a:rPr lang="en-US" dirty="0"/>
                  <a:t> and  </a:t>
                </a:r>
                <a:r>
                  <a:rPr lang="en-US" b="1" dirty="0">
                    <a:solidFill>
                      <a:srgbClr val="FF0000"/>
                    </a:solidFill>
                  </a:rPr>
                  <a:t>notations are respectively used to represent sum-of-products </a:t>
                </a:r>
                <a:r>
                  <a:rPr lang="en-US" dirty="0"/>
                  <a:t>and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1" i="1" u="sng">
                        <a:latin typeface="Cambria Math"/>
                      </a:rPr>
                      <m:t>𝝅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>
                    <a:solidFill>
                      <a:srgbClr val="FF0000"/>
                    </a:solidFill>
                  </a:rPr>
                  <a:t>product-of-sums Boolean expressions.</a:t>
                </a:r>
                <a:r>
                  <a:rPr lang="en-US" dirty="0"/>
                  <a:t> So for last example </a:t>
                </a:r>
              </a:p>
              <a:p>
                <a:r>
                  <a:rPr lang="en-US" dirty="0"/>
                  <a:t>Y(A,B,C)=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𝝅</m:t>
                    </m:r>
                  </m:oMath>
                </a14:m>
                <a:r>
                  <a:rPr lang="en-US" b="1" dirty="0"/>
                  <a:t>( 0, 5,6 ) </a:t>
                </a:r>
                <a:endParaRPr lang="en-US" dirty="0"/>
              </a:p>
              <a:p>
                <a:r>
                  <a:rPr lang="en-US" dirty="0"/>
                  <a:t>Y(A,B,C)=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 i="1" u="sng">
                        <a:latin typeface="Cambria Math"/>
                      </a:rPr>
                      <m:t>∑</m:t>
                    </m:r>
                  </m:oMath>
                </a14:m>
                <a:r>
                  <a:rPr lang="en-US" b="1" dirty="0"/>
                  <a:t>( 1,2,3,4,7)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9899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 rot="1824703">
            <a:off x="755576" y="2492896"/>
            <a:ext cx="7776864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0000" dirty="0">
                <a:latin typeface="Cooper Black" pitchFamily="18" charset="0"/>
              </a:rPr>
              <a:t>Thank you</a:t>
            </a:r>
            <a:endParaRPr lang="ar-IQ" sz="100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6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203848" y="548680"/>
            <a:ext cx="3417541" cy="369332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99"/>
                </a:solidFill>
              </a:rPr>
              <a:t>Theorems of Boolean 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3568" y="1196752"/>
                <a:ext cx="7848872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u="sng" dirty="0"/>
                  <a:t>Theorem 1 (Operations with ‘0’ and ‘1’):</a:t>
                </a:r>
                <a:endParaRPr lang="en-US" dirty="0"/>
              </a:p>
              <a:p>
                <a:r>
                  <a:rPr lang="en-US" b="1" i="1" dirty="0"/>
                  <a:t>(a) 0.X = 0 </a:t>
                </a:r>
                <a:endParaRPr lang="en-US" dirty="0"/>
              </a:p>
              <a:p>
                <a:r>
                  <a:rPr lang="en-US" b="1" i="1" dirty="0"/>
                  <a:t> (b) 1+X = 1</a:t>
                </a:r>
                <a:endParaRPr lang="en-US" dirty="0"/>
              </a:p>
              <a:p>
                <a:r>
                  <a:rPr lang="en-US" b="1" i="1" u="sng" dirty="0"/>
                  <a:t>Theorem 2 (Operations with ‘0’ and ‘1’):</a:t>
                </a:r>
                <a:endParaRPr lang="en-US" dirty="0"/>
              </a:p>
              <a:p>
                <a:r>
                  <a:rPr lang="en-US" b="1" dirty="0"/>
                  <a:t> </a:t>
                </a:r>
                <a:endParaRPr lang="en-US" dirty="0"/>
              </a:p>
              <a:p>
                <a:r>
                  <a:rPr lang="en-US" b="1" i="1" dirty="0"/>
                  <a:t>(a)   1.X = X </a:t>
                </a:r>
                <a:endParaRPr lang="en-US" dirty="0"/>
              </a:p>
              <a:p>
                <a:r>
                  <a:rPr lang="en-US" b="1" i="1" dirty="0"/>
                  <a:t> (b)  0+X = X</a:t>
                </a:r>
                <a:endParaRPr lang="en-US" dirty="0"/>
              </a:p>
              <a:p>
                <a:r>
                  <a:rPr lang="en-US" b="1" i="1" dirty="0"/>
                  <a:t> </a:t>
                </a:r>
                <a:endParaRPr lang="en-US" dirty="0"/>
              </a:p>
              <a:p>
                <a:r>
                  <a:rPr lang="en-US" b="1" i="1" u="sng" dirty="0"/>
                  <a:t>Theorem 3 (Idempotent or Identity Laws):</a:t>
                </a:r>
                <a:endParaRPr lang="en-US" dirty="0"/>
              </a:p>
              <a:p>
                <a:r>
                  <a:rPr lang="en-US" b="1" i="1" dirty="0"/>
                  <a:t> </a:t>
                </a:r>
                <a:endParaRPr lang="en-US" dirty="0"/>
              </a:p>
              <a:p>
                <a:pPr lvl="0"/>
                <a:r>
                  <a:rPr lang="en-US" b="1" i="1" dirty="0"/>
                  <a:t> X.X.X… .……… .X = X </a:t>
                </a:r>
                <a:endParaRPr lang="en-US" dirty="0"/>
              </a:p>
              <a:p>
                <a:pPr lvl="0"/>
                <a:r>
                  <a:rPr lang="en-US" b="1" i="1" dirty="0"/>
                  <a:t> X+X+X +···         +X = X</a:t>
                </a:r>
                <a:endParaRPr lang="en-US" dirty="0"/>
              </a:p>
              <a:p>
                <a:r>
                  <a:rPr lang="en-US" b="1" i="1" dirty="0"/>
                  <a:t> </a:t>
                </a:r>
                <a:endParaRPr lang="en-US" dirty="0"/>
              </a:p>
              <a:p>
                <a:r>
                  <a:rPr lang="en-US" b="1" i="1" u="sng" dirty="0"/>
                  <a:t>Theorem 4 (Complementation Law):</a:t>
                </a:r>
                <a:endParaRPr lang="en-US" dirty="0"/>
              </a:p>
              <a:p>
                <a:r>
                  <a:rPr lang="en-US" b="1" i="1" dirty="0"/>
                  <a:t> </a:t>
                </a:r>
                <a:endParaRPr lang="en-US" dirty="0"/>
              </a:p>
              <a:p>
                <a:r>
                  <a:rPr lang="en-US" b="1" i="1" dirty="0"/>
                  <a:t>(a)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𝑿</m:t>
                        </m:r>
                      </m:e>
                    </m:acc>
                  </m:oMath>
                </a14:m>
                <a:r>
                  <a:rPr lang="en-US" b="1" i="1" dirty="0"/>
                  <a:t>X    = 0 </a:t>
                </a:r>
                <a:endParaRPr lang="en-US" dirty="0"/>
              </a:p>
              <a:p>
                <a:r>
                  <a:rPr lang="en-US" b="1" i="1" dirty="0"/>
                  <a:t> (b) X+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𝑿</m:t>
                        </m:r>
                      </m:e>
                    </m:acc>
                  </m:oMath>
                </a14:m>
                <a:r>
                  <a:rPr lang="en-US" b="1" i="1" dirty="0"/>
                  <a:t> = 1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196752"/>
                <a:ext cx="7848872" cy="4801314"/>
              </a:xfrm>
              <a:prstGeom prst="rect">
                <a:avLst/>
              </a:prstGeom>
              <a:blipFill rotWithShape="1">
                <a:blip r:embed="rId3"/>
                <a:stretch>
                  <a:fillRect l="-621" t="-635" b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695738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203848" y="548680"/>
            <a:ext cx="3417541" cy="369332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99"/>
                </a:solidFill>
              </a:rPr>
              <a:t>Theorems of Boolean 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3568" y="1196752"/>
                <a:ext cx="7848872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u="sng" dirty="0"/>
                  <a:t>Theorem 5 (Commutative Laws)</a:t>
                </a:r>
                <a:endParaRPr lang="en-US" dirty="0"/>
              </a:p>
              <a:p>
                <a:r>
                  <a:rPr lang="en-US" b="1" i="1" dirty="0"/>
                  <a:t>(a) X+Y = Y +X </a:t>
                </a:r>
                <a:endParaRPr lang="en-US" dirty="0"/>
              </a:p>
              <a:p>
                <a:r>
                  <a:rPr lang="en-US" b="1" i="1" dirty="0"/>
                  <a:t>(b) X.Y = Y.X</a:t>
                </a:r>
                <a:endParaRPr lang="en-US" dirty="0"/>
              </a:p>
              <a:p>
                <a:r>
                  <a:rPr lang="en-US" b="1" i="1" dirty="0"/>
                  <a:t> </a:t>
                </a:r>
                <a:endParaRPr lang="en-US" dirty="0"/>
              </a:p>
              <a:p>
                <a:r>
                  <a:rPr lang="en-US" b="1" i="1" u="sng" dirty="0"/>
                  <a:t>Theorem 6 (Associative Laws):</a:t>
                </a:r>
                <a:endParaRPr lang="en-US" dirty="0"/>
              </a:p>
              <a:p>
                <a:r>
                  <a:rPr lang="en-US" b="1" i="1" dirty="0"/>
                  <a:t>(a) X+(Y +Z)= Y +(Z+X) = Z+(X+Y)</a:t>
                </a:r>
                <a:endParaRPr lang="en-US" dirty="0"/>
              </a:p>
              <a:p>
                <a:r>
                  <a:rPr lang="en-US" b="1" i="1" dirty="0"/>
                  <a:t> (b) X.(Y.Z)= Y .(Z.X) = Z.(X.Y)</a:t>
                </a:r>
                <a:endParaRPr lang="en-US" dirty="0"/>
              </a:p>
              <a:p>
                <a:r>
                  <a:rPr lang="en-US" b="1" i="1" dirty="0"/>
                  <a:t> </a:t>
                </a:r>
                <a:endParaRPr lang="en-US" dirty="0"/>
              </a:p>
              <a:p>
                <a:r>
                  <a:rPr lang="en-US" b="1" i="1" u="sng" dirty="0"/>
                  <a:t>Theorem 7 (Distributive Laws)</a:t>
                </a:r>
                <a:endParaRPr lang="en-US" dirty="0"/>
              </a:p>
              <a:p>
                <a:r>
                  <a:rPr lang="en-US" b="1" i="1" dirty="0"/>
                  <a:t>(a) X.(Y +Z) = X.Y +X.Z </a:t>
                </a:r>
                <a:endParaRPr lang="en-US" dirty="0"/>
              </a:p>
              <a:p>
                <a:r>
                  <a:rPr lang="en-US" b="1" i="1" dirty="0"/>
                  <a:t> (b) X+Y.Z = (X+Y) .(X+Z)</a:t>
                </a:r>
                <a:endParaRPr lang="en-US" dirty="0"/>
              </a:p>
              <a:p>
                <a:r>
                  <a:rPr lang="en-US" b="1" i="1" dirty="0"/>
                  <a:t> </a:t>
                </a:r>
                <a:endParaRPr lang="en-US" dirty="0"/>
              </a:p>
              <a:p>
                <a:r>
                  <a:rPr lang="en-US" b="1" i="1" u="sng" dirty="0"/>
                  <a:t>Theorem 8 :</a:t>
                </a:r>
                <a:endParaRPr lang="en-US" dirty="0"/>
              </a:p>
              <a:p>
                <a:pPr marL="342900" indent="-342900">
                  <a:buAutoNum type="alphaLcParenBoth"/>
                </a:pPr>
                <a:r>
                  <a:rPr lang="en-US" b="1" i="1" dirty="0"/>
                  <a:t>X.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Y</a:t>
                </a:r>
                <a:r>
                  <a:rPr lang="en-US" b="1" i="1" dirty="0"/>
                  <a:t> 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𝑿</m:t>
                        </m:r>
                      </m:e>
                    </m:acc>
                  </m:oMath>
                </a14:m>
                <a:r>
                  <a:rPr lang="en-US" b="1" i="1" dirty="0">
                    <a:solidFill>
                      <a:srgbClr val="FF0000"/>
                    </a:solidFill>
                  </a:rPr>
                  <a:t>Y</a:t>
                </a:r>
                <a:r>
                  <a:rPr lang="en-US" b="1" i="1" dirty="0"/>
                  <a:t> = Y(X  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𝑿</m:t>
                        </m:r>
                      </m:e>
                    </m:acc>
                  </m:oMath>
                </a14:m>
                <a:r>
                  <a:rPr lang="en-US" b="1" i="1" dirty="0"/>
                  <a:t>) = Y.1=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Y</a:t>
                </a:r>
              </a:p>
              <a:p>
                <a:pPr marL="342900" indent="-342900">
                  <a:buAutoNum type="alphaLcParenBoth"/>
                </a:pPr>
                <a:r>
                  <a:rPr lang="en-US" b="1" i="1" dirty="0"/>
                  <a:t> (X+Y).(X+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𝒀</m:t>
                        </m:r>
                      </m:e>
                    </m:acc>
                  </m:oMath>
                </a14:m>
                <a:r>
                  <a:rPr lang="en-US" b="1" i="1" dirty="0"/>
                  <a:t>)= XX+ X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𝒀</m:t>
                        </m:r>
                      </m:e>
                    </m:acc>
                    <m:r>
                      <a:rPr lang="en-US" b="1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dirty="0"/>
                  <a:t>XY +Y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𝒀</m:t>
                    </m:r>
                  </m:oMath>
                </a14:m>
                <a:r>
                  <a:rPr lang="en-US" dirty="0"/>
                  <a:t>=  X+X(Y +Y)+0=X+X=</a:t>
                </a:r>
                <a:r>
                  <a:rPr lang="en-US" dirty="0">
                    <a:solidFill>
                      <a:srgbClr val="FF0000"/>
                    </a:solidFill>
                  </a:rPr>
                  <a:t>X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196752"/>
                <a:ext cx="7848872" cy="4524315"/>
              </a:xfrm>
              <a:prstGeom prst="rect">
                <a:avLst/>
              </a:prstGeom>
              <a:blipFill rotWithShape="1">
                <a:blip r:embed="rId3"/>
                <a:stretch>
                  <a:fillRect l="-62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4661424" y="5085184"/>
            <a:ext cx="1966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12160" y="508518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450754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203848" y="548680"/>
            <a:ext cx="3417541" cy="369332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99"/>
                </a:solidFill>
              </a:rPr>
              <a:t>Theorems of Boolean 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3568" y="1196752"/>
                <a:ext cx="7848872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u="sng" dirty="0"/>
                  <a:t>Theorem 9 :</a:t>
                </a:r>
                <a:endParaRPr lang="en-US" dirty="0"/>
              </a:p>
              <a:p>
                <a:pPr lvl="0"/>
                <a:r>
                  <a:rPr lang="en-US" b="1" i="1" dirty="0"/>
                  <a:t>A) (X+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𝒀</m:t>
                        </m:r>
                      </m:e>
                    </m:acc>
                  </m:oMath>
                </a14:m>
                <a:r>
                  <a:rPr lang="en-US" b="1" i="1" dirty="0"/>
                  <a:t> ).Y = X .Y </a:t>
                </a:r>
                <a:endParaRPr lang="en-US" dirty="0"/>
              </a:p>
              <a:p>
                <a:pPr lvl="0"/>
                <a:r>
                  <a:rPr lang="en-US" b="1" i="1" dirty="0"/>
                  <a:t>B)X.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𝒀</m:t>
                        </m:r>
                      </m:e>
                    </m:acc>
                  </m:oMath>
                </a14:m>
                <a:r>
                  <a:rPr lang="en-US" b="1" i="1" dirty="0"/>
                  <a:t> +Y = X+Y         </a:t>
                </a:r>
              </a:p>
              <a:p>
                <a:pPr lvl="0"/>
                <a:r>
                  <a:rPr lang="en-US" b="1" i="1" dirty="0"/>
                  <a:t> [ X.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𝒀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b="1" i="1" dirty="0"/>
                  <a:t>+Y(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1+X) ]</a:t>
                </a:r>
                <a:r>
                  <a:rPr lang="en-US" b="1" i="1" dirty="0"/>
                  <a:t>=  X.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𝒀</m:t>
                        </m:r>
                      </m:e>
                    </m:acc>
                  </m:oMath>
                </a14:m>
                <a:r>
                  <a:rPr lang="en-US" b="1" i="1" dirty="0"/>
                  <a:t> +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Y +XY  </a:t>
                </a:r>
                <a:r>
                  <a:rPr lang="en-US" b="1" i="1" dirty="0"/>
                  <a:t>= 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X</a:t>
                </a:r>
                <a:r>
                  <a:rPr lang="en-US" b="1" i="1" dirty="0"/>
                  <a:t>(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𝒀</m:t>
                        </m:r>
                      </m:e>
                    </m:acc>
                  </m:oMath>
                </a14:m>
                <a:r>
                  <a:rPr lang="en-US" b="1" i="1" dirty="0"/>
                  <a:t> + Y)+Y ]= X+Y</a:t>
                </a:r>
                <a:endParaRPr lang="en-US" dirty="0"/>
              </a:p>
              <a:p>
                <a:r>
                  <a:rPr lang="en-US" b="1" i="1" dirty="0"/>
                  <a:t> </a:t>
                </a:r>
                <a:endParaRPr lang="en-US" dirty="0"/>
              </a:p>
              <a:p>
                <a:r>
                  <a:rPr lang="en-US" b="1" i="1" u="sng" dirty="0"/>
                  <a:t>Theorem 10 (Absorption Law or Redundancy Law) :</a:t>
                </a:r>
                <a:endParaRPr lang="en-US" dirty="0"/>
              </a:p>
              <a:p>
                <a:pPr lvl="0"/>
                <a:r>
                  <a:rPr lang="en-US" b="1" dirty="0"/>
                  <a:t>X+X.Y = X </a:t>
                </a:r>
                <a:endParaRPr lang="en-US" dirty="0"/>
              </a:p>
              <a:p>
                <a:pPr lvl="0"/>
                <a:r>
                  <a:rPr lang="en-US" b="1" dirty="0"/>
                  <a:t>X.(X+Y) = X</a:t>
                </a:r>
                <a:endParaRPr lang="en-US" dirty="0"/>
              </a:p>
              <a:p>
                <a:r>
                  <a:rPr lang="en-US" b="1" dirty="0"/>
                  <a:t> </a:t>
                </a:r>
                <a:endParaRPr lang="en-US" dirty="0"/>
              </a:p>
              <a:p>
                <a:r>
                  <a:rPr lang="en-US" b="1" i="1" u="sng" dirty="0"/>
                  <a:t>Theorem 11:</a:t>
                </a:r>
                <a:endParaRPr lang="en-US" dirty="0"/>
              </a:p>
              <a:p>
                <a:r>
                  <a:rPr lang="en-US" b="1" i="1" dirty="0"/>
                  <a:t>(a) Z.X+ Z.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𝑿</m:t>
                        </m:r>
                      </m:e>
                    </m:acc>
                  </m:oMath>
                </a14:m>
                <a:r>
                  <a:rPr lang="en-US" b="1" i="1" dirty="0"/>
                  <a:t>.Y = Z.X+Z.Y</a:t>
                </a:r>
                <a:endParaRPr lang="en-US" dirty="0"/>
              </a:p>
              <a:p>
                <a:r>
                  <a:rPr lang="en-US" b="1" i="1" dirty="0"/>
                  <a:t> (b) (Z+X) . (Z+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𝑿</m:t>
                        </m:r>
                      </m:e>
                    </m:acc>
                  </m:oMath>
                </a14:m>
                <a:r>
                  <a:rPr lang="en-US" b="1" i="1" dirty="0"/>
                  <a:t>+Y) = (Z+X ).(Z+Y)</a:t>
                </a:r>
                <a:endParaRPr lang="en-US" dirty="0"/>
              </a:p>
              <a:p>
                <a:r>
                  <a:rPr lang="en-US" b="1" dirty="0"/>
                  <a:t> </a:t>
                </a:r>
                <a:endParaRPr lang="en-US" dirty="0"/>
              </a:p>
              <a:p>
                <a:r>
                  <a:rPr lang="en-US" b="1" i="1" u="sng" dirty="0"/>
                  <a:t>Theorem 12 (Consensus Theorem):</a:t>
                </a:r>
                <a:endParaRPr lang="en-US" dirty="0"/>
              </a:p>
              <a:p>
                <a:r>
                  <a:rPr lang="en-US" b="1" dirty="0"/>
                  <a:t>(a) X.Y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𝐗</m:t>
                        </m:r>
                      </m:e>
                    </m:acc>
                  </m:oMath>
                </a14:m>
                <a:r>
                  <a:rPr lang="en-US" b="1" dirty="0"/>
                  <a:t>.Z +Y.Z  =  X.Y +X.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𝐙</m:t>
                        </m:r>
                      </m:e>
                    </m:acc>
                  </m:oMath>
                </a14:m>
                <a:endParaRPr lang="en-US" dirty="0"/>
              </a:p>
              <a:p>
                <a:r>
                  <a:rPr lang="en-US" b="1" dirty="0"/>
                  <a:t> (b) (X+Y).(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𝐗</m:t>
                        </m:r>
                      </m:e>
                    </m:acc>
                  </m:oMath>
                </a14:m>
                <a:r>
                  <a:rPr lang="en-US" b="1" dirty="0"/>
                  <a:t>+Z).(Y +Z) = (X+Y).(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𝐗</m:t>
                        </m:r>
                      </m:e>
                    </m:acc>
                  </m:oMath>
                </a14:m>
                <a:r>
                  <a:rPr lang="en-US" b="1" dirty="0"/>
                  <a:t>+Z)</a:t>
                </a:r>
                <a:endParaRPr lang="en-US" dirty="0"/>
              </a:p>
              <a:p>
                <a:r>
                  <a:rPr lang="en-US" b="1" dirty="0"/>
                  <a:t> 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196752"/>
                <a:ext cx="7848872" cy="4801314"/>
              </a:xfrm>
              <a:prstGeom prst="rect">
                <a:avLst/>
              </a:prstGeom>
              <a:blipFill rotWithShape="1">
                <a:blip r:embed="rId3"/>
                <a:stretch>
                  <a:fillRect l="-621"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888976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203848" y="548680"/>
            <a:ext cx="3417541" cy="369332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99"/>
                </a:solidFill>
              </a:rPr>
              <a:t>Theorems of Boolean 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3568" y="1196752"/>
                <a:ext cx="7848872" cy="3454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u="sng" dirty="0"/>
                  <a:t>Theorem 13 (</a:t>
                </a:r>
                <a:r>
                  <a:rPr lang="en-US" b="1" i="1" u="sng" dirty="0" err="1"/>
                  <a:t>DeMorgan’s</a:t>
                </a:r>
                <a:r>
                  <a:rPr lang="en-US" b="1" i="1" u="sng" dirty="0"/>
                  <a:t> Theorem):</a:t>
                </a:r>
                <a:endParaRPr lang="en-US" dirty="0"/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(a)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𝐗𝟏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𝐗𝟐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/>
                          </a:rPr>
                          <m:t> +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𝐗𝟑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/>
                          </a:rPr>
                          <m:t>+………… + 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𝐗𝐧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/>
                          </a:rPr>
                          <m:t> )</m:t>
                        </m:r>
                      </m:e>
                    </m:acc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𝐗𝟏</m:t>
                        </m:r>
                      </m:e>
                    </m:acc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𝐗𝟐</m:t>
                        </m:r>
                      </m:e>
                    </m:acc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𝐗𝟑</m:t>
                        </m:r>
                      </m:e>
                    </m:acc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……………………..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𝐗𝐧</m:t>
                        </m:r>
                      </m:e>
                    </m:acc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(b)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𝐗𝟏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𝐗𝟐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𝐗𝟑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𝐗𝟒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/>
                          </a:rPr>
                          <m:t>………………..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𝐗𝐧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/>
                          </a:rPr>
                          <m:t>) </m:t>
                        </m:r>
                      </m:e>
                    </m:acc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  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𝐗𝟏</m:t>
                        </m:r>
                      </m:e>
                    </m:acc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𝐗𝟐</m:t>
                        </m:r>
                      </m:e>
                    </m:acc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 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𝐗𝟑</m:t>
                        </m:r>
                      </m:e>
                    </m:acc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………………….+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𝐗𝐧</m:t>
                        </m:r>
                      </m:e>
                    </m:acc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b="1" dirty="0"/>
                  <a:t> 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b="1" i="1" u="sng" dirty="0"/>
                  <a:t>Theorem 14 (Transposition Theorem):</a:t>
                </a:r>
                <a:endParaRPr lang="en-US" dirty="0"/>
              </a:p>
              <a:p>
                <a:r>
                  <a:rPr lang="en-US" b="1" dirty="0"/>
                  <a:t>(a) X.Y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𝐗</m:t>
                        </m:r>
                      </m:e>
                    </m:acc>
                  </m:oMath>
                </a14:m>
                <a:r>
                  <a:rPr lang="en-US" b="1" dirty="0"/>
                  <a:t>.Z = (X+Z) .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𝐗</m:t>
                        </m:r>
                      </m:e>
                    </m:acc>
                  </m:oMath>
                </a14:m>
                <a:r>
                  <a:rPr lang="en-US" b="1" dirty="0"/>
                  <a:t>+Y)</a:t>
                </a:r>
                <a:endParaRPr lang="en-US" dirty="0"/>
              </a:p>
              <a:p>
                <a:r>
                  <a:rPr lang="en-US" b="1" dirty="0"/>
                  <a:t>(b) (X+Y).(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𝐗</m:t>
                        </m:r>
                      </m:e>
                    </m:acc>
                  </m:oMath>
                </a14:m>
                <a:r>
                  <a:rPr lang="en-US" b="1" dirty="0"/>
                  <a:t>+Z) = X.Z+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𝐗</m:t>
                        </m:r>
                      </m:e>
                    </m:acc>
                  </m:oMath>
                </a14:m>
                <a:r>
                  <a:rPr lang="en-US" b="1" dirty="0"/>
                  <a:t>Y</a:t>
                </a:r>
                <a:endParaRPr lang="en-US" dirty="0"/>
              </a:p>
              <a:p>
                <a:r>
                  <a:rPr lang="en-US" b="1" dirty="0"/>
                  <a:t> </a:t>
                </a:r>
                <a:endParaRPr lang="en-US" dirty="0"/>
              </a:p>
              <a:p>
                <a:r>
                  <a:rPr lang="en-US" b="1" i="1" u="sng" dirty="0"/>
                  <a:t>Theorem 15 (Involution Law) :</a:t>
                </a:r>
                <a:endParaRPr lang="en-US" dirty="0"/>
              </a:p>
              <a:p>
                <a:r>
                  <a:rPr lang="en-US" b="1" dirty="0"/>
                  <a:t>X = </a:t>
                </a:r>
                <a14:m>
                  <m:oMath xmlns:m="http://schemas.openxmlformats.org/officeDocument/2006/math">
                    <m:acc>
                      <m:accPr>
                        <m:chr m:val="̿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𝐗</m:t>
                        </m:r>
                      </m:e>
                    </m:acc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196752"/>
                <a:ext cx="7848872" cy="3454920"/>
              </a:xfrm>
              <a:prstGeom prst="rect">
                <a:avLst/>
              </a:prstGeom>
              <a:blipFill rotWithShape="1">
                <a:blip r:embed="rId3"/>
                <a:stretch>
                  <a:fillRect l="-621" t="-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278596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914400" y="760856"/>
            <a:ext cx="3365500" cy="466725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FFFF99"/>
                </a:solidFill>
              </a:rPr>
              <a:t>Rules of Boolean Algebra</a:t>
            </a:r>
          </a:p>
        </p:txBody>
      </p:sp>
      <p:sp>
        <p:nvSpPr>
          <p:cNvPr id="153624" name="Text Box 24"/>
          <p:cNvSpPr txBox="1">
            <a:spLocks noChangeArrowheads="1"/>
          </p:cNvSpPr>
          <p:nvPr/>
        </p:nvSpPr>
        <p:spPr bwMode="auto">
          <a:xfrm>
            <a:off x="1066800" y="1676400"/>
            <a:ext cx="7162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which states that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)(</a:t>
            </a:r>
            <a:r>
              <a:rPr lang="en-US" i="1" dirty="0">
                <a:solidFill>
                  <a:srgbClr val="FF0000"/>
                </a:solidFill>
              </a:rPr>
              <a:t>A + C</a:t>
            </a:r>
            <a:r>
              <a:rPr lang="en-US" dirty="0">
                <a:solidFill>
                  <a:srgbClr val="FF0000"/>
                </a:solidFill>
              </a:rPr>
              <a:t>) = </a:t>
            </a:r>
            <a:r>
              <a:rPr lang="en-US" i="1" dirty="0">
                <a:solidFill>
                  <a:srgbClr val="FF0000"/>
                </a:solidFill>
              </a:rPr>
              <a:t>A + BC</a:t>
            </a:r>
            <a:r>
              <a:rPr lang="en-US" dirty="0"/>
              <a:t>,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can be proven by applying earlier rules as follows:</a:t>
            </a:r>
          </a:p>
        </p:txBody>
      </p:sp>
      <p:sp>
        <p:nvSpPr>
          <p:cNvPr id="153627" name="Text Box 27"/>
          <p:cNvSpPr txBox="1">
            <a:spLocks noChangeArrowheads="1"/>
          </p:cNvSpPr>
          <p:nvPr/>
        </p:nvSpPr>
        <p:spPr bwMode="auto">
          <a:xfrm>
            <a:off x="774700" y="2587862"/>
            <a:ext cx="70104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>
                <a:solidFill>
                  <a:srgbClr val="FF0000"/>
                </a:solidFill>
              </a:rPr>
              <a:t> + </a:t>
            </a:r>
            <a:r>
              <a:rPr lang="en-US" i="1">
                <a:solidFill>
                  <a:srgbClr val="FF0000"/>
                </a:solidFill>
              </a:rPr>
              <a:t>B</a:t>
            </a:r>
            <a:r>
              <a:rPr lang="en-US">
                <a:solidFill>
                  <a:srgbClr val="FF0000"/>
                </a:solidFill>
              </a:rPr>
              <a:t>)(</a:t>
            </a:r>
            <a:r>
              <a:rPr lang="en-US" i="1">
                <a:solidFill>
                  <a:srgbClr val="FF0000"/>
                </a:solidFill>
              </a:rPr>
              <a:t>A + C</a:t>
            </a:r>
            <a:r>
              <a:rPr lang="en-US">
                <a:solidFill>
                  <a:srgbClr val="FF0000"/>
                </a:solidFill>
              </a:rPr>
              <a:t>) </a:t>
            </a:r>
            <a:r>
              <a:rPr lang="en-US"/>
              <a:t>= </a:t>
            </a:r>
            <a:r>
              <a:rPr lang="en-US" i="1"/>
              <a:t>AA + AC + AB + BC</a:t>
            </a:r>
          </a:p>
          <a:p>
            <a:pPr eaLnBrk="1" hangingPunct="1"/>
            <a:r>
              <a:rPr lang="en-US" i="1"/>
              <a:t>		 = A + AC + AB + BC</a:t>
            </a:r>
          </a:p>
          <a:p>
            <a:pPr eaLnBrk="1" hangingPunct="1"/>
            <a:r>
              <a:rPr lang="en-US" i="1"/>
              <a:t>		 = A</a:t>
            </a:r>
            <a:r>
              <a:rPr lang="en-US"/>
              <a:t>(1</a:t>
            </a:r>
            <a:r>
              <a:rPr lang="en-US" i="1"/>
              <a:t> + C + B</a:t>
            </a:r>
            <a:r>
              <a:rPr lang="en-US"/>
              <a:t>)</a:t>
            </a:r>
            <a:r>
              <a:rPr lang="en-US" i="1"/>
              <a:t> + BC</a:t>
            </a:r>
          </a:p>
          <a:p>
            <a:pPr eaLnBrk="1" hangingPunct="1"/>
            <a:r>
              <a:rPr lang="en-US" i="1"/>
              <a:t>		 = A </a:t>
            </a:r>
            <a:r>
              <a:rPr lang="en-US" i="1" baseline="30000"/>
              <a:t>.</a:t>
            </a:r>
            <a:r>
              <a:rPr lang="en-US" i="1"/>
              <a:t> </a:t>
            </a:r>
            <a:r>
              <a:rPr lang="en-US"/>
              <a:t>1 </a:t>
            </a:r>
            <a:r>
              <a:rPr lang="en-US" i="1"/>
              <a:t>+ BC</a:t>
            </a:r>
          </a:p>
          <a:p>
            <a:pPr eaLnBrk="1" hangingPunct="1"/>
            <a:r>
              <a:rPr lang="en-US" i="1"/>
              <a:t>		 </a:t>
            </a:r>
            <a:r>
              <a:rPr lang="en-US" i="1">
                <a:solidFill>
                  <a:srgbClr val="FF3300"/>
                </a:solidFill>
              </a:rPr>
              <a:t>= A + BC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This rule is a little more complicated, but it can also be  shown with a Venn diagram, as given on the following slide…</a:t>
            </a:r>
          </a:p>
        </p:txBody>
      </p:sp>
    </p:spTree>
    <p:extLst>
      <p:ext uri="{BB962C8B-B14F-4D97-AF65-F5344CB8AC3E}">
        <p14:creationId xmlns:p14="http://schemas.microsoft.com/office/powerpoint/2010/main" val="55605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3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3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3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3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3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914400" y="883688"/>
            <a:ext cx="2909888" cy="466725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FF99"/>
                </a:solidFill>
              </a:rPr>
              <a:t>DeMorgan’s Theorem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600200" y="2209800"/>
            <a:ext cx="662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The complement of a product of variables is equal to the sum of the complemented variables.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1295400" y="1752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u="sng"/>
              <a:t>DeMorgan’s 1</a:t>
            </a:r>
            <a:r>
              <a:rPr lang="en-US" u="sng" baseline="30000"/>
              <a:t>st</a:t>
            </a:r>
            <a:r>
              <a:rPr lang="en-US" u="sng"/>
              <a:t> Theorem</a:t>
            </a:r>
            <a:endParaRPr lang="en-US" sz="1800" u="sng"/>
          </a:p>
        </p:txBody>
      </p:sp>
      <p:grpSp>
        <p:nvGrpSpPr>
          <p:cNvPr id="114695" name="Group 7"/>
          <p:cNvGrpSpPr>
            <a:grpSpLocks/>
          </p:cNvGrpSpPr>
          <p:nvPr/>
        </p:nvGrpSpPr>
        <p:grpSpPr bwMode="auto">
          <a:xfrm>
            <a:off x="3352800" y="3048005"/>
            <a:ext cx="1905000" cy="369888"/>
            <a:chOff x="2256" y="2352"/>
            <a:chExt cx="1200" cy="233"/>
          </a:xfrm>
        </p:grpSpPr>
        <p:sp>
          <p:nvSpPr>
            <p:cNvPr id="114696" name="Text Box 8"/>
            <p:cNvSpPr txBox="1">
              <a:spLocks noChangeArrowheads="1"/>
            </p:cNvSpPr>
            <p:nvPr/>
          </p:nvSpPr>
          <p:spPr bwMode="auto">
            <a:xfrm>
              <a:off x="2256" y="2352"/>
              <a:ext cx="120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i="1" dirty="0">
                  <a:solidFill>
                    <a:srgbClr val="FF3300"/>
                  </a:solidFill>
                </a:rPr>
                <a:t>AB =       A + B</a:t>
              </a:r>
            </a:p>
          </p:txBody>
        </p:sp>
        <p:sp>
          <p:nvSpPr>
            <p:cNvPr id="114697" name="Line 9"/>
            <p:cNvSpPr>
              <a:spLocks noChangeShapeType="1"/>
            </p:cNvSpPr>
            <p:nvPr/>
          </p:nvSpPr>
          <p:spPr bwMode="auto">
            <a:xfrm>
              <a:off x="2352" y="2400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8" name="Line 10"/>
            <p:cNvSpPr>
              <a:spLocks noChangeShapeType="1"/>
            </p:cNvSpPr>
            <p:nvPr/>
          </p:nvSpPr>
          <p:spPr bwMode="auto">
            <a:xfrm>
              <a:off x="2784" y="2400"/>
              <a:ext cx="14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99" name="Line 11"/>
            <p:cNvSpPr>
              <a:spLocks noChangeShapeType="1"/>
            </p:cNvSpPr>
            <p:nvPr/>
          </p:nvSpPr>
          <p:spPr bwMode="auto">
            <a:xfrm>
              <a:off x="3120" y="2400"/>
              <a:ext cx="14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676400" y="35052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Applying DeMorgan’s first theorem to gates:</a:t>
            </a:r>
          </a:p>
        </p:txBody>
      </p:sp>
      <p:graphicFrame>
        <p:nvGraphicFramePr>
          <p:cNvPr id="114704" name="Object 16"/>
          <p:cNvGraphicFramePr>
            <a:graphicFrameLocks noChangeAspect="1"/>
          </p:cNvGraphicFramePr>
          <p:nvPr/>
        </p:nvGraphicFramePr>
        <p:xfrm>
          <a:off x="6096000" y="4114800"/>
          <a:ext cx="2362200" cy="208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1194816" imgH="1054689" progId="CorelDRAW.Graphic.13">
                  <p:embed/>
                </p:oleObj>
              </mc:Choice>
              <mc:Fallback>
                <p:oleObj name="CorelDRAW" r:id="rId3" imgW="1194816" imgH="1054689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114800"/>
                        <a:ext cx="2362200" cy="208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5" name="Object 17"/>
          <p:cNvGraphicFramePr>
            <a:graphicFrameLocks noChangeAspect="1"/>
          </p:cNvGraphicFramePr>
          <p:nvPr/>
        </p:nvGraphicFramePr>
        <p:xfrm>
          <a:off x="1524000" y="4114800"/>
          <a:ext cx="44196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5" imgW="2285358" imgH="545551" progId="CorelDRAW.Graphic.13">
                  <p:embed/>
                </p:oleObj>
              </mc:Choice>
              <mc:Fallback>
                <p:oleObj name="CorelDRAW" r:id="rId5" imgW="2285358" imgH="545551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14800"/>
                        <a:ext cx="44196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26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914400" y="733560"/>
            <a:ext cx="2909888" cy="466725"/>
          </a:xfrm>
          <a:prstGeom prst="rect">
            <a:avLst/>
          </a:pr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FF99"/>
                </a:solidFill>
              </a:rPr>
              <a:t>DeMorgan’s Theorem</a:t>
            </a: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1295400" y="1752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u="sng"/>
              <a:t>DeMorgan’s 2</a:t>
            </a:r>
            <a:r>
              <a:rPr lang="en-US" u="sng" baseline="30000"/>
              <a:t>nd</a:t>
            </a:r>
            <a:r>
              <a:rPr lang="en-US" u="sng"/>
              <a:t>  Theorem</a:t>
            </a:r>
            <a:endParaRPr lang="en-US" sz="1800" u="sng"/>
          </a:p>
        </p:txBody>
      </p:sp>
      <p:sp>
        <p:nvSpPr>
          <p:cNvPr id="122896" name="Text Box 16"/>
          <p:cNvSpPr txBox="1">
            <a:spLocks noChangeArrowheads="1"/>
          </p:cNvSpPr>
          <p:nvPr/>
        </p:nvSpPr>
        <p:spPr bwMode="auto">
          <a:xfrm>
            <a:off x="1600200" y="2209800"/>
            <a:ext cx="6553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The complement of a sum of variables is equal to the product of the complemented variables.</a:t>
            </a: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3276600" y="3048000"/>
            <a:ext cx="1905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 dirty="0">
                <a:solidFill>
                  <a:srgbClr val="FF3300"/>
                </a:solidFill>
              </a:rPr>
              <a:t>A + B =       A </a:t>
            </a:r>
            <a:r>
              <a:rPr lang="en-US" i="1" baseline="30000" dirty="0">
                <a:solidFill>
                  <a:srgbClr val="FF3300"/>
                </a:solidFill>
              </a:rPr>
              <a:t>.</a:t>
            </a:r>
            <a:r>
              <a:rPr lang="en-US" i="1" dirty="0">
                <a:solidFill>
                  <a:srgbClr val="FF3300"/>
                </a:solidFill>
              </a:rPr>
              <a:t> B</a:t>
            </a:r>
          </a:p>
        </p:txBody>
      </p:sp>
      <p:sp>
        <p:nvSpPr>
          <p:cNvPr id="122899" name="Line 19"/>
          <p:cNvSpPr>
            <a:spLocks noChangeShapeType="1"/>
          </p:cNvSpPr>
          <p:nvPr/>
        </p:nvSpPr>
        <p:spPr bwMode="auto">
          <a:xfrm>
            <a:off x="3429000" y="3124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0" name="Line 20"/>
          <p:cNvSpPr>
            <a:spLocks noChangeShapeType="1"/>
          </p:cNvSpPr>
          <p:nvPr/>
        </p:nvSpPr>
        <p:spPr bwMode="auto">
          <a:xfrm>
            <a:off x="4419600" y="3124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1" name="Line 21"/>
          <p:cNvSpPr>
            <a:spLocks noChangeShapeType="1"/>
          </p:cNvSpPr>
          <p:nvPr/>
        </p:nvSpPr>
        <p:spPr bwMode="auto">
          <a:xfrm>
            <a:off x="4800600" y="3124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2" name="Text Box 22"/>
          <p:cNvSpPr txBox="1">
            <a:spLocks noChangeArrowheads="1"/>
          </p:cNvSpPr>
          <p:nvPr/>
        </p:nvSpPr>
        <p:spPr bwMode="auto">
          <a:xfrm>
            <a:off x="1752600" y="35814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Applying DeMorgan’s second theorem to gates:</a:t>
            </a:r>
          </a:p>
        </p:txBody>
      </p:sp>
      <p:graphicFrame>
        <p:nvGraphicFramePr>
          <p:cNvPr id="122909" name="Object 29"/>
          <p:cNvGraphicFramePr>
            <a:graphicFrameLocks noChangeAspect="1"/>
          </p:cNvGraphicFramePr>
          <p:nvPr/>
        </p:nvGraphicFramePr>
        <p:xfrm>
          <a:off x="6019800" y="4114800"/>
          <a:ext cx="2438400" cy="211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1205404" imgH="1046561" progId="CorelDRAW.Graphic.13">
                  <p:embed/>
                </p:oleObj>
              </mc:Choice>
              <mc:Fallback>
                <p:oleObj name="CorelDRAW" r:id="rId3" imgW="1205404" imgH="1046561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114800"/>
                        <a:ext cx="2438400" cy="211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1" name="Object 31"/>
          <p:cNvGraphicFramePr>
            <a:graphicFrameLocks noChangeAspect="1"/>
          </p:cNvGraphicFramePr>
          <p:nvPr/>
        </p:nvGraphicFramePr>
        <p:xfrm>
          <a:off x="1219200" y="4114800"/>
          <a:ext cx="46482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5" imgW="2285358" imgH="545876" progId="CorelDRAW.Graphic.13">
                  <p:embed/>
                </p:oleObj>
              </mc:Choice>
              <mc:Fallback>
                <p:oleObj name="CorelDRAW" r:id="rId5" imgW="2285358" imgH="545876" progId="CorelDRAW.Graphic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14800"/>
                        <a:ext cx="4648200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807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2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1780</TotalTime>
  <Words>1517</Words>
  <Application>Microsoft Office PowerPoint</Application>
  <PresentationFormat>On-screen Show (4:3)</PresentationFormat>
  <Paragraphs>156</Paragraphs>
  <Slides>25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Calibri</vt:lpstr>
      <vt:lpstr>Cambria Math</vt:lpstr>
      <vt:lpstr>Cooper Black</vt:lpstr>
      <vt:lpstr>Georgia</vt:lpstr>
      <vt:lpstr>Impact</vt:lpstr>
      <vt:lpstr>Times New Roman</vt:lpstr>
      <vt:lpstr>Wingdings</vt:lpstr>
      <vt:lpstr>Wingdings 2</vt:lpstr>
      <vt:lpstr>Civic</vt:lpstr>
      <vt:lpstr>CorelDRAW</vt:lpstr>
      <vt:lpstr>محاضرة بمادة التقنيات الرقمية</vt:lpstr>
      <vt:lpstr>Boolean Algebra and Simplification Techniques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∑and π Nomenclature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Fawal</dc:creator>
  <cp:lastModifiedBy>V22361</cp:lastModifiedBy>
  <cp:revision>244</cp:revision>
  <dcterms:created xsi:type="dcterms:W3CDTF">2010-03-01T11:51:25Z</dcterms:created>
  <dcterms:modified xsi:type="dcterms:W3CDTF">2022-12-03T18:23:44Z</dcterms:modified>
</cp:coreProperties>
</file>