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495" r:id="rId3"/>
    <p:sldId id="496" r:id="rId4"/>
    <p:sldId id="497" r:id="rId5"/>
    <p:sldId id="498" r:id="rId6"/>
    <p:sldId id="500" r:id="rId7"/>
    <p:sldId id="499" r:id="rId8"/>
    <p:sldId id="467" r:id="rId9"/>
    <p:sldId id="463" r:id="rId10"/>
    <p:sldId id="468" r:id="rId11"/>
    <p:sldId id="464" r:id="rId12"/>
    <p:sldId id="465" r:id="rId13"/>
    <p:sldId id="384" r:id="rId14"/>
    <p:sldId id="456" r:id="rId15"/>
    <p:sldId id="4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DC7F-8989-4F93-8F9D-F7DF4AA8D386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D7F7-FE1A-496B-BE95-4716A10CB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E660555-3C45-4D95-A004-FD7C9BA6B8AC}" type="slidenum">
              <a:rPr lang="en-US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597AFDE-2603-471F-A89E-7193BBE32C74}" type="slidenum">
              <a:rPr lang="en-US"/>
              <a:pPr/>
              <a:t>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6B717B-CC8E-4AC4-B58A-4B1C23DBCF53}" type="slidenum">
              <a:rPr lang="en-US"/>
              <a:pPr/>
              <a:t>8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9E51B1C-D4A0-4778-A94F-247DAED6B9B8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3833BE-8233-4DE0-9B45-9297946A2A99}" type="slidenum">
              <a:rPr lang="en-US"/>
              <a:pPr/>
              <a:t>14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E291D-9CB7-4036-BFF2-9CE9006DB3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3B4AA-8286-4E6A-8FA7-48A92884AF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9B25-DB67-48F8-820D-B2F30355C6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3.bin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IQ" sz="2400" spc="0" dirty="0">
                <a:solidFill>
                  <a:schemeClr val="tx1"/>
                </a:solidFill>
              </a:rPr>
              <a:t>م. د حسين فالح مهدي</a:t>
            </a:r>
            <a:endParaRPr lang="en-US" sz="2400" spc="0" dirty="0">
              <a:solidFill>
                <a:schemeClr val="tx1"/>
              </a:solidFill>
            </a:endParaRPr>
          </a:p>
          <a:p>
            <a:r>
              <a:rPr lang="ar-IQ" sz="2400" spc="0" dirty="0">
                <a:solidFill>
                  <a:schemeClr val="tx1"/>
                </a:solidFill>
              </a:rPr>
              <a:t>جامعة ديالى</a:t>
            </a:r>
          </a:p>
          <a:p>
            <a:r>
              <a:rPr lang="ar-IQ" sz="2400" spc="0" dirty="0">
                <a:solidFill>
                  <a:schemeClr val="tx1"/>
                </a:solidFill>
              </a:rPr>
              <a:t>كلية الهندسة –قسم هندسة الحاسوب</a:t>
            </a:r>
          </a:p>
          <a:p>
            <a:r>
              <a:rPr lang="ar-IQ" sz="2400" spc="0">
                <a:solidFill>
                  <a:schemeClr val="tx1"/>
                </a:solidFill>
              </a:rPr>
              <a:t>2022-2023</a:t>
            </a:r>
            <a:endParaRPr lang="ar-IQ" sz="2400" spc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IQ" dirty="0"/>
              <a:t>محاضرة بمادة التقنيات الرقمية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571736" y="4857760"/>
            <a:ext cx="3643338" cy="714380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Karnaugh map -3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8"/>
    </mc:Choice>
    <mc:Fallback xmlns="">
      <p:transition spd="slow" advTm="120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K-map Simplification of POS Expression</a:t>
            </a:r>
          </a:p>
        </p:txBody>
      </p:sp>
      <p:graphicFrame>
        <p:nvGraphicFramePr>
          <p:cNvPr id="13210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20738" y="1692275"/>
          <a:ext cx="64690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700" imgH="228600" progId="Equation.3">
                  <p:embed/>
                </p:oleObj>
              </mc:Choice>
              <mc:Fallback>
                <p:oleObj name="Equation" r:id="rId3" imgW="356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692275"/>
                        <a:ext cx="646906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68" name="Group 72"/>
          <p:cNvGraphicFramePr>
            <a:graphicFrameLocks noGrp="1"/>
          </p:cNvGraphicFramePr>
          <p:nvPr>
            <p:ph sz="quarter" idx="2"/>
          </p:nvPr>
        </p:nvGraphicFramePr>
        <p:xfrm>
          <a:off x="2805113" y="2514600"/>
          <a:ext cx="3152775" cy="382111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4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AB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0144" name="Text Box 48"/>
          <p:cNvSpPr txBox="1">
            <a:spLocks noChangeArrowheads="1"/>
          </p:cNvSpPr>
          <p:nvPr/>
        </p:nvSpPr>
        <p:spPr bwMode="auto">
          <a:xfrm>
            <a:off x="3994150" y="37084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latin typeface="Courier" pitchFamily="49" charset="0"/>
              </a:rPr>
              <a:t>0</a:t>
            </a:r>
          </a:p>
        </p:txBody>
      </p:sp>
      <p:sp>
        <p:nvSpPr>
          <p:cNvPr id="260145" name="Text Box 49"/>
          <p:cNvSpPr txBox="1">
            <a:spLocks noChangeArrowheads="1"/>
          </p:cNvSpPr>
          <p:nvPr/>
        </p:nvSpPr>
        <p:spPr bwMode="auto">
          <a:xfrm>
            <a:off x="5132388" y="3703638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latin typeface="Courier" pitchFamily="49" charset="0"/>
              </a:rPr>
              <a:t>0</a:t>
            </a:r>
          </a:p>
        </p:txBody>
      </p:sp>
      <p:sp>
        <p:nvSpPr>
          <p:cNvPr id="260146" name="Text Box 50"/>
          <p:cNvSpPr txBox="1">
            <a:spLocks noChangeArrowheads="1"/>
          </p:cNvSpPr>
          <p:nvPr/>
        </p:nvSpPr>
        <p:spPr bwMode="auto">
          <a:xfrm>
            <a:off x="4013200" y="4456113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latin typeface="Courier" pitchFamily="49" charset="0"/>
              </a:rPr>
              <a:t>0</a:t>
            </a:r>
          </a:p>
        </p:txBody>
      </p:sp>
      <p:sp>
        <p:nvSpPr>
          <p:cNvPr id="260147" name="Text Box 51"/>
          <p:cNvSpPr txBox="1">
            <a:spLocks noChangeArrowheads="1"/>
          </p:cNvSpPr>
          <p:nvPr/>
        </p:nvSpPr>
        <p:spPr bwMode="auto">
          <a:xfrm>
            <a:off x="5156200" y="44704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latin typeface="Courier" pitchFamily="49" charset="0"/>
              </a:rPr>
              <a:t>0</a:t>
            </a:r>
          </a:p>
        </p:txBody>
      </p:sp>
      <p:sp>
        <p:nvSpPr>
          <p:cNvPr id="260148" name="Text Box 52"/>
          <p:cNvSpPr txBox="1">
            <a:spLocks noChangeArrowheads="1"/>
          </p:cNvSpPr>
          <p:nvPr/>
        </p:nvSpPr>
        <p:spPr bwMode="auto">
          <a:xfrm>
            <a:off x="4013200" y="5199063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latin typeface="Courier" pitchFamily="49" charset="0"/>
              </a:rPr>
              <a:t>0</a:t>
            </a:r>
          </a:p>
        </p:txBody>
      </p:sp>
      <p:sp>
        <p:nvSpPr>
          <p:cNvPr id="260149" name="Line 53"/>
          <p:cNvSpPr>
            <a:spLocks noChangeShapeType="1"/>
          </p:cNvSpPr>
          <p:nvPr/>
        </p:nvSpPr>
        <p:spPr bwMode="auto">
          <a:xfrm>
            <a:off x="885825" y="2114550"/>
            <a:ext cx="1185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60150" name="Line 54"/>
          <p:cNvSpPr>
            <a:spLocks noChangeShapeType="1"/>
          </p:cNvSpPr>
          <p:nvPr/>
        </p:nvSpPr>
        <p:spPr bwMode="auto">
          <a:xfrm>
            <a:off x="2152650" y="2109788"/>
            <a:ext cx="1185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60151" name="Line 55"/>
          <p:cNvSpPr>
            <a:spLocks noChangeShapeType="1"/>
          </p:cNvSpPr>
          <p:nvPr/>
        </p:nvSpPr>
        <p:spPr bwMode="auto">
          <a:xfrm>
            <a:off x="3424238" y="2109788"/>
            <a:ext cx="1185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60152" name="Line 56"/>
          <p:cNvSpPr>
            <a:spLocks noChangeShapeType="1"/>
          </p:cNvSpPr>
          <p:nvPr/>
        </p:nvSpPr>
        <p:spPr bwMode="auto">
          <a:xfrm>
            <a:off x="4691063" y="2105025"/>
            <a:ext cx="1185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60153" name="Line 57"/>
          <p:cNvSpPr>
            <a:spLocks noChangeShapeType="1"/>
          </p:cNvSpPr>
          <p:nvPr/>
        </p:nvSpPr>
        <p:spPr bwMode="auto">
          <a:xfrm>
            <a:off x="5986463" y="2100263"/>
            <a:ext cx="1185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60154" name="AutoShape 58"/>
          <p:cNvSpPr>
            <a:spLocks noChangeArrowheads="1"/>
          </p:cNvSpPr>
          <p:nvPr/>
        </p:nvSpPr>
        <p:spPr bwMode="auto">
          <a:xfrm>
            <a:off x="3843338" y="3557588"/>
            <a:ext cx="1843087" cy="1400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60155" name="AutoShape 59"/>
          <p:cNvSpPr>
            <a:spLocks noChangeArrowheads="1"/>
          </p:cNvSpPr>
          <p:nvPr/>
        </p:nvSpPr>
        <p:spPr bwMode="auto">
          <a:xfrm>
            <a:off x="3938588" y="4338638"/>
            <a:ext cx="542925" cy="1400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graphicFrame>
        <p:nvGraphicFramePr>
          <p:cNvPr id="260165" name="Object 69"/>
          <p:cNvGraphicFramePr>
            <a:graphicFrameLocks noChangeAspect="1"/>
          </p:cNvGraphicFramePr>
          <p:nvPr/>
        </p:nvGraphicFramePr>
        <p:xfrm>
          <a:off x="2136775" y="5588000"/>
          <a:ext cx="63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48" imgH="203024" progId="Equation.3">
                  <p:embed/>
                </p:oleObj>
              </mc:Choice>
              <mc:Fallback>
                <p:oleObj name="Equation" r:id="rId5" imgW="40604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5588000"/>
                        <a:ext cx="635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66" name="Object 70"/>
          <p:cNvGraphicFramePr>
            <a:graphicFrameLocks noChangeAspect="1"/>
          </p:cNvGraphicFramePr>
          <p:nvPr/>
        </p:nvGraphicFramePr>
        <p:xfrm>
          <a:off x="6059488" y="3154363"/>
          <a:ext cx="2381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64957" progId="Equation.3">
                  <p:embed/>
                </p:oleObj>
              </mc:Choice>
              <mc:Fallback>
                <p:oleObj name="Equation" r:id="rId7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3154363"/>
                        <a:ext cx="238125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69" name="Text Box 73"/>
          <p:cNvSpPr txBox="1">
            <a:spLocks noChangeArrowheads="1"/>
          </p:cNvSpPr>
          <p:nvPr/>
        </p:nvSpPr>
        <p:spPr bwMode="auto">
          <a:xfrm>
            <a:off x="5194300" y="5180013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ourier" pitchFamily="49" charset="0"/>
              </a:rPr>
              <a:t>1</a:t>
            </a:r>
          </a:p>
        </p:txBody>
      </p:sp>
      <p:sp>
        <p:nvSpPr>
          <p:cNvPr id="260170" name="Text Box 74"/>
          <p:cNvSpPr txBox="1">
            <a:spLocks noChangeArrowheads="1"/>
          </p:cNvSpPr>
          <p:nvPr/>
        </p:nvSpPr>
        <p:spPr bwMode="auto">
          <a:xfrm>
            <a:off x="5203825" y="58039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ourier" pitchFamily="49" charset="0"/>
              </a:rPr>
              <a:t>1</a:t>
            </a:r>
          </a:p>
        </p:txBody>
      </p:sp>
      <p:sp>
        <p:nvSpPr>
          <p:cNvPr id="260171" name="Text Box 75"/>
          <p:cNvSpPr txBox="1">
            <a:spLocks noChangeArrowheads="1"/>
          </p:cNvSpPr>
          <p:nvPr/>
        </p:nvSpPr>
        <p:spPr bwMode="auto">
          <a:xfrm>
            <a:off x="4003675" y="58039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Courier" pitchFamily="49" charset="0"/>
              </a:rPr>
              <a:t>1</a:t>
            </a:r>
          </a:p>
        </p:txBody>
      </p:sp>
      <p:sp>
        <p:nvSpPr>
          <p:cNvPr id="260172" name="Line 76"/>
          <p:cNvSpPr>
            <a:spLocks noChangeShapeType="1"/>
          </p:cNvSpPr>
          <p:nvPr/>
        </p:nvSpPr>
        <p:spPr bwMode="auto">
          <a:xfrm flipV="1">
            <a:off x="5586413" y="3386138"/>
            <a:ext cx="414337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60173" name="Line 77"/>
          <p:cNvSpPr>
            <a:spLocks noChangeShapeType="1"/>
          </p:cNvSpPr>
          <p:nvPr/>
        </p:nvSpPr>
        <p:spPr bwMode="auto">
          <a:xfrm flipH="1">
            <a:off x="2857500" y="5529263"/>
            <a:ext cx="1071563" cy="214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graphicFrame>
        <p:nvGraphicFramePr>
          <p:cNvPr id="26017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96146"/>
              </p:ext>
            </p:extLst>
          </p:nvPr>
        </p:nvGraphicFramePr>
        <p:xfrm>
          <a:off x="6281738" y="3751263"/>
          <a:ext cx="2536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معادلة" r:id="rId9" imgW="1422360" imgH="228600" progId="Equation.3">
                  <p:embed/>
                </p:oleObj>
              </mc:Choice>
              <mc:Fallback>
                <p:oleObj name="معادلة" r:id="rId9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3751263"/>
                        <a:ext cx="2536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44" grpId="0"/>
      <p:bldP spid="260145" grpId="0"/>
      <p:bldP spid="260146" grpId="0"/>
      <p:bldP spid="260147" grpId="0"/>
      <p:bldP spid="260148" grpId="0"/>
      <p:bldP spid="260149" grpId="0" animBg="1"/>
      <p:bldP spid="260150" grpId="0" animBg="1"/>
      <p:bldP spid="260151" grpId="0" animBg="1"/>
      <p:bldP spid="260152" grpId="0" animBg="1"/>
      <p:bldP spid="260153" grpId="0" animBg="1"/>
      <p:bldP spid="260154" grpId="0" animBg="1"/>
      <p:bldP spid="260155" grpId="0" animBg="1"/>
      <p:bldP spid="260169" grpId="0"/>
      <p:bldP spid="260170" grpId="0"/>
      <p:bldP spid="260171" grpId="0"/>
      <p:bldP spid="260172" grpId="0" animBg="1"/>
      <p:bldP spid="2601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012"/>
            <a:ext cx="8856984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إطار 1"/>
          <p:cNvSpPr/>
          <p:nvPr/>
        </p:nvSpPr>
        <p:spPr>
          <a:xfrm>
            <a:off x="259756" y="3212976"/>
            <a:ext cx="3398057" cy="1152128"/>
          </a:xfrm>
          <a:prstGeom prst="fra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3347864" y="2492896"/>
            <a:ext cx="266429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535996" y="2492896"/>
            <a:ext cx="20522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6732240" y="2348880"/>
            <a:ext cx="72008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6228184" y="2528799"/>
            <a:ext cx="144016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562110" y="2492896"/>
            <a:ext cx="66607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323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ضلع عشري 1"/>
          <p:cNvSpPr/>
          <p:nvPr/>
        </p:nvSpPr>
        <p:spPr>
          <a:xfrm>
            <a:off x="7668344" y="4797152"/>
            <a:ext cx="288032" cy="360040"/>
          </a:xfrm>
          <a:prstGeom prst="dec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ar-IQ" dirty="0"/>
          </a:p>
        </p:txBody>
      </p:sp>
      <p:sp>
        <p:nvSpPr>
          <p:cNvPr id="3" name="مضلع عشري 2"/>
          <p:cNvSpPr/>
          <p:nvPr/>
        </p:nvSpPr>
        <p:spPr>
          <a:xfrm>
            <a:off x="7812360" y="2924944"/>
            <a:ext cx="288032" cy="360040"/>
          </a:xfrm>
          <a:prstGeom prst="dec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IQ" dirty="0"/>
          </a:p>
        </p:txBody>
      </p:sp>
      <p:sp>
        <p:nvSpPr>
          <p:cNvPr id="5" name="مضلع عشري 4"/>
          <p:cNvSpPr/>
          <p:nvPr/>
        </p:nvSpPr>
        <p:spPr>
          <a:xfrm>
            <a:off x="5436096" y="6237312"/>
            <a:ext cx="288032" cy="360040"/>
          </a:xfrm>
          <a:prstGeom prst="dec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853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/>
              <a:t>Don’t-care Conditions</a:t>
            </a:r>
            <a:endParaRPr lang="en-GB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524000"/>
            <a:ext cx="5105400" cy="4038600"/>
          </a:xfrm>
        </p:spPr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GB" sz="2400"/>
              <a:t>In certain problems, some outputs are not specified.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Wingdings" pitchFamily="2" charset="2"/>
              <a:buChar char="§"/>
            </a:pPr>
            <a:r>
              <a:rPr lang="en-GB" sz="2400"/>
              <a:t>These outputs can be either ‘1’ or ‘0’.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Wingdings" pitchFamily="2" charset="2"/>
              <a:buChar char="§"/>
            </a:pPr>
            <a:r>
              <a:rPr lang="en-GB" sz="2400"/>
              <a:t>They are called </a:t>
            </a:r>
            <a:r>
              <a:rPr lang="en-GB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don’t-care conditions</a:t>
            </a:r>
            <a:r>
              <a:rPr lang="en-GB" sz="2400"/>
              <a:t>, denoted by X (or sometimes, d).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20000"/>
              <a:buFont typeface="Wingdings" pitchFamily="2" charset="2"/>
              <a:buChar char="§"/>
            </a:pPr>
            <a:r>
              <a:rPr lang="en-GB" sz="2400"/>
              <a:t>Example: An odd parity generator for BCD code which has 6 unused combinations.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6172200" y="1520825"/>
          <a:ext cx="2771775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765880" imgH="4400640" progId="Word.Document.8">
                  <p:embed/>
                </p:oleObj>
              </mc:Choice>
              <mc:Fallback>
                <p:oleObj name="Document" r:id="rId2" imgW="2765880" imgH="4400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0825"/>
                        <a:ext cx="2771775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قوس كبير أيسر 1"/>
          <p:cNvSpPr/>
          <p:nvPr/>
        </p:nvSpPr>
        <p:spPr>
          <a:xfrm flipH="1">
            <a:off x="8676456" y="3933056"/>
            <a:ext cx="72008" cy="129614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46" name="AutoShape 190"/>
          <p:cNvSpPr>
            <a:spLocks noChangeArrowheads="1"/>
          </p:cNvSpPr>
          <p:nvPr/>
        </p:nvSpPr>
        <p:spPr bwMode="auto">
          <a:xfrm>
            <a:off x="5672138" y="3557588"/>
            <a:ext cx="3000375" cy="914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50047" name="AutoShape 191"/>
          <p:cNvSpPr>
            <a:spLocks noChangeArrowheads="1"/>
          </p:cNvSpPr>
          <p:nvPr/>
        </p:nvSpPr>
        <p:spPr bwMode="auto">
          <a:xfrm>
            <a:off x="7243763" y="2957513"/>
            <a:ext cx="571500" cy="957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50045" name="AutoShape 189"/>
          <p:cNvSpPr>
            <a:spLocks noChangeArrowheads="1"/>
          </p:cNvSpPr>
          <p:nvPr/>
        </p:nvSpPr>
        <p:spPr bwMode="auto">
          <a:xfrm>
            <a:off x="5729288" y="4014788"/>
            <a:ext cx="1228725" cy="42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50044" name="AutoShape 188"/>
          <p:cNvSpPr>
            <a:spLocks noChangeArrowheads="1"/>
          </p:cNvSpPr>
          <p:nvPr/>
        </p:nvSpPr>
        <p:spPr bwMode="auto">
          <a:xfrm>
            <a:off x="7286625" y="2986088"/>
            <a:ext cx="471488" cy="4000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50043" name="Rectangle 187"/>
          <p:cNvSpPr>
            <a:spLocks noChangeArrowheads="1"/>
          </p:cNvSpPr>
          <p:nvPr/>
        </p:nvSpPr>
        <p:spPr bwMode="auto">
          <a:xfrm>
            <a:off x="5481638" y="5495925"/>
            <a:ext cx="3043237" cy="700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50042" name="Rectangle 186"/>
          <p:cNvSpPr>
            <a:spLocks noChangeArrowheads="1"/>
          </p:cNvSpPr>
          <p:nvPr/>
        </p:nvSpPr>
        <p:spPr bwMode="auto">
          <a:xfrm>
            <a:off x="4700588" y="4672013"/>
            <a:ext cx="3043237" cy="70008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/>
            <a:endParaRPr lang="ar-IQ"/>
          </a:p>
        </p:txBody>
      </p:sp>
      <p:sp>
        <p:nvSpPr>
          <p:cNvPr id="24985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513444" y="3335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“Don’t Care” Conditions</a:t>
            </a:r>
          </a:p>
        </p:txBody>
      </p:sp>
      <p:graphicFrame>
        <p:nvGraphicFramePr>
          <p:cNvPr id="250039" name="Group 18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038600" cy="49374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2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INPUTS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O/P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50040" name="Group 184"/>
          <p:cNvGraphicFramePr>
            <a:graphicFrameLocks noGrp="1"/>
          </p:cNvGraphicFramePr>
          <p:nvPr>
            <p:ph sz="quarter" idx="2"/>
          </p:nvPr>
        </p:nvGraphicFramePr>
        <p:xfrm>
          <a:off x="4648200" y="1400175"/>
          <a:ext cx="4038600" cy="3103564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4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AB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T="45730" marB="4573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T="45730" marB="4573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30" marB="4573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30" marB="4573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0030" name="Object 17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96647300"/>
              </p:ext>
            </p:extLst>
          </p:nvPr>
        </p:nvGraphicFramePr>
        <p:xfrm>
          <a:off x="5028406" y="5022056"/>
          <a:ext cx="1193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معادلة" r:id="rId3" imgW="1193760" imgH="203040" progId="Equation.3">
                  <p:embed/>
                </p:oleObj>
              </mc:Choice>
              <mc:Fallback>
                <p:oleObj name="معادلة" r:id="rId3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406" y="5022056"/>
                        <a:ext cx="1193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037" name="Object 18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90935392"/>
              </p:ext>
            </p:extLst>
          </p:nvPr>
        </p:nvGraphicFramePr>
        <p:xfrm>
          <a:off x="6448414" y="5873750"/>
          <a:ext cx="850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177723" progId="Equation.3">
                  <p:embed/>
                </p:oleObj>
              </mc:Choice>
              <mc:Fallback>
                <p:oleObj name="Equation" r:id="rId5" imgW="85053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14" y="5873750"/>
                        <a:ext cx="8509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036" name="Text Box 180"/>
          <p:cNvSpPr txBox="1">
            <a:spLocks noChangeArrowheads="1"/>
          </p:cNvSpPr>
          <p:nvPr/>
        </p:nvSpPr>
        <p:spPr bwMode="auto">
          <a:xfrm>
            <a:off x="4779963" y="47005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Courier" pitchFamily="49" charset="0"/>
              </a:rPr>
              <a:t>Without “don’t care”</a:t>
            </a:r>
          </a:p>
        </p:txBody>
      </p:sp>
      <p:sp>
        <p:nvSpPr>
          <p:cNvPr id="250041" name="Text Box 185"/>
          <p:cNvSpPr txBox="1">
            <a:spLocks noChangeArrowheads="1"/>
          </p:cNvSpPr>
          <p:nvPr/>
        </p:nvSpPr>
        <p:spPr bwMode="auto">
          <a:xfrm>
            <a:off x="5932488" y="5595938"/>
            <a:ext cx="250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latin typeface="Courier" pitchFamily="49" charset="0"/>
              </a:rPr>
              <a:t>With “don’t care”</a:t>
            </a:r>
          </a:p>
        </p:txBody>
      </p:sp>
    </p:spTree>
    <p:extLst>
      <p:ext uri="{BB962C8B-B14F-4D97-AF65-F5344CB8AC3E}">
        <p14:creationId xmlns:p14="http://schemas.microsoft.com/office/powerpoint/2010/main" val="6599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046" grpId="0" animBg="1"/>
      <p:bldP spid="250047" grpId="0" animBg="1"/>
      <p:bldP spid="250045" grpId="0" animBg="1"/>
      <p:bldP spid="250044" grpId="0" animBg="1"/>
      <p:bldP spid="250043" grpId="0" animBg="1"/>
      <p:bldP spid="250042" grpId="0" animBg="1"/>
      <p:bldP spid="250036" grpId="0"/>
      <p:bldP spid="2500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ضلع عشري 3"/>
          <p:cNvSpPr/>
          <p:nvPr/>
        </p:nvSpPr>
        <p:spPr>
          <a:xfrm>
            <a:off x="4211960" y="5085184"/>
            <a:ext cx="432048" cy="576064"/>
          </a:xfrm>
          <a:prstGeom prst="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ar-IQ" dirty="0"/>
          </a:p>
        </p:txBody>
      </p:sp>
      <p:sp>
        <p:nvSpPr>
          <p:cNvPr id="6" name="مضلع عشري 5"/>
          <p:cNvSpPr/>
          <p:nvPr/>
        </p:nvSpPr>
        <p:spPr>
          <a:xfrm>
            <a:off x="539552" y="1340768"/>
            <a:ext cx="432048" cy="576064"/>
          </a:xfrm>
          <a:prstGeom prst="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IQ" dirty="0"/>
          </a:p>
        </p:txBody>
      </p:sp>
      <p:sp>
        <p:nvSpPr>
          <p:cNvPr id="7" name="مضلع عشري 6"/>
          <p:cNvSpPr/>
          <p:nvPr/>
        </p:nvSpPr>
        <p:spPr>
          <a:xfrm>
            <a:off x="1331640" y="5615902"/>
            <a:ext cx="432048" cy="576064"/>
          </a:xfrm>
          <a:prstGeom prst="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ar-IQ" dirty="0"/>
          </a:p>
        </p:txBody>
      </p:sp>
      <p:sp>
        <p:nvSpPr>
          <p:cNvPr id="8" name="مضلع عشري 7"/>
          <p:cNvSpPr/>
          <p:nvPr/>
        </p:nvSpPr>
        <p:spPr>
          <a:xfrm>
            <a:off x="8172400" y="4949552"/>
            <a:ext cx="432048" cy="576064"/>
          </a:xfrm>
          <a:prstGeom prst="dec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ar-IQ" dirty="0"/>
          </a:p>
        </p:txBody>
      </p:sp>
      <p:sp>
        <p:nvSpPr>
          <p:cNvPr id="9" name="مضلع عشري 8"/>
          <p:cNvSpPr/>
          <p:nvPr/>
        </p:nvSpPr>
        <p:spPr>
          <a:xfrm>
            <a:off x="4860032" y="1374981"/>
            <a:ext cx="432048" cy="576064"/>
          </a:xfrm>
          <a:prstGeom prst="dec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ar-IQ" dirty="0"/>
          </a:p>
        </p:txBody>
      </p:sp>
      <p:sp>
        <p:nvSpPr>
          <p:cNvPr id="10" name="مضلع عشري 9"/>
          <p:cNvSpPr/>
          <p:nvPr/>
        </p:nvSpPr>
        <p:spPr>
          <a:xfrm>
            <a:off x="5508104" y="5603192"/>
            <a:ext cx="432048" cy="576064"/>
          </a:xfrm>
          <a:prstGeom prst="dec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926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57738"/>
              </a:xfrm>
            </p:spPr>
            <p:txBody>
              <a:bodyPr/>
              <a:lstStyle/>
              <a:p>
                <a:r>
                  <a:rPr lang="en-US" sz="2800" dirty="0"/>
                  <a:t>A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normal term</a:t>
                </a:r>
                <a:r>
                  <a:rPr lang="en-US" sz="2800" dirty="0"/>
                  <a:t> is a product or sum term in which no variable appears more than once.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Examples of non-normal terms:</a:t>
                </a:r>
              </a:p>
              <a:p>
                <a:pPr lvl="1"/>
                <a:r>
                  <a:rPr lang="en-US" sz="2400" dirty="0"/>
                  <a:t> W．X．X．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 W + W + X’ + Y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800" dirty="0"/>
                  <a:t>Examples of normal terms:</a:t>
                </a:r>
              </a:p>
              <a:p>
                <a:pPr lvl="1"/>
                <a:r>
                  <a:rPr lang="en-US" sz="2400" dirty="0"/>
                  <a:t> W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endParaRPr lang="en-US" sz="2000" dirty="0"/>
              </a:p>
              <a:p>
                <a:pPr lvl="1"/>
                <a:r>
                  <a:rPr lang="en-US" sz="2400" dirty="0"/>
                  <a:t> W 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58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57738"/>
              </a:xfrm>
              <a:blipFill rotWithShape="1">
                <a:blip r:embed="rId2"/>
                <a:stretch>
                  <a:fillRect l="-815" t="-1282" r="-14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fld id="{8D6DB3DD-1AD3-4E71-85CC-E48C24160716}" type="slidenum">
              <a:rPr lang="zh-TW" altLang="en-US">
                <a:solidFill>
                  <a:srgbClr val="898989"/>
                </a:solidFill>
              </a:rPr>
              <a:pPr/>
              <a:t>2</a:t>
            </a:fld>
            <a:endParaRPr lang="zh-TW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An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/>
                  <a:t>-variable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minterm</a:t>
                </a:r>
                <a:r>
                  <a:rPr lang="en-US" sz="2800" dirty="0"/>
                  <a:t> is a </a:t>
                </a:r>
                <a:r>
                  <a:rPr lang="en-US" sz="2800" u="sng" dirty="0"/>
                  <a:t>normal product term</a:t>
                </a:r>
                <a:r>
                  <a:rPr lang="en-US" sz="2800" dirty="0"/>
                  <a:t> with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/>
                  <a:t> literals.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Examples  (4-variable minterms):</a:t>
                </a:r>
              </a:p>
              <a:p>
                <a:pPr lvl="1"/>
                <a:r>
                  <a:rPr lang="en-US" sz="2400" dirty="0"/>
                  <a:t> W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 Z</a:t>
                </a:r>
              </a:p>
              <a:p>
                <a:pPr lvl="1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𝑌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𝑍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8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0" t="-1333" r="-14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fld id="{8A93B92F-F42F-478F-97C6-D35574870666}" type="slidenum">
              <a:rPr lang="zh-TW" altLang="en-US">
                <a:solidFill>
                  <a:srgbClr val="898989"/>
                </a:solidFill>
              </a:rPr>
              <a:pPr/>
              <a:t>3</a:t>
            </a:fld>
            <a:endParaRPr lang="zh-TW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An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/>
                  <a:t>-variable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maxterm</a:t>
                </a:r>
                <a:r>
                  <a:rPr lang="en-US" sz="2800" dirty="0"/>
                  <a:t> is a </a:t>
                </a:r>
                <a:r>
                  <a:rPr lang="en-US" sz="2800" u="sng" dirty="0"/>
                  <a:t>normal sum term</a:t>
                </a:r>
                <a:r>
                  <a:rPr lang="en-US" sz="2800" dirty="0"/>
                  <a:t> with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/>
                  <a:t> literals.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Examples  (4-variable maxterms):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+ Y+ Z</a:t>
                </a:r>
              </a:p>
              <a:p>
                <a:pPr lvl="1"/>
                <a:r>
                  <a:rPr lang="en-US" sz="2400" dirty="0"/>
                  <a:t> W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+ Y’ + Z</a:t>
                </a:r>
              </a:p>
            </p:txBody>
          </p:sp>
        </mc:Choice>
        <mc:Fallback xmlns="">
          <p:sp>
            <p:nvSpPr>
              <p:cNvPr id="378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0" t="-1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fld id="{67E3A4D6-4215-46A6-8833-0B3E95938CF0}" type="slidenum">
              <a:rPr lang="zh-TW" altLang="en-US">
                <a:solidFill>
                  <a:srgbClr val="898989"/>
                </a:solidFill>
              </a:rPr>
              <a:pPr/>
              <a:t>4</a:t>
            </a:fld>
            <a:endParaRPr lang="zh-TW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7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Minterms and Maxterms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fld id="{DFC312A4-A225-41A2-8E11-5E2065C94403}" type="slidenum">
              <a:rPr lang="zh-TW" altLang="en-US">
                <a:solidFill>
                  <a:srgbClr val="898989"/>
                </a:solidFill>
              </a:rPr>
              <a:pPr/>
              <a:t>5</a:t>
            </a:fld>
            <a:endParaRPr lang="zh-TW" altLang="en-US">
              <a:solidFill>
                <a:srgbClr val="898989"/>
              </a:solidFill>
            </a:endParaRP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963" y="1785938"/>
            <a:ext cx="7470775" cy="4006850"/>
          </a:xfrm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857875"/>
            <a:ext cx="6450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4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77" name="Text Box 97"/>
          <p:cNvSpPr txBox="1">
            <a:spLocks noChangeArrowheads="1"/>
          </p:cNvSpPr>
          <p:nvPr/>
        </p:nvSpPr>
        <p:spPr bwMode="auto">
          <a:xfrm>
            <a:off x="6375400" y="1847850"/>
            <a:ext cx="2330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0" b="1">
                <a:solidFill>
                  <a:srgbClr val="CBFF97"/>
                </a:solidFill>
                <a:latin typeface="Arial" pitchFamily="34" charset="0"/>
              </a:rPr>
              <a:t>POS</a:t>
            </a:r>
          </a:p>
        </p:txBody>
      </p:sp>
      <p:sp>
        <p:nvSpPr>
          <p:cNvPr id="148576" name="Text Box 96"/>
          <p:cNvSpPr txBox="1">
            <a:spLocks noChangeArrowheads="1"/>
          </p:cNvSpPr>
          <p:nvPr/>
        </p:nvSpPr>
        <p:spPr bwMode="auto">
          <a:xfrm>
            <a:off x="3351213" y="1895475"/>
            <a:ext cx="2330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0" b="1">
                <a:solidFill>
                  <a:srgbClr val="FCDBD4"/>
                </a:solidFill>
                <a:latin typeface="Arial" pitchFamily="34" charset="0"/>
              </a:rPr>
              <a:t>SOP</a:t>
            </a:r>
          </a:p>
        </p:txBody>
      </p:sp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Determining Standard Expression from a Truth Table (example)</a:t>
            </a:r>
          </a:p>
        </p:txBody>
      </p:sp>
      <p:graphicFrame>
        <p:nvGraphicFramePr>
          <p:cNvPr id="148562" name="Group 82"/>
          <p:cNvGraphicFramePr>
            <a:graphicFrameLocks noGrp="1"/>
          </p:cNvGraphicFramePr>
          <p:nvPr>
            <p:ph sz="quarter" idx="1"/>
          </p:nvPr>
        </p:nvGraphicFramePr>
        <p:xfrm>
          <a:off x="428625" y="1643063"/>
          <a:ext cx="2457450" cy="4572000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I/P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O/P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8554" name="Rectangle 74"/>
          <p:cNvSpPr>
            <a:spLocks noGrp="1" noChangeArrowheads="1"/>
          </p:cNvSpPr>
          <p:nvPr>
            <p:ph type="body" sz="half" idx="3"/>
          </p:nvPr>
        </p:nvSpPr>
        <p:spPr>
          <a:xfrm>
            <a:off x="3062288" y="1600200"/>
            <a:ext cx="299561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There are </a:t>
            </a:r>
            <a:r>
              <a:rPr lang="en-US" sz="2400" u="sng"/>
              <a:t>four 1s</a:t>
            </a:r>
            <a:r>
              <a:rPr lang="en-US" sz="2400"/>
              <a:t> in the output and the corresponding binary value are 011, 100, 110, and 111.</a:t>
            </a:r>
          </a:p>
          <a:p>
            <a:pPr eaLnBrk="1" hangingPunct="1">
              <a:defRPr/>
            </a:pPr>
            <a:endParaRPr lang="en-US" sz="2400"/>
          </a:p>
        </p:txBody>
      </p:sp>
      <p:graphicFrame>
        <p:nvGraphicFramePr>
          <p:cNvPr id="148556" name="Object 7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03650" y="3709988"/>
          <a:ext cx="131127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800" imgH="914400" progId="Equation.3">
                  <p:embed/>
                </p:oleObj>
              </mc:Choice>
              <mc:Fallback>
                <p:oleObj name="Equation" r:id="rId3" imgW="812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3709988"/>
                        <a:ext cx="1311275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63" name="Rectangle 83"/>
          <p:cNvSpPr>
            <a:spLocks noChangeArrowheads="1"/>
          </p:cNvSpPr>
          <p:nvPr/>
        </p:nvSpPr>
        <p:spPr bwMode="auto">
          <a:xfrm>
            <a:off x="5943600" y="1624013"/>
            <a:ext cx="299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There are </a:t>
            </a:r>
            <a:r>
              <a:rPr lang="en-US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four 0s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in the output and the corresponding binary value are 000, 001, 010, and 101.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148564" name="Object 84"/>
          <p:cNvGraphicFramePr>
            <a:graphicFrameLocks noChangeAspect="1"/>
          </p:cNvGraphicFramePr>
          <p:nvPr/>
        </p:nvGraphicFramePr>
        <p:xfrm>
          <a:off x="6535738" y="3719513"/>
          <a:ext cx="169703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500" imgH="914400" progId="Equation.3">
                  <p:embed/>
                </p:oleObj>
              </mc:Choice>
              <mc:Fallback>
                <p:oleObj name="Equation" r:id="rId5" imgW="1079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3719513"/>
                        <a:ext cx="1697037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65" name="Object 85"/>
          <p:cNvGraphicFramePr>
            <a:graphicFrameLocks noChangeAspect="1"/>
          </p:cNvGraphicFramePr>
          <p:nvPr/>
        </p:nvGraphicFramePr>
        <p:xfrm>
          <a:off x="3140075" y="5572125"/>
          <a:ext cx="284321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2000" imgH="203200" progId="Equation.3">
                  <p:embed/>
                </p:oleObj>
              </mc:Choice>
              <mc:Fallback>
                <p:oleObj name="Equation" r:id="rId7" imgW="2032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572125"/>
                        <a:ext cx="2843213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66" name="Object 86"/>
          <p:cNvGraphicFramePr>
            <a:graphicFrameLocks noChangeAspect="1"/>
          </p:cNvGraphicFramePr>
          <p:nvPr/>
        </p:nvGraphicFramePr>
        <p:xfrm>
          <a:off x="4686300" y="6115050"/>
          <a:ext cx="41719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36900" imgH="228600" progId="Equation.3">
                  <p:embed/>
                </p:oleObj>
              </mc:Choice>
              <mc:Fallback>
                <p:oleObj name="Equation" r:id="rId9" imgW="313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6115050"/>
                        <a:ext cx="41719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570" name="Group 90"/>
          <p:cNvGrpSpPr>
            <a:grpSpLocks/>
          </p:cNvGrpSpPr>
          <p:nvPr/>
        </p:nvGrpSpPr>
        <p:grpSpPr bwMode="auto">
          <a:xfrm>
            <a:off x="5214938" y="4429125"/>
            <a:ext cx="342900" cy="1014413"/>
            <a:chOff x="3285" y="2790"/>
            <a:chExt cx="216" cy="639"/>
          </a:xfrm>
        </p:grpSpPr>
        <p:sp>
          <p:nvSpPr>
            <p:cNvPr id="70729" name="Line 88"/>
            <p:cNvSpPr>
              <a:spLocks noChangeShapeType="1"/>
            </p:cNvSpPr>
            <p:nvPr/>
          </p:nvSpPr>
          <p:spPr bwMode="auto">
            <a:xfrm>
              <a:off x="3285" y="2790"/>
              <a:ext cx="2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0730" name="Line 89"/>
            <p:cNvSpPr>
              <a:spLocks noChangeShapeType="1"/>
            </p:cNvSpPr>
            <p:nvPr/>
          </p:nvSpPr>
          <p:spPr bwMode="auto">
            <a:xfrm>
              <a:off x="3501" y="2790"/>
              <a:ext cx="0" cy="6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48571" name="Rectangle 91"/>
          <p:cNvSpPr>
            <a:spLocks noChangeArrowheads="1"/>
          </p:cNvSpPr>
          <p:nvPr/>
        </p:nvSpPr>
        <p:spPr bwMode="auto">
          <a:xfrm>
            <a:off x="2986088" y="5472113"/>
            <a:ext cx="3128962" cy="485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  <p:grpSp>
        <p:nvGrpSpPr>
          <p:cNvPr id="148572" name="Group 92"/>
          <p:cNvGrpSpPr>
            <a:grpSpLocks/>
          </p:cNvGrpSpPr>
          <p:nvPr/>
        </p:nvGrpSpPr>
        <p:grpSpPr bwMode="auto">
          <a:xfrm>
            <a:off x="8329613" y="4624388"/>
            <a:ext cx="271462" cy="1357312"/>
            <a:chOff x="3285" y="2790"/>
            <a:chExt cx="216" cy="639"/>
          </a:xfrm>
        </p:grpSpPr>
        <p:sp>
          <p:nvSpPr>
            <p:cNvPr id="70727" name="Line 93"/>
            <p:cNvSpPr>
              <a:spLocks noChangeShapeType="1"/>
            </p:cNvSpPr>
            <p:nvPr/>
          </p:nvSpPr>
          <p:spPr bwMode="auto">
            <a:xfrm>
              <a:off x="3285" y="2790"/>
              <a:ext cx="216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0728" name="Line 94"/>
            <p:cNvSpPr>
              <a:spLocks noChangeShapeType="1"/>
            </p:cNvSpPr>
            <p:nvPr/>
          </p:nvSpPr>
          <p:spPr bwMode="auto">
            <a:xfrm>
              <a:off x="3501" y="2790"/>
              <a:ext cx="0" cy="63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48575" name="Rectangle 95"/>
          <p:cNvSpPr>
            <a:spLocks noChangeArrowheads="1"/>
          </p:cNvSpPr>
          <p:nvPr/>
        </p:nvSpPr>
        <p:spPr bwMode="auto">
          <a:xfrm>
            <a:off x="4629150" y="6038850"/>
            <a:ext cx="4229100" cy="485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4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77" grpId="0"/>
      <p:bldP spid="148576" grpId="0"/>
      <p:bldP spid="148554" grpId="0" build="p"/>
      <p:bldP spid="148563" grpId="0"/>
      <p:bldP spid="148571" grpId="0" animBg="1"/>
      <p:bldP spid="1485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Converting POS Expressions to Truth Table Format (example)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Develop a truth table for the standard SOP expression</a:t>
            </a:r>
          </a:p>
        </p:txBody>
      </p:sp>
      <p:graphicFrame>
        <p:nvGraphicFramePr>
          <p:cNvPr id="6451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3165475"/>
          <a:ext cx="37576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9000" imgH="482600" progId="Equation.3">
                  <p:embed/>
                </p:oleObj>
              </mc:Choice>
              <mc:Fallback>
                <p:oleObj name="Equation" r:id="rId3" imgW="2159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65475"/>
                        <a:ext cx="375761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Group 5"/>
          <p:cNvGraphicFramePr>
            <a:graphicFrameLocks noGrp="1"/>
          </p:cNvGraphicFramePr>
          <p:nvPr>
            <p:ph sz="quarter" idx="3"/>
          </p:nvPr>
        </p:nvGraphicFramePr>
        <p:xfrm>
          <a:off x="4348163" y="1724025"/>
          <a:ext cx="4495800" cy="4572000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Product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0562" name="Group 274"/>
          <p:cNvGraphicFramePr>
            <a:graphicFrameLocks noGrp="1"/>
          </p:cNvGraphicFramePr>
          <p:nvPr/>
        </p:nvGraphicFramePr>
        <p:xfrm>
          <a:off x="4343400" y="1719263"/>
          <a:ext cx="4495800" cy="4572000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Product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0627" name="Object 339"/>
          <p:cNvGraphicFramePr>
            <a:graphicFrameLocks noChangeAspect="1"/>
          </p:cNvGraphicFramePr>
          <p:nvPr/>
        </p:nvGraphicFramePr>
        <p:xfrm>
          <a:off x="7432675" y="2674938"/>
          <a:ext cx="12827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203200" progId="Equation.3">
                  <p:embed/>
                </p:oleObj>
              </mc:Choice>
              <mc:Fallback>
                <p:oleObj name="Equation" r:id="rId5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5" y="2674938"/>
                        <a:ext cx="12827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28" name="Object 340"/>
          <p:cNvGraphicFramePr>
            <a:graphicFrameLocks noChangeAspect="1"/>
          </p:cNvGraphicFramePr>
          <p:nvPr/>
        </p:nvGraphicFramePr>
        <p:xfrm>
          <a:off x="7421563" y="3552825"/>
          <a:ext cx="1304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228600" progId="Equation.3">
                  <p:embed/>
                </p:oleObj>
              </mc:Choice>
              <mc:Fallback>
                <p:oleObj name="Equation" r:id="rId7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3552825"/>
                        <a:ext cx="13049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29" name="Object 341"/>
          <p:cNvGraphicFramePr>
            <a:graphicFrameLocks noChangeAspect="1"/>
          </p:cNvGraphicFramePr>
          <p:nvPr/>
        </p:nvGraphicFramePr>
        <p:xfrm>
          <a:off x="7396163" y="4010025"/>
          <a:ext cx="1327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669" imgH="228501" progId="Equation.3">
                  <p:embed/>
                </p:oleObj>
              </mc:Choice>
              <mc:Fallback>
                <p:oleObj name="Equation" r:id="rId9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010025"/>
                        <a:ext cx="13271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30" name="Object 342"/>
          <p:cNvGraphicFramePr>
            <a:graphicFrameLocks noChangeAspect="1"/>
          </p:cNvGraphicFramePr>
          <p:nvPr/>
        </p:nvGraphicFramePr>
        <p:xfrm>
          <a:off x="7396163" y="4924425"/>
          <a:ext cx="1327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669" imgH="228501" progId="Equation.3">
                  <p:embed/>
                </p:oleObj>
              </mc:Choice>
              <mc:Fallback>
                <p:oleObj name="Equation" r:id="rId11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924425"/>
                        <a:ext cx="13271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31" name="Object 343"/>
          <p:cNvGraphicFramePr>
            <a:graphicFrameLocks noChangeAspect="1"/>
          </p:cNvGraphicFramePr>
          <p:nvPr/>
        </p:nvGraphicFramePr>
        <p:xfrm>
          <a:off x="7396163" y="5381625"/>
          <a:ext cx="1327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669" imgH="228501" progId="Equation.3">
                  <p:embed/>
                </p:oleObj>
              </mc:Choice>
              <mc:Fallback>
                <p:oleObj name="Equation" r:id="rId13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5381625"/>
                        <a:ext cx="13271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32" name="Group 344"/>
          <p:cNvGraphicFramePr>
            <a:graphicFrameLocks noGrp="1"/>
          </p:cNvGraphicFramePr>
          <p:nvPr/>
        </p:nvGraphicFramePr>
        <p:xfrm>
          <a:off x="4338638" y="1714500"/>
          <a:ext cx="4495800" cy="4572000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Product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0697" name="Object 409"/>
          <p:cNvGraphicFramePr>
            <a:graphicFrameLocks noChangeAspect="1"/>
          </p:cNvGraphicFramePr>
          <p:nvPr/>
        </p:nvGraphicFramePr>
        <p:xfrm>
          <a:off x="7427913" y="2670175"/>
          <a:ext cx="12827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600" imgH="203200" progId="Equation.3">
                  <p:embed/>
                </p:oleObj>
              </mc:Choice>
              <mc:Fallback>
                <p:oleObj name="Equation" r:id="rId15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913" y="2670175"/>
                        <a:ext cx="12827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98" name="Object 410"/>
          <p:cNvGraphicFramePr>
            <a:graphicFrameLocks noChangeAspect="1"/>
          </p:cNvGraphicFramePr>
          <p:nvPr/>
        </p:nvGraphicFramePr>
        <p:xfrm>
          <a:off x="7416800" y="3548063"/>
          <a:ext cx="1304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300" imgH="228600" progId="Equation.3">
                  <p:embed/>
                </p:oleObj>
              </mc:Choice>
              <mc:Fallback>
                <p:oleObj name="Equation" r:id="rId16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548063"/>
                        <a:ext cx="13049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99" name="Object 411"/>
          <p:cNvGraphicFramePr>
            <a:graphicFrameLocks noChangeAspect="1"/>
          </p:cNvGraphicFramePr>
          <p:nvPr/>
        </p:nvGraphicFramePr>
        <p:xfrm>
          <a:off x="7391400" y="4005263"/>
          <a:ext cx="13271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28501" progId="Equation.3">
                  <p:embed/>
                </p:oleObj>
              </mc:Choice>
              <mc:Fallback>
                <p:oleObj name="Equation" r:id="rId17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5263"/>
                        <a:ext cx="13271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700" name="Object 412"/>
          <p:cNvGraphicFramePr>
            <a:graphicFrameLocks noChangeAspect="1"/>
          </p:cNvGraphicFramePr>
          <p:nvPr/>
        </p:nvGraphicFramePr>
        <p:xfrm>
          <a:off x="7391400" y="4919663"/>
          <a:ext cx="1327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669" imgH="228501" progId="Equation.3">
                  <p:embed/>
                </p:oleObj>
              </mc:Choice>
              <mc:Fallback>
                <p:oleObj name="Equation" r:id="rId18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919663"/>
                        <a:ext cx="13271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701" name="Object 413"/>
          <p:cNvGraphicFramePr>
            <a:graphicFrameLocks noChangeAspect="1"/>
          </p:cNvGraphicFramePr>
          <p:nvPr/>
        </p:nvGraphicFramePr>
        <p:xfrm>
          <a:off x="7391400" y="5376863"/>
          <a:ext cx="1327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1669" imgH="228501" progId="Equation.3">
                  <p:embed/>
                </p:oleObj>
              </mc:Choice>
              <mc:Fallback>
                <p:oleObj name="Equation" r:id="rId19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376863"/>
                        <a:ext cx="13271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772" name="Group 484"/>
          <p:cNvGraphicFramePr>
            <a:graphicFrameLocks noGrp="1"/>
          </p:cNvGraphicFramePr>
          <p:nvPr/>
        </p:nvGraphicFramePr>
        <p:xfrm>
          <a:off x="4348163" y="1709738"/>
          <a:ext cx="4495800" cy="4572000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Product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" pitchFamily="49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" pitchFamily="49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0837" name="Object 549"/>
          <p:cNvGraphicFramePr>
            <a:graphicFrameLocks noChangeAspect="1"/>
          </p:cNvGraphicFramePr>
          <p:nvPr/>
        </p:nvGraphicFramePr>
        <p:xfrm>
          <a:off x="7437438" y="2665413"/>
          <a:ext cx="12827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600" imgH="203200" progId="Equation.3">
                  <p:embed/>
                </p:oleObj>
              </mc:Choice>
              <mc:Fallback>
                <p:oleObj name="Equation" r:id="rId20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2665413"/>
                        <a:ext cx="12827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38" name="Object 550"/>
          <p:cNvGraphicFramePr>
            <a:graphicFrameLocks noChangeAspect="1"/>
          </p:cNvGraphicFramePr>
          <p:nvPr/>
        </p:nvGraphicFramePr>
        <p:xfrm>
          <a:off x="7426325" y="3543300"/>
          <a:ext cx="1304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49300" imgH="228600" progId="Equation.3">
                  <p:embed/>
                </p:oleObj>
              </mc:Choice>
              <mc:Fallback>
                <p:oleObj name="Equation" r:id="rId21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3543300"/>
                        <a:ext cx="13049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39" name="Object 551"/>
          <p:cNvGraphicFramePr>
            <a:graphicFrameLocks noChangeAspect="1"/>
          </p:cNvGraphicFramePr>
          <p:nvPr/>
        </p:nvGraphicFramePr>
        <p:xfrm>
          <a:off x="7400925" y="4000500"/>
          <a:ext cx="1327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669" imgH="228501" progId="Equation.3">
                  <p:embed/>
                </p:oleObj>
              </mc:Choice>
              <mc:Fallback>
                <p:oleObj name="Equation" r:id="rId22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4000500"/>
                        <a:ext cx="13271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40" name="Object 552"/>
          <p:cNvGraphicFramePr>
            <a:graphicFrameLocks noChangeAspect="1"/>
          </p:cNvGraphicFramePr>
          <p:nvPr/>
        </p:nvGraphicFramePr>
        <p:xfrm>
          <a:off x="7400925" y="4914900"/>
          <a:ext cx="1327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669" imgH="228501" progId="Equation.3">
                  <p:embed/>
                </p:oleObj>
              </mc:Choice>
              <mc:Fallback>
                <p:oleObj name="Equation" r:id="rId23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4914900"/>
                        <a:ext cx="13271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41" name="Object 553"/>
          <p:cNvGraphicFramePr>
            <a:graphicFrameLocks noChangeAspect="1"/>
          </p:cNvGraphicFramePr>
          <p:nvPr/>
        </p:nvGraphicFramePr>
        <p:xfrm>
          <a:off x="7400925" y="5372100"/>
          <a:ext cx="13271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61669" imgH="228501" progId="Equation.3">
                  <p:embed/>
                </p:oleObj>
              </mc:Choice>
              <mc:Fallback>
                <p:oleObj name="Equation" r:id="rId24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5372100"/>
                        <a:ext cx="13271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9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50" name="Group 2"/>
          <p:cNvGraphicFramePr>
            <a:graphicFrameLocks noGrp="1"/>
          </p:cNvGraphicFramePr>
          <p:nvPr/>
        </p:nvGraphicFramePr>
        <p:xfrm>
          <a:off x="4876800" y="1890713"/>
          <a:ext cx="3843338" cy="4248151"/>
        </p:xfrm>
        <a:graphic>
          <a:graphicData uri="http://schemas.openxmlformats.org/drawingml/2006/table">
            <a:tbl>
              <a:tblPr/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AB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8085" name="Rectangle 3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Mapping a Standard POS Expression (full example)</a:t>
            </a:r>
          </a:p>
        </p:txBody>
      </p:sp>
      <p:sp>
        <p:nvSpPr>
          <p:cNvPr id="258086" name="Rectangle 3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The expression: </a:t>
            </a:r>
          </a:p>
        </p:txBody>
      </p:sp>
      <p:graphicFrame>
        <p:nvGraphicFramePr>
          <p:cNvPr id="130078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575" y="2389188"/>
          <a:ext cx="34464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70200" imgH="228600" progId="Equation.3">
                  <p:embed/>
                </p:oleObj>
              </mc:Choice>
              <mc:Fallback>
                <p:oleObj name="Equation" r:id="rId3" imgW="287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389188"/>
                        <a:ext cx="344646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88" name="AutoShape 40"/>
          <p:cNvSpPr>
            <a:spLocks/>
          </p:cNvSpPr>
          <p:nvPr/>
        </p:nvSpPr>
        <p:spPr bwMode="auto">
          <a:xfrm>
            <a:off x="585788" y="2805113"/>
            <a:ext cx="642937" cy="414337"/>
          </a:xfrm>
          <a:prstGeom prst="callout1">
            <a:avLst>
              <a:gd name="adj1" fmla="val -18389"/>
              <a:gd name="adj2" fmla="val 82222"/>
              <a:gd name="adj3" fmla="val -18389"/>
              <a:gd name="adj4" fmla="val 2222"/>
            </a:avLst>
          </a:prstGeom>
          <a:solidFill>
            <a:srgbClr val="FF9900"/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/>
              <a:t>000</a:t>
            </a:r>
          </a:p>
        </p:txBody>
      </p:sp>
      <p:sp>
        <p:nvSpPr>
          <p:cNvPr id="258089" name="AutoShape 41"/>
          <p:cNvSpPr>
            <a:spLocks/>
          </p:cNvSpPr>
          <p:nvPr/>
        </p:nvSpPr>
        <p:spPr bwMode="auto">
          <a:xfrm>
            <a:off x="1452563" y="2814638"/>
            <a:ext cx="642937" cy="414337"/>
          </a:xfrm>
          <a:prstGeom prst="callout1">
            <a:avLst>
              <a:gd name="adj1" fmla="val -18389"/>
              <a:gd name="adj2" fmla="val 82222"/>
              <a:gd name="adj3" fmla="val -18389"/>
              <a:gd name="adj4" fmla="val 2222"/>
            </a:avLst>
          </a:prstGeom>
          <a:solidFill>
            <a:schemeClr val="accent1"/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/>
              <a:t>010</a:t>
            </a:r>
          </a:p>
        </p:txBody>
      </p:sp>
      <p:sp>
        <p:nvSpPr>
          <p:cNvPr id="258090" name="AutoShape 42"/>
          <p:cNvSpPr>
            <a:spLocks/>
          </p:cNvSpPr>
          <p:nvPr/>
        </p:nvSpPr>
        <p:spPr bwMode="auto">
          <a:xfrm>
            <a:off x="2366963" y="2814638"/>
            <a:ext cx="642937" cy="414337"/>
          </a:xfrm>
          <a:prstGeom prst="callout1">
            <a:avLst>
              <a:gd name="adj1" fmla="val -18389"/>
              <a:gd name="adj2" fmla="val 82222"/>
              <a:gd name="adj3" fmla="val -18389"/>
              <a:gd name="adj4" fmla="val 2222"/>
            </a:avLst>
          </a:prstGeom>
          <a:solidFill>
            <a:srgbClr val="99FF33"/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/>
              <a:t>110</a:t>
            </a:r>
          </a:p>
        </p:txBody>
      </p:sp>
      <p:sp>
        <p:nvSpPr>
          <p:cNvPr id="258091" name="AutoShape 43"/>
          <p:cNvSpPr>
            <a:spLocks/>
          </p:cNvSpPr>
          <p:nvPr/>
        </p:nvSpPr>
        <p:spPr bwMode="auto">
          <a:xfrm>
            <a:off x="3281363" y="2814638"/>
            <a:ext cx="642937" cy="414337"/>
          </a:xfrm>
          <a:prstGeom prst="callout1">
            <a:avLst>
              <a:gd name="adj1" fmla="val -18389"/>
              <a:gd name="adj2" fmla="val 82222"/>
              <a:gd name="adj3" fmla="val -18389"/>
              <a:gd name="adj4" fmla="val 2222"/>
            </a:avLst>
          </a:prstGeom>
          <a:solidFill>
            <a:srgbClr val="FF0000"/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/>
              <a:t>101</a:t>
            </a:r>
          </a:p>
        </p:txBody>
      </p:sp>
      <p:grpSp>
        <p:nvGrpSpPr>
          <p:cNvPr id="258092" name="Group 44"/>
          <p:cNvGrpSpPr>
            <a:grpSpLocks/>
          </p:cNvGrpSpPr>
          <p:nvPr/>
        </p:nvGrpSpPr>
        <p:grpSpPr bwMode="auto">
          <a:xfrm>
            <a:off x="900113" y="3214688"/>
            <a:ext cx="5172075" cy="166687"/>
            <a:chOff x="567" y="2025"/>
            <a:chExt cx="3258" cy="105"/>
          </a:xfrm>
        </p:grpSpPr>
        <p:sp>
          <p:nvSpPr>
            <p:cNvPr id="130097" name="Line 45"/>
            <p:cNvSpPr>
              <a:spLocks noChangeShapeType="1"/>
            </p:cNvSpPr>
            <p:nvPr/>
          </p:nvSpPr>
          <p:spPr bwMode="auto">
            <a:xfrm>
              <a:off x="567" y="2025"/>
              <a:ext cx="0" cy="99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98" name="Line 46"/>
            <p:cNvSpPr>
              <a:spLocks noChangeShapeType="1"/>
            </p:cNvSpPr>
            <p:nvPr/>
          </p:nvSpPr>
          <p:spPr bwMode="auto">
            <a:xfrm flipV="1">
              <a:off x="567" y="2130"/>
              <a:ext cx="3258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58095" name="Text Box 47"/>
          <p:cNvSpPr txBox="1">
            <a:spLocks noChangeArrowheads="1"/>
          </p:cNvSpPr>
          <p:nvPr/>
        </p:nvSpPr>
        <p:spPr bwMode="auto">
          <a:xfrm>
            <a:off x="6308725" y="3159125"/>
            <a:ext cx="45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>
                <a:latin typeface="Courier" pitchFamily="49" charset="0"/>
              </a:rPr>
              <a:t>0</a:t>
            </a:r>
          </a:p>
        </p:txBody>
      </p:sp>
      <p:grpSp>
        <p:nvGrpSpPr>
          <p:cNvPr id="258096" name="Group 48"/>
          <p:cNvGrpSpPr>
            <a:grpSpLocks/>
          </p:cNvGrpSpPr>
          <p:nvPr/>
        </p:nvGrpSpPr>
        <p:grpSpPr bwMode="auto">
          <a:xfrm>
            <a:off x="1771650" y="3214688"/>
            <a:ext cx="4271963" cy="885825"/>
            <a:chOff x="1116" y="2025"/>
            <a:chExt cx="3609" cy="189"/>
          </a:xfrm>
        </p:grpSpPr>
        <p:sp>
          <p:nvSpPr>
            <p:cNvPr id="130095" name="Line 49"/>
            <p:cNvSpPr>
              <a:spLocks noChangeShapeType="1"/>
            </p:cNvSpPr>
            <p:nvPr/>
          </p:nvSpPr>
          <p:spPr bwMode="auto">
            <a:xfrm>
              <a:off x="1116" y="2025"/>
              <a:ext cx="0" cy="1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96" name="Line 50"/>
            <p:cNvSpPr>
              <a:spLocks noChangeShapeType="1"/>
            </p:cNvSpPr>
            <p:nvPr/>
          </p:nvSpPr>
          <p:spPr bwMode="auto">
            <a:xfrm>
              <a:off x="1116" y="2214"/>
              <a:ext cx="360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58099" name="Text Box 51"/>
          <p:cNvSpPr txBox="1">
            <a:spLocks noChangeArrowheads="1"/>
          </p:cNvSpPr>
          <p:nvPr/>
        </p:nvSpPr>
        <p:spPr bwMode="auto">
          <a:xfrm>
            <a:off x="6318250" y="3954463"/>
            <a:ext cx="45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>
                <a:latin typeface="Courier" pitchFamily="49" charset="0"/>
              </a:rPr>
              <a:t>0</a:t>
            </a:r>
          </a:p>
        </p:txBody>
      </p:sp>
      <p:grpSp>
        <p:nvGrpSpPr>
          <p:cNvPr id="258100" name="Group 52"/>
          <p:cNvGrpSpPr>
            <a:grpSpLocks/>
          </p:cNvGrpSpPr>
          <p:nvPr/>
        </p:nvGrpSpPr>
        <p:grpSpPr bwMode="auto">
          <a:xfrm>
            <a:off x="2714625" y="3228975"/>
            <a:ext cx="3357563" cy="1657350"/>
            <a:chOff x="1710" y="2034"/>
            <a:chExt cx="2115" cy="1044"/>
          </a:xfrm>
        </p:grpSpPr>
        <p:sp>
          <p:nvSpPr>
            <p:cNvPr id="130093" name="Line 53"/>
            <p:cNvSpPr>
              <a:spLocks noChangeShapeType="1"/>
            </p:cNvSpPr>
            <p:nvPr/>
          </p:nvSpPr>
          <p:spPr bwMode="auto">
            <a:xfrm>
              <a:off x="1710" y="2034"/>
              <a:ext cx="0" cy="10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94" name="Line 54"/>
            <p:cNvSpPr>
              <a:spLocks noChangeShapeType="1"/>
            </p:cNvSpPr>
            <p:nvPr/>
          </p:nvSpPr>
          <p:spPr bwMode="auto">
            <a:xfrm>
              <a:off x="1710" y="3078"/>
              <a:ext cx="211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58103" name="Text Box 55"/>
          <p:cNvSpPr txBox="1">
            <a:spLocks noChangeArrowheads="1"/>
          </p:cNvSpPr>
          <p:nvPr/>
        </p:nvSpPr>
        <p:spPr bwMode="auto">
          <a:xfrm>
            <a:off x="6327775" y="4706938"/>
            <a:ext cx="45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>
                <a:latin typeface="Courier" pitchFamily="49" charset="0"/>
              </a:rPr>
              <a:t>0</a:t>
            </a:r>
          </a:p>
        </p:txBody>
      </p:sp>
      <p:grpSp>
        <p:nvGrpSpPr>
          <p:cNvPr id="258104" name="Group 56"/>
          <p:cNvGrpSpPr>
            <a:grpSpLocks/>
          </p:cNvGrpSpPr>
          <p:nvPr/>
        </p:nvGrpSpPr>
        <p:grpSpPr bwMode="auto">
          <a:xfrm>
            <a:off x="3614738" y="3228975"/>
            <a:ext cx="4057650" cy="2528888"/>
            <a:chOff x="2277" y="2034"/>
            <a:chExt cx="1620" cy="1593"/>
          </a:xfrm>
        </p:grpSpPr>
        <p:sp>
          <p:nvSpPr>
            <p:cNvPr id="130091" name="Line 57"/>
            <p:cNvSpPr>
              <a:spLocks noChangeShapeType="1"/>
            </p:cNvSpPr>
            <p:nvPr/>
          </p:nvSpPr>
          <p:spPr bwMode="auto">
            <a:xfrm>
              <a:off x="2277" y="2034"/>
              <a:ext cx="0" cy="15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30092" name="Line 58"/>
            <p:cNvSpPr>
              <a:spLocks noChangeShapeType="1"/>
            </p:cNvSpPr>
            <p:nvPr/>
          </p:nvSpPr>
          <p:spPr bwMode="auto">
            <a:xfrm>
              <a:off x="2277" y="3627"/>
              <a:ext cx="16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58107" name="Text Box 59"/>
          <p:cNvSpPr txBox="1">
            <a:spLocks noChangeArrowheads="1"/>
          </p:cNvSpPr>
          <p:nvPr/>
        </p:nvSpPr>
        <p:spPr bwMode="auto">
          <a:xfrm>
            <a:off x="7794625" y="5573713"/>
            <a:ext cx="45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>
                <a:latin typeface="Courier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449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88" grpId="0" animBg="1"/>
      <p:bldP spid="258089" grpId="0" animBg="1"/>
      <p:bldP spid="258090" grpId="0" animBg="1"/>
      <p:bldP spid="258091" grpId="0" animBg="1"/>
      <p:bldP spid="258095" grpId="0"/>
      <p:bldP spid="258099" grpId="0"/>
      <p:bldP spid="258103" grpId="0"/>
      <p:bldP spid="258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7" y="223801"/>
            <a:ext cx="879525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>
            <a:off x="1835696" y="2636912"/>
            <a:ext cx="3600400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3491880" y="2636912"/>
            <a:ext cx="288032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220072" y="2636912"/>
            <a:ext cx="1800200" cy="1548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6660232" y="2636912"/>
            <a:ext cx="0" cy="252028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6516216" y="2636912"/>
            <a:ext cx="2016224" cy="1548172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647</Words>
  <Application>Microsoft Office PowerPoint</Application>
  <PresentationFormat>On-screen Show (4:3)</PresentationFormat>
  <Paragraphs>377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Courier</vt:lpstr>
      <vt:lpstr>Garamond</vt:lpstr>
      <vt:lpstr>Georgia</vt:lpstr>
      <vt:lpstr>Times New Roman</vt:lpstr>
      <vt:lpstr>Wingdings</vt:lpstr>
      <vt:lpstr>Wingdings 2</vt:lpstr>
      <vt:lpstr>Civic</vt:lpstr>
      <vt:lpstr>Equation</vt:lpstr>
      <vt:lpstr>معادلة</vt:lpstr>
      <vt:lpstr>Document</vt:lpstr>
      <vt:lpstr>محاضرة بمادة التقنيات الرقمية</vt:lpstr>
      <vt:lpstr>Normal Term</vt:lpstr>
      <vt:lpstr>Minterm</vt:lpstr>
      <vt:lpstr>Maxterm</vt:lpstr>
      <vt:lpstr>Minterms and Maxterms</vt:lpstr>
      <vt:lpstr>Determining Standard Expression from a Truth Table (example)</vt:lpstr>
      <vt:lpstr>Converting POS Expressions to Truth Table Format (example)</vt:lpstr>
      <vt:lpstr>Mapping a Standard POS Expression (full example)</vt:lpstr>
      <vt:lpstr>PowerPoint Presentation</vt:lpstr>
      <vt:lpstr>K-map Simplification of POS Expression</vt:lpstr>
      <vt:lpstr>PowerPoint Presentation</vt:lpstr>
      <vt:lpstr>PowerPoint Presentation</vt:lpstr>
      <vt:lpstr>Don’t-care Conditions</vt:lpstr>
      <vt:lpstr>“Don’t Care” Conditions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Fawal</dc:creator>
  <cp:lastModifiedBy>V22361</cp:lastModifiedBy>
  <cp:revision>153</cp:revision>
  <dcterms:created xsi:type="dcterms:W3CDTF">2010-03-01T11:51:25Z</dcterms:created>
  <dcterms:modified xsi:type="dcterms:W3CDTF">2022-12-03T18:26:25Z</dcterms:modified>
</cp:coreProperties>
</file>