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451" r:id="rId3"/>
    <p:sldId id="481" r:id="rId4"/>
    <p:sldId id="482" r:id="rId5"/>
    <p:sldId id="483" r:id="rId6"/>
    <p:sldId id="484" r:id="rId7"/>
    <p:sldId id="486" r:id="rId8"/>
    <p:sldId id="487" r:id="rId9"/>
    <p:sldId id="488" r:id="rId10"/>
    <p:sldId id="460" r:id="rId11"/>
    <p:sldId id="478" r:id="rId12"/>
    <p:sldId id="479" r:id="rId13"/>
    <p:sldId id="461" r:id="rId14"/>
    <p:sldId id="462" r:id="rId15"/>
    <p:sldId id="493" r:id="rId16"/>
    <p:sldId id="489" r:id="rId17"/>
    <p:sldId id="490" r:id="rId18"/>
    <p:sldId id="475" r:id="rId19"/>
    <p:sldId id="491" r:id="rId20"/>
    <p:sldId id="49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FF33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76" autoAdjust="0"/>
  </p:normalViewPr>
  <p:slideViewPr>
    <p:cSldViewPr>
      <p:cViewPr varScale="1">
        <p:scale>
          <a:sx n="100" d="100"/>
          <a:sy n="100" d="100"/>
        </p:scale>
        <p:origin x="191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EDC7F-8989-4F93-8F9D-F7DF4AA8D386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BD7F7-FE1A-496B-BE95-4716A10CB4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91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1B9EBBD-C7B0-418A-A1B5-3630374E20FF}" type="slidenum">
              <a:rPr lang="en-US"/>
              <a:pPr/>
              <a:t>2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IQ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A4A22413-83EA-4F41-86BD-09534A0F11D5}" type="slidenum">
              <a:rPr lang="en-US"/>
              <a:pPr/>
              <a:t>3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IQ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C37BDFC-E4F9-4AE0-85CF-2185606E58C4}" type="slidenum">
              <a:rPr lang="en-US"/>
              <a:pPr/>
              <a:t>5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IQ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3B4AA-8286-4E6A-8FA7-48A92884AF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9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slide" Target="slide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10.wav"/><Relationship Id="rId7" Type="http://schemas.openxmlformats.org/officeDocument/2006/relationships/image" Target="../media/image39.pn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wmf"/><Relationship Id="rId18" Type="http://schemas.openxmlformats.org/officeDocument/2006/relationships/oleObject" Target="../embeddings/oleObject7.bin"/><Relationship Id="rId26" Type="http://schemas.openxmlformats.org/officeDocument/2006/relationships/oleObject" Target="../embeddings/oleObject11.bin"/><Relationship Id="rId21" Type="http://schemas.openxmlformats.org/officeDocument/2006/relationships/image" Target="../media/image11.wmf"/><Relationship Id="rId34" Type="http://schemas.openxmlformats.org/officeDocument/2006/relationships/oleObject" Target="../embeddings/oleObject15.bin"/><Relationship Id="rId7" Type="http://schemas.openxmlformats.org/officeDocument/2006/relationships/image" Target="../media/image4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9.wmf"/><Relationship Id="rId25" Type="http://schemas.openxmlformats.org/officeDocument/2006/relationships/image" Target="../media/image13.wmf"/><Relationship Id="rId33" Type="http://schemas.openxmlformats.org/officeDocument/2006/relationships/image" Target="../media/image17.wmf"/><Relationship Id="rId38" Type="http://schemas.openxmlformats.org/officeDocument/2006/relationships/image" Target="../media/image3.png"/><Relationship Id="rId2" Type="http://schemas.microsoft.com/office/2007/relationships/media" Target="../media/media2.wav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29" Type="http://schemas.openxmlformats.org/officeDocument/2006/relationships/image" Target="../media/image15.wmf"/><Relationship Id="rId1" Type="http://schemas.openxmlformats.org/officeDocument/2006/relationships/tags" Target="../tags/tag1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.wmf"/><Relationship Id="rId24" Type="http://schemas.openxmlformats.org/officeDocument/2006/relationships/oleObject" Target="../embeddings/oleObject10.bin"/><Relationship Id="rId32" Type="http://schemas.openxmlformats.org/officeDocument/2006/relationships/oleObject" Target="../embeddings/oleObject14.bin"/><Relationship Id="rId37" Type="http://schemas.openxmlformats.org/officeDocument/2006/relationships/image" Target="../media/image19.wmf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8.wmf"/><Relationship Id="rId23" Type="http://schemas.openxmlformats.org/officeDocument/2006/relationships/image" Target="../media/image12.wmf"/><Relationship Id="rId28" Type="http://schemas.openxmlformats.org/officeDocument/2006/relationships/oleObject" Target="../embeddings/oleObject12.bin"/><Relationship Id="rId36" Type="http://schemas.openxmlformats.org/officeDocument/2006/relationships/oleObject" Target="../embeddings/oleObject16.bin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0.wmf"/><Relationship Id="rId31" Type="http://schemas.openxmlformats.org/officeDocument/2006/relationships/image" Target="../media/image16.wm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wmf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9.bin"/><Relationship Id="rId27" Type="http://schemas.openxmlformats.org/officeDocument/2006/relationships/image" Target="../media/image14.wmf"/><Relationship Id="rId30" Type="http://schemas.openxmlformats.org/officeDocument/2006/relationships/oleObject" Target="../embeddings/oleObject13.bin"/><Relationship Id="rId35" Type="http://schemas.openxmlformats.org/officeDocument/2006/relationships/image" Target="../media/image18.wmf"/><Relationship Id="rId8" Type="http://schemas.openxmlformats.org/officeDocument/2006/relationships/oleObject" Target="../embeddings/oleObject2.bin"/><Relationship Id="rId3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20.wav"/><Relationship Id="rId7" Type="http://schemas.openxmlformats.org/officeDocument/2006/relationships/image" Target="../media/image53.png"/><Relationship Id="rId2" Type="http://schemas.microsoft.com/office/2007/relationships/media" Target="../media/media20.wav"/><Relationship Id="rId1" Type="http://schemas.openxmlformats.org/officeDocument/2006/relationships/tags" Target="../tags/tag1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22.wmf"/><Relationship Id="rId3" Type="http://schemas.openxmlformats.org/officeDocument/2006/relationships/audio" Target="../media/media3.wav"/><Relationship Id="rId7" Type="http://schemas.openxmlformats.org/officeDocument/2006/relationships/image" Target="../media/image23.png"/><Relationship Id="rId12" Type="http://schemas.openxmlformats.org/officeDocument/2006/relationships/oleObject" Target="../embeddings/oleObject19.bin"/><Relationship Id="rId2" Type="http://schemas.microsoft.com/office/2007/relationships/media" Target="../media/media3.wav"/><Relationship Id="rId16" Type="http://schemas.openxmlformats.org/officeDocument/2006/relationships/image" Target="../media/image3.png"/><Relationship Id="rId1" Type="http://schemas.openxmlformats.org/officeDocument/2006/relationships/tags" Target="../tags/tag2.xml"/><Relationship Id="rId11" Type="http://schemas.openxmlformats.org/officeDocument/2006/relationships/image" Target="../media/image21.wmf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18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20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.png"/><Relationship Id="rId3" Type="http://schemas.openxmlformats.org/officeDocument/2006/relationships/audio" Target="../media/media4.wav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27.wmf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2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31.wmf"/><Relationship Id="rId3" Type="http://schemas.openxmlformats.org/officeDocument/2006/relationships/audio" Target="../media/media5.wav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28.bin"/><Relationship Id="rId2" Type="http://schemas.microsoft.com/office/2007/relationships/media" Target="../media/media5.wav"/><Relationship Id="rId16" Type="http://schemas.openxmlformats.org/officeDocument/2006/relationships/image" Target="../media/image3.png"/><Relationship Id="rId1" Type="http://schemas.openxmlformats.org/officeDocument/2006/relationships/tags" Target="../tags/tag4.x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30.wm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27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29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audio" Target="../media/media6.wav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3.png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audio" Target="../media/media8.wav"/><Relationship Id="rId7" Type="http://schemas.openxmlformats.org/officeDocument/2006/relationships/image" Target="../media/image190.png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6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ar-IQ" sz="2400" spc="0" dirty="0">
                <a:solidFill>
                  <a:schemeClr val="tx1"/>
                </a:solidFill>
              </a:rPr>
              <a:t>م. د حسين فالح مهدي</a:t>
            </a:r>
            <a:endParaRPr lang="en-US" sz="2400" spc="0" dirty="0">
              <a:solidFill>
                <a:schemeClr val="tx1"/>
              </a:solidFill>
            </a:endParaRPr>
          </a:p>
          <a:p>
            <a:r>
              <a:rPr lang="ar-IQ" sz="2400" spc="0" dirty="0">
                <a:solidFill>
                  <a:schemeClr val="tx1"/>
                </a:solidFill>
              </a:rPr>
              <a:t>جامعة ديالى</a:t>
            </a:r>
          </a:p>
          <a:p>
            <a:r>
              <a:rPr lang="ar-IQ" sz="2400" spc="0" dirty="0">
                <a:solidFill>
                  <a:schemeClr val="tx1"/>
                </a:solidFill>
              </a:rPr>
              <a:t>كلية الهندسة –قسم هندسة الحاسوب</a:t>
            </a:r>
          </a:p>
          <a:p>
            <a:r>
              <a:rPr lang="ar-IQ" sz="2400" spc="0">
                <a:solidFill>
                  <a:schemeClr val="tx1"/>
                </a:solidFill>
              </a:rPr>
              <a:t>2022-2023</a:t>
            </a:r>
            <a:endParaRPr lang="ar-IQ" sz="2400" spc="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1"/>
            <a:r>
              <a:rPr lang="ar-IQ" dirty="0"/>
              <a:t>محاضرة بمادة التقنيات الرقمية</a:t>
            </a:r>
            <a:endParaRPr lang="en-US" dirty="0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571736" y="4857760"/>
            <a:ext cx="3643338" cy="714380"/>
          </a:xfrm>
          <a:prstGeom prst="rect">
            <a:avLst/>
          </a:prstGeom>
          <a:scene3d>
            <a:camera prst="orthographicFront"/>
            <a:lightRig rig="flat" dir="t"/>
          </a:scene3d>
          <a:sp3d prstMaterial="softEdg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Karnaugh map -2</a:t>
            </a:r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34"/>
    </mc:Choice>
    <mc:Fallback xmlns="">
      <p:transition spd="slow" advTm="27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299" r="9614" b="26003"/>
          <a:stretch/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مربع نص 1"/>
              <p:cNvSpPr txBox="1"/>
              <p:nvPr/>
            </p:nvSpPr>
            <p:spPr>
              <a:xfrm>
                <a:off x="1475656" y="3003321"/>
                <a:ext cx="936104" cy="36990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𝐶</m:t>
                        </m:r>
                      </m:e>
                    </m:acc>
                  </m:oMath>
                </a14:m>
                <a:endParaRPr lang="ar-IQ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مربع نص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3003321"/>
                <a:ext cx="936104" cy="369909"/>
              </a:xfrm>
              <a:prstGeom prst="rect">
                <a:avLst/>
              </a:prstGeom>
              <a:blipFill rotWithShape="1">
                <a:blip r:embed="rId6"/>
                <a:stretch>
                  <a:fillRect t="-8333" r="-4545" b="-26667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مربع نص 2"/>
              <p:cNvSpPr txBox="1"/>
              <p:nvPr/>
            </p:nvSpPr>
            <p:spPr>
              <a:xfrm>
                <a:off x="323528" y="5157192"/>
                <a:ext cx="648072" cy="36990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</m:acc>
                    </m:oMath>
                  </m:oMathPara>
                </a14:m>
                <a:endParaRPr lang="ar-IQ" dirty="0"/>
              </a:p>
            </p:txBody>
          </p:sp>
        </mc:Choice>
        <mc:Fallback xmlns="">
          <p:sp>
            <p:nvSpPr>
              <p:cNvPr id="3" name="مربع ن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157192"/>
                <a:ext cx="648072" cy="369909"/>
              </a:xfrm>
              <a:prstGeom prst="rect">
                <a:avLst/>
              </a:prstGeom>
              <a:blipFill rotWithShape="1">
                <a:blip r:embed="rId7"/>
                <a:stretch>
                  <a:fillRect r="-30189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ربع نص 3"/>
              <p:cNvSpPr txBox="1"/>
              <p:nvPr/>
            </p:nvSpPr>
            <p:spPr>
              <a:xfrm>
                <a:off x="4175956" y="5917922"/>
                <a:ext cx="72008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dirty="0"/>
                  <a:t>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endParaRPr lang="ar-IQ" dirty="0"/>
              </a:p>
            </p:txBody>
          </p:sp>
        </mc:Choice>
        <mc:Fallback xmlns=""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956" y="5917922"/>
                <a:ext cx="720080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6780" t="-8333" r="-1695" b="-26667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رابط كسهم مستقيم 5"/>
          <p:cNvCxnSpPr>
            <a:stCxn id="2" idx="2"/>
          </p:cNvCxnSpPr>
          <p:nvPr/>
        </p:nvCxnSpPr>
        <p:spPr>
          <a:xfrm>
            <a:off x="1943708" y="3373230"/>
            <a:ext cx="468052" cy="4158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>
            <a:off x="971600" y="5342146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>
            <a:stCxn id="4" idx="1"/>
          </p:cNvCxnSpPr>
          <p:nvPr/>
        </p:nvCxnSpPr>
        <p:spPr>
          <a:xfrm flipH="1">
            <a:off x="3779912" y="6102588"/>
            <a:ext cx="39604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38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07"/>
    </mc:Choice>
    <mc:Fallback xmlns="">
      <p:transition spd="slow" advTm="10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3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مربع نص 1"/>
              <p:cNvSpPr txBox="1"/>
              <p:nvPr/>
            </p:nvSpPr>
            <p:spPr>
              <a:xfrm>
                <a:off x="323528" y="5295878"/>
                <a:ext cx="3240360" cy="40081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2000" dirty="0"/>
                  <a:t>Y(A,B,C,D)=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000" dirty="0"/>
                  <a:t>C+B+A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latin typeface="Cambria Math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2000" dirty="0"/>
                  <a:t>D</a:t>
                </a:r>
                <a:endParaRPr lang="ar-IQ" sz="2000" dirty="0"/>
              </a:p>
            </p:txBody>
          </p:sp>
        </mc:Choice>
        <mc:Fallback xmlns="">
          <p:sp>
            <p:nvSpPr>
              <p:cNvPr id="2" name="مربع نص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295878"/>
                <a:ext cx="3240360" cy="400815"/>
              </a:xfrm>
              <a:prstGeom prst="rect">
                <a:avLst/>
              </a:prstGeom>
              <a:blipFill rotWithShape="1">
                <a:blip r:embed="rId5"/>
                <a:stretch>
                  <a:fillRect l="-1880" t="-9231" b="-26154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3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"/>
    </mc:Choice>
    <mc:Fallback xmlns="">
      <p:transition spd="slow" advTm="1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52520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مربع نص 2"/>
              <p:cNvSpPr txBox="1"/>
              <p:nvPr/>
            </p:nvSpPr>
            <p:spPr>
              <a:xfrm>
                <a:off x="323528" y="5295878"/>
                <a:ext cx="3240360" cy="40556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sz="2000" dirty="0"/>
                  <a:t>Y(A,B,C,D)=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000" dirty="0"/>
                  <a:t>C+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000" dirty="0"/>
                          <m:t>D</m:t>
                        </m:r>
                        <m:r>
                          <m:rPr>
                            <m:nor/>
                          </m:rPr>
                          <a:rPr lang="ar-IQ" sz="2000" dirty="0"/>
                          <m:t> </m:t>
                        </m:r>
                      </m:e>
                    </m:acc>
                  </m:oMath>
                </a14:m>
                <a:endParaRPr lang="ar-IQ" sz="2000" dirty="0"/>
              </a:p>
            </p:txBody>
          </p:sp>
        </mc:Choice>
        <mc:Fallback xmlns="">
          <p:sp>
            <p:nvSpPr>
              <p:cNvPr id="3" name="مربع ن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295878"/>
                <a:ext cx="3240360" cy="405560"/>
              </a:xfrm>
              <a:prstGeom prst="rect">
                <a:avLst/>
              </a:prstGeom>
              <a:blipFill rotWithShape="1">
                <a:blip r:embed="rId5"/>
                <a:stretch>
                  <a:fillRect l="-1880" t="-7576" b="-25758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ربع نص 3"/>
              <p:cNvSpPr txBox="1"/>
              <p:nvPr/>
            </p:nvSpPr>
            <p:spPr>
              <a:xfrm>
                <a:off x="4211960" y="2358977"/>
                <a:ext cx="2808312" cy="30822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/>
                          </a:rPr>
                          <m:t>𝐵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 dirty="0"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ar-IQ" sz="1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 dirty="0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400" dirty="0"/>
                  <a:t>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latin typeface="Cambria Math"/>
                          </a:rPr>
                          <m:t>𝐵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4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0" i="1" dirty="0" smtClean="0"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ar-IQ" sz="14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0" i="1" dirty="0" smtClean="0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400" dirty="0"/>
                  <a:t>(A+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1400" dirty="0"/>
                  <a:t>) 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/>
                      </a:rPr>
                      <m:t>A</m:t>
                    </m:r>
                    <m:acc>
                      <m:accPr>
                        <m:chr m:val="̅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/>
                          </a:rPr>
                          <m:t>𝐵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 dirty="0"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ar-IQ" sz="1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 dirty="0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400" dirty="0"/>
                  <a:t>+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latin typeface="Cambria Math"/>
                          </a:rPr>
                          <m:t>𝐴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/>
                          </a:rPr>
                          <m:t>𝐵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 dirty="0"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ar-IQ" sz="1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 dirty="0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endParaRPr lang="ar-IQ" sz="1400" dirty="0"/>
              </a:p>
            </p:txBody>
          </p:sp>
        </mc:Choice>
        <mc:Fallback xmlns=""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2358977"/>
                <a:ext cx="2808312" cy="308226"/>
              </a:xfrm>
              <a:prstGeom prst="rect">
                <a:avLst/>
              </a:prstGeom>
              <a:blipFill rotWithShape="1">
                <a:blip r:embed="rId6"/>
                <a:stretch>
                  <a:fillRect t="-3922" r="-7158" b="-15686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18"/>
    </mc:Choice>
    <mc:Fallback xmlns="">
      <p:transition spd="slow" advTm="93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4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031"/>
    </mc:Choice>
    <mc:Fallback xmlns="">
      <p:transition spd="slow" advTm="328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8"/>
          <a:stretch/>
        </p:blipFill>
        <p:spPr bwMode="auto">
          <a:xfrm>
            <a:off x="179512" y="188640"/>
            <a:ext cx="8784976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"/>
    </mc:Choice>
    <mc:Fallback xmlns="">
      <p:transition spd="slow" advTm="1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50" y="1428750"/>
            <a:ext cx="8784976" cy="488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5-Variable K-Map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0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24"/>
    </mc:Choice>
    <mc:Fallback xmlns="">
      <p:transition spd="slow" advTm="53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8497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8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78"/>
    </mc:Choice>
    <mc:Fallback xmlns="">
      <p:transition spd="slow" advTm="28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6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مجموعة 7"/>
          <p:cNvGrpSpPr/>
          <p:nvPr/>
        </p:nvGrpSpPr>
        <p:grpSpPr>
          <a:xfrm>
            <a:off x="3131840" y="3284984"/>
            <a:ext cx="2736304" cy="1656184"/>
            <a:chOff x="3131840" y="3284984"/>
            <a:chExt cx="2736304" cy="1656184"/>
          </a:xfrm>
        </p:grpSpPr>
        <p:cxnSp>
          <p:nvCxnSpPr>
            <p:cNvPr id="5" name="رابط كسهم مستقيم 4"/>
            <p:cNvCxnSpPr/>
            <p:nvPr/>
          </p:nvCxnSpPr>
          <p:spPr>
            <a:xfrm flipV="1">
              <a:off x="4211960" y="3284984"/>
              <a:ext cx="1656184" cy="16561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رابط كسهم مستقيم 6"/>
            <p:cNvCxnSpPr/>
            <p:nvPr/>
          </p:nvCxnSpPr>
          <p:spPr>
            <a:xfrm flipH="1" flipV="1">
              <a:off x="3131840" y="3429000"/>
              <a:ext cx="1080120" cy="15121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مجموعة 12"/>
          <p:cNvGrpSpPr/>
          <p:nvPr/>
        </p:nvGrpSpPr>
        <p:grpSpPr>
          <a:xfrm>
            <a:off x="3671900" y="4005064"/>
            <a:ext cx="3060340" cy="936104"/>
            <a:chOff x="3671900" y="4005064"/>
            <a:chExt cx="3060340" cy="936104"/>
          </a:xfrm>
        </p:grpSpPr>
        <p:cxnSp>
          <p:nvCxnSpPr>
            <p:cNvPr id="10" name="رابط كسهم مستقيم 9"/>
            <p:cNvCxnSpPr/>
            <p:nvPr/>
          </p:nvCxnSpPr>
          <p:spPr>
            <a:xfrm flipV="1">
              <a:off x="4932040" y="4005064"/>
              <a:ext cx="1800200" cy="93610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رابط كسهم مستقيم 11"/>
            <p:cNvCxnSpPr/>
            <p:nvPr/>
          </p:nvCxnSpPr>
          <p:spPr>
            <a:xfrm flipH="1" flipV="1">
              <a:off x="3671900" y="4113076"/>
              <a:ext cx="1260140" cy="82809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رابط كسهم مستقيم 14"/>
          <p:cNvCxnSpPr/>
          <p:nvPr/>
        </p:nvCxnSpPr>
        <p:spPr>
          <a:xfrm flipH="1" flipV="1">
            <a:off x="4067944" y="3861048"/>
            <a:ext cx="1512168" cy="1080120"/>
          </a:xfrm>
          <a:prstGeom prst="straightConnector1">
            <a:avLst/>
          </a:prstGeom>
          <a:ln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87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35"/>
    </mc:Choice>
    <mc:Fallback xmlns="">
      <p:transition spd="slow" advTm="137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168"/>
            <a:ext cx="8753323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1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87"/>
    </mc:Choice>
    <mc:Fallback xmlns="">
      <p:transition spd="slow" advTm="152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21"/>
    </mc:Choice>
    <mc:Fallback xmlns="">
      <p:transition spd="slow" advTm="8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4-Variable K-Map</a:t>
            </a:r>
          </a:p>
        </p:txBody>
      </p:sp>
      <p:graphicFrame>
        <p:nvGraphicFramePr>
          <p:cNvPr id="160923" name="Group 15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49381048"/>
              </p:ext>
            </p:extLst>
          </p:nvPr>
        </p:nvGraphicFramePr>
        <p:xfrm>
          <a:off x="1543050" y="1700808"/>
          <a:ext cx="5495925" cy="3899891"/>
        </p:xfrm>
        <a:graphic>
          <a:graphicData uri="http://schemas.openxmlformats.org/drawingml/2006/table">
            <a:tbl>
              <a:tblPr/>
              <a:tblGrid>
                <a:gridCol w="1098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0108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CD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AB</a:t>
                      </a:r>
                    </a:p>
                  </a:txBody>
                  <a:tcPr marT="45721" marB="45721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00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01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00</a:t>
                      </a:r>
                    </a:p>
                  </a:txBody>
                  <a:tcPr marT="45721" marB="45721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01</a:t>
                      </a:r>
                    </a:p>
                  </a:txBody>
                  <a:tcPr marT="45721" marB="45721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T="45721" marB="45721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45721" marB="45721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60914" name="Object 146"/>
          <p:cNvGraphicFramePr>
            <a:graphicFrameLocks noChangeAspect="1"/>
          </p:cNvGraphicFramePr>
          <p:nvPr/>
        </p:nvGraphicFramePr>
        <p:xfrm>
          <a:off x="2825750" y="5132388"/>
          <a:ext cx="704850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07780" imgH="203112" progId="Equation.3">
                  <p:embed/>
                </p:oleObj>
              </mc:Choice>
              <mc:Fallback>
                <p:oleObj name="Equation" r:id="rId6" imgW="50778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5750" y="5132388"/>
                        <a:ext cx="704850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15" name="Object 147"/>
          <p:cNvGraphicFramePr>
            <a:graphicFrameLocks noChangeAspect="1"/>
          </p:cNvGraphicFramePr>
          <p:nvPr/>
        </p:nvGraphicFramePr>
        <p:xfrm>
          <a:off x="2816225" y="4398963"/>
          <a:ext cx="687388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94870" imgH="203024" progId="Equation.3">
                  <p:embed/>
                </p:oleObj>
              </mc:Choice>
              <mc:Fallback>
                <p:oleObj name="Equation" r:id="rId8" imgW="494870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6225" y="4398963"/>
                        <a:ext cx="687388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16" name="Object 148"/>
          <p:cNvGraphicFramePr>
            <a:graphicFrameLocks noChangeAspect="1"/>
          </p:cNvGraphicFramePr>
          <p:nvPr/>
        </p:nvGraphicFramePr>
        <p:xfrm>
          <a:off x="2817813" y="3694113"/>
          <a:ext cx="703262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07780" imgH="203112" progId="Equation.3">
                  <p:embed/>
                </p:oleObj>
              </mc:Choice>
              <mc:Fallback>
                <p:oleObj name="Equation" r:id="rId10" imgW="50778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7813" y="3694113"/>
                        <a:ext cx="703262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17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1991"/>
              </p:ext>
            </p:extLst>
          </p:nvPr>
        </p:nvGraphicFramePr>
        <p:xfrm>
          <a:off x="2817813" y="3032125"/>
          <a:ext cx="722312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معادلة" r:id="rId12" imgW="520560" imgH="203040" progId="Equation.3">
                  <p:embed/>
                </p:oleObj>
              </mc:Choice>
              <mc:Fallback>
                <p:oleObj name="معادلة" r:id="rId12" imgW="5205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7813" y="3032125"/>
                        <a:ext cx="722312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27" name="Object 159"/>
          <p:cNvGraphicFramePr>
            <a:graphicFrameLocks noChangeAspect="1"/>
          </p:cNvGraphicFramePr>
          <p:nvPr/>
        </p:nvGraphicFramePr>
        <p:xfrm>
          <a:off x="3930650" y="5127625"/>
          <a:ext cx="687388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94870" imgH="203024" progId="Equation.3">
                  <p:embed/>
                </p:oleObj>
              </mc:Choice>
              <mc:Fallback>
                <p:oleObj name="Equation" r:id="rId14" imgW="494870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0" y="5127625"/>
                        <a:ext cx="687388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28" name="Object 160"/>
          <p:cNvGraphicFramePr>
            <a:graphicFrameLocks noChangeAspect="1"/>
          </p:cNvGraphicFramePr>
          <p:nvPr/>
        </p:nvGraphicFramePr>
        <p:xfrm>
          <a:off x="3921125" y="4394200"/>
          <a:ext cx="668338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82391" imgH="203112" progId="Equation.3">
                  <p:embed/>
                </p:oleObj>
              </mc:Choice>
              <mc:Fallback>
                <p:oleObj name="Equation" r:id="rId16" imgW="482391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125" y="4394200"/>
                        <a:ext cx="668338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29" name="Object 161"/>
          <p:cNvGraphicFramePr>
            <a:graphicFrameLocks noChangeAspect="1"/>
          </p:cNvGraphicFramePr>
          <p:nvPr/>
        </p:nvGraphicFramePr>
        <p:xfrm>
          <a:off x="3921125" y="3689350"/>
          <a:ext cx="687388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494870" imgH="203024" progId="Equation.3">
                  <p:embed/>
                </p:oleObj>
              </mc:Choice>
              <mc:Fallback>
                <p:oleObj name="Equation" r:id="rId18" imgW="494870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125" y="3689350"/>
                        <a:ext cx="687388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30" name="Object 162"/>
          <p:cNvGraphicFramePr>
            <a:graphicFrameLocks noChangeAspect="1"/>
          </p:cNvGraphicFramePr>
          <p:nvPr/>
        </p:nvGraphicFramePr>
        <p:xfrm>
          <a:off x="3922713" y="3027363"/>
          <a:ext cx="703262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07780" imgH="203112" progId="Equation.3">
                  <p:embed/>
                </p:oleObj>
              </mc:Choice>
              <mc:Fallback>
                <p:oleObj name="Equation" r:id="rId20" imgW="50778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2713" y="3027363"/>
                        <a:ext cx="703262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31" name="Object 163"/>
          <p:cNvGraphicFramePr>
            <a:graphicFrameLocks noChangeAspect="1"/>
          </p:cNvGraphicFramePr>
          <p:nvPr/>
        </p:nvGraphicFramePr>
        <p:xfrm>
          <a:off x="5062538" y="5127625"/>
          <a:ext cx="650875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69696" imgH="203112" progId="Equation.3">
                  <p:embed/>
                </p:oleObj>
              </mc:Choice>
              <mc:Fallback>
                <p:oleObj name="Equation" r:id="rId22" imgW="469696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2538" y="5127625"/>
                        <a:ext cx="650875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32" name="Object 164"/>
          <p:cNvGraphicFramePr>
            <a:graphicFrameLocks noChangeAspect="1"/>
          </p:cNvGraphicFramePr>
          <p:nvPr/>
        </p:nvGraphicFramePr>
        <p:xfrm>
          <a:off x="5053013" y="4411663"/>
          <a:ext cx="633412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457002" imgH="177723" progId="Equation.3">
                  <p:embed/>
                </p:oleObj>
              </mc:Choice>
              <mc:Fallback>
                <p:oleObj name="Equation" r:id="rId24" imgW="457002" imgH="17772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3013" y="4411663"/>
                        <a:ext cx="633412" cy="24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33" name="Object 165"/>
          <p:cNvGraphicFramePr>
            <a:graphicFrameLocks noChangeAspect="1"/>
          </p:cNvGraphicFramePr>
          <p:nvPr/>
        </p:nvGraphicFramePr>
        <p:xfrm>
          <a:off x="5053013" y="3689350"/>
          <a:ext cx="652462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469696" imgH="203112" progId="Equation.3">
                  <p:embed/>
                </p:oleObj>
              </mc:Choice>
              <mc:Fallback>
                <p:oleObj name="Equation" r:id="rId26" imgW="469696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3013" y="3689350"/>
                        <a:ext cx="652462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34" name="Object 166"/>
          <p:cNvGraphicFramePr>
            <a:graphicFrameLocks noChangeAspect="1"/>
          </p:cNvGraphicFramePr>
          <p:nvPr/>
        </p:nvGraphicFramePr>
        <p:xfrm>
          <a:off x="5053013" y="3027363"/>
          <a:ext cx="669925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482391" imgH="203112" progId="Equation.3">
                  <p:embed/>
                </p:oleObj>
              </mc:Choice>
              <mc:Fallback>
                <p:oleObj name="Equation" r:id="rId28" imgW="482391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3013" y="3027363"/>
                        <a:ext cx="669925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35" name="Object 167"/>
          <p:cNvGraphicFramePr>
            <a:graphicFrameLocks noChangeAspect="1"/>
          </p:cNvGraphicFramePr>
          <p:nvPr/>
        </p:nvGraphicFramePr>
        <p:xfrm>
          <a:off x="6124575" y="5127625"/>
          <a:ext cx="669925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482391" imgH="203112" progId="Equation.3">
                  <p:embed/>
                </p:oleObj>
              </mc:Choice>
              <mc:Fallback>
                <p:oleObj name="Equation" r:id="rId30" imgW="482391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4575" y="5127625"/>
                        <a:ext cx="669925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36" name="Object 168"/>
          <p:cNvGraphicFramePr>
            <a:graphicFrameLocks noChangeAspect="1"/>
          </p:cNvGraphicFramePr>
          <p:nvPr/>
        </p:nvGraphicFramePr>
        <p:xfrm>
          <a:off x="6115050" y="4394200"/>
          <a:ext cx="652463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469696" imgH="203112" progId="Equation.3">
                  <p:embed/>
                </p:oleObj>
              </mc:Choice>
              <mc:Fallback>
                <p:oleObj name="Equation" r:id="rId32" imgW="469696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050" y="4394200"/>
                        <a:ext cx="652463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37" name="Object 169"/>
          <p:cNvGraphicFramePr>
            <a:graphicFrameLocks noChangeAspect="1"/>
          </p:cNvGraphicFramePr>
          <p:nvPr/>
        </p:nvGraphicFramePr>
        <p:xfrm>
          <a:off x="6115050" y="3689350"/>
          <a:ext cx="669925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482391" imgH="203112" progId="Equation.3">
                  <p:embed/>
                </p:oleObj>
              </mc:Choice>
              <mc:Fallback>
                <p:oleObj name="Equation" r:id="rId34" imgW="482391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050" y="3689350"/>
                        <a:ext cx="669925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38" name="Object 170"/>
          <p:cNvGraphicFramePr>
            <a:graphicFrameLocks noChangeAspect="1"/>
          </p:cNvGraphicFramePr>
          <p:nvPr/>
        </p:nvGraphicFramePr>
        <p:xfrm>
          <a:off x="6116638" y="3027363"/>
          <a:ext cx="687387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494870" imgH="203024" progId="Equation.3">
                  <p:embed/>
                </p:oleObj>
              </mc:Choice>
              <mc:Fallback>
                <p:oleObj name="Equation" r:id="rId36" imgW="494870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6638" y="3027363"/>
                        <a:ext cx="687387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71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24"/>
    </mc:Choice>
    <mc:Fallback xmlns="">
      <p:transition spd="slow" advTm="40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0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0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0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0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0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0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0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0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0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60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60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60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60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8497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مربع نص 6"/>
              <p:cNvSpPr txBox="1"/>
              <p:nvPr/>
            </p:nvSpPr>
            <p:spPr>
              <a:xfrm>
                <a:off x="8100392" y="2924944"/>
                <a:ext cx="864096" cy="36990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dirty="0"/>
                  <a:t>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ar-IQ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endParaRPr lang="ar-IQ" dirty="0"/>
              </a:p>
            </p:txBody>
          </p:sp>
        </mc:Choice>
        <mc:Fallback xmlns="">
          <p:sp>
            <p:nvSpPr>
              <p:cNvPr id="7" name="مربع نص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392" y="2924944"/>
                <a:ext cx="864096" cy="369909"/>
              </a:xfrm>
              <a:prstGeom prst="rect">
                <a:avLst/>
              </a:prstGeom>
              <a:blipFill rotWithShape="1">
                <a:blip r:embed="rId6"/>
                <a:stretch>
                  <a:fillRect l="-6338" t="-8333" r="-13380" b="-26667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مجموعة 16"/>
          <p:cNvGrpSpPr/>
          <p:nvPr/>
        </p:nvGrpSpPr>
        <p:grpSpPr>
          <a:xfrm>
            <a:off x="5352685" y="1412776"/>
            <a:ext cx="3179755" cy="3394245"/>
            <a:chOff x="5352685" y="1412776"/>
            <a:chExt cx="3179755" cy="3394245"/>
          </a:xfrm>
        </p:grpSpPr>
        <p:grpSp>
          <p:nvGrpSpPr>
            <p:cNvPr id="6" name="مجموعة 5"/>
            <p:cNvGrpSpPr/>
            <p:nvPr/>
          </p:nvGrpSpPr>
          <p:grpSpPr>
            <a:xfrm>
              <a:off x="6732240" y="2336482"/>
              <a:ext cx="1368152" cy="1812598"/>
              <a:chOff x="6732240" y="2336482"/>
              <a:chExt cx="1368152" cy="1812598"/>
            </a:xfrm>
          </p:grpSpPr>
          <p:cxnSp>
            <p:nvCxnSpPr>
              <p:cNvPr id="3" name="رابط كسهم مستقيم 2"/>
              <p:cNvCxnSpPr/>
              <p:nvPr/>
            </p:nvCxnSpPr>
            <p:spPr>
              <a:xfrm flipH="1" flipV="1">
                <a:off x="7276256" y="2336482"/>
                <a:ext cx="792088" cy="8601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رابط كسهم مستقيم 4"/>
              <p:cNvCxnSpPr/>
              <p:nvPr/>
            </p:nvCxnSpPr>
            <p:spPr>
              <a:xfrm flipH="1">
                <a:off x="6732240" y="3212976"/>
                <a:ext cx="1368152" cy="93610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مجموعة 14"/>
            <p:cNvGrpSpPr/>
            <p:nvPr/>
          </p:nvGrpSpPr>
          <p:grpSpPr>
            <a:xfrm>
              <a:off x="5352685" y="1412776"/>
              <a:ext cx="3179755" cy="3394245"/>
              <a:chOff x="5352685" y="1412776"/>
              <a:chExt cx="3179755" cy="3394245"/>
            </a:xfrm>
          </p:grpSpPr>
          <p:cxnSp>
            <p:nvCxnSpPr>
              <p:cNvPr id="10" name="رابط منحني 9"/>
              <p:cNvCxnSpPr/>
              <p:nvPr/>
            </p:nvCxnSpPr>
            <p:spPr>
              <a:xfrm rot="10800000">
                <a:off x="5364088" y="1412776"/>
                <a:ext cx="3168352" cy="1512168"/>
              </a:xfrm>
              <a:prstGeom prst="curvedConnector3">
                <a:avLst>
                  <a:gd name="adj1" fmla="val 3273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رابط منحني 15"/>
              <p:cNvCxnSpPr/>
              <p:nvPr/>
            </p:nvCxnSpPr>
            <p:spPr>
              <a:xfrm rot="10800000" flipV="1">
                <a:off x="5352685" y="3294853"/>
                <a:ext cx="3168352" cy="1512168"/>
              </a:xfrm>
              <a:prstGeom prst="curvedConnector3">
                <a:avLst>
                  <a:gd name="adj1" fmla="val 3273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مجموعة 29"/>
          <p:cNvGrpSpPr/>
          <p:nvPr/>
        </p:nvGrpSpPr>
        <p:grpSpPr>
          <a:xfrm>
            <a:off x="2915816" y="783821"/>
            <a:ext cx="3024336" cy="3960440"/>
            <a:chOff x="2915816" y="332656"/>
            <a:chExt cx="3024336" cy="3960440"/>
          </a:xfrm>
        </p:grpSpPr>
        <p:cxnSp>
          <p:nvCxnSpPr>
            <p:cNvPr id="21" name="رابط كسهم مستقيم 20"/>
            <p:cNvCxnSpPr/>
            <p:nvPr/>
          </p:nvCxnSpPr>
          <p:spPr>
            <a:xfrm flipH="1">
              <a:off x="2915816" y="332656"/>
              <a:ext cx="1008112" cy="1656184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مجموعة 27"/>
            <p:cNvGrpSpPr/>
            <p:nvPr/>
          </p:nvGrpSpPr>
          <p:grpSpPr>
            <a:xfrm>
              <a:off x="3059832" y="332656"/>
              <a:ext cx="2880320" cy="3960440"/>
              <a:chOff x="3059832" y="332656"/>
              <a:chExt cx="2880320" cy="3960440"/>
            </a:xfrm>
          </p:grpSpPr>
          <p:grpSp>
            <p:nvGrpSpPr>
              <p:cNvPr id="26" name="مجموعة 25"/>
              <p:cNvGrpSpPr/>
              <p:nvPr/>
            </p:nvGrpSpPr>
            <p:grpSpPr>
              <a:xfrm>
                <a:off x="3059832" y="332656"/>
                <a:ext cx="2880320" cy="3960440"/>
                <a:chOff x="3059832" y="332656"/>
                <a:chExt cx="2880320" cy="3960440"/>
              </a:xfrm>
            </p:grpSpPr>
            <p:cxnSp>
              <p:nvCxnSpPr>
                <p:cNvPr id="19" name="رابط كسهم مستقيم 18"/>
                <p:cNvCxnSpPr/>
                <p:nvPr/>
              </p:nvCxnSpPr>
              <p:spPr>
                <a:xfrm>
                  <a:off x="3923928" y="332656"/>
                  <a:ext cx="2016224" cy="1656184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رابط كسهم مستقيم 22"/>
                <p:cNvCxnSpPr/>
                <p:nvPr/>
              </p:nvCxnSpPr>
              <p:spPr>
                <a:xfrm flipH="1">
                  <a:off x="3059832" y="332656"/>
                  <a:ext cx="864096" cy="3960440"/>
                </a:xfrm>
                <a:prstGeom prst="straightConnector1">
                  <a:avLst/>
                </a:prstGeom>
                <a:ln>
                  <a:solidFill>
                    <a:srgbClr val="00B0F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رابط كسهم مستقيم 24"/>
              <p:cNvCxnSpPr/>
              <p:nvPr/>
            </p:nvCxnSpPr>
            <p:spPr>
              <a:xfrm>
                <a:off x="3923928" y="332656"/>
                <a:ext cx="2016224" cy="396044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مربع نص 26"/>
          <p:cNvSpPr txBox="1"/>
          <p:nvPr/>
        </p:nvSpPr>
        <p:spPr>
          <a:xfrm>
            <a:off x="3097875" y="116632"/>
            <a:ext cx="792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CDEF</a:t>
            </a:r>
            <a:endParaRPr lang="ar-IQ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مربع نص 30"/>
              <p:cNvSpPr txBox="1"/>
              <p:nvPr/>
            </p:nvSpPr>
            <p:spPr>
              <a:xfrm>
                <a:off x="1235357" y="6069291"/>
                <a:ext cx="6624736" cy="64690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dirty="0"/>
                  <a:t>Y(A,B,C,D,E,F)=A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ar-IQ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/>
                          </a:rPr>
                          <m:t>𝐷</m:t>
                        </m:r>
                        <m:r>
                          <a:rPr lang="en-US" b="0" i="1" dirty="0" smtClean="0">
                            <a:latin typeface="Cambria Math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dirty="0"/>
                  <a:t> +CDEF</a:t>
                </a:r>
                <a:endParaRPr lang="ar-IQ" dirty="0"/>
              </a:p>
              <a:p>
                <a:r>
                  <a:rPr lang="en-US" dirty="0"/>
                  <a:t> </a:t>
                </a:r>
                <a:endParaRPr lang="ar-IQ" dirty="0"/>
              </a:p>
            </p:txBody>
          </p:sp>
        </mc:Choice>
        <mc:Fallback xmlns="">
          <p:sp>
            <p:nvSpPr>
              <p:cNvPr id="31" name="مربع نص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357" y="6069291"/>
                <a:ext cx="6624736" cy="646908"/>
              </a:xfrm>
              <a:prstGeom prst="rect">
                <a:avLst/>
              </a:prstGeom>
              <a:blipFill rotWithShape="1">
                <a:blip r:embed="rId7"/>
                <a:stretch>
                  <a:fillRect l="-829" t="-4717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0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14"/>
    </mc:Choice>
    <mc:Fallback xmlns="">
      <p:transition spd="slow" advTm="131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3474" name="Rectangle 2"/>
              <p:cNvSpPr>
                <a:spLocks noGrp="1" noRot="1" noChangeArrowheads="1"/>
              </p:cNvSpPr>
              <p:nvPr>
                <p:ph type="title" sz="quarter"/>
              </p:nvPr>
            </p:nvSpPr>
            <p:spPr>
              <a:xfrm>
                <a:off x="457200" y="274638"/>
                <a:ext cx="8229600" cy="994122"/>
              </a:xfrm>
            </p:spPr>
            <p:txBody>
              <a:bodyPr>
                <a:noAutofit/>
              </a:bodyPr>
              <a:lstStyle/>
              <a:p>
                <a:pPr eaLnBrk="1" hangingPunct="1">
                  <a:defRPr/>
                </a:pPr>
                <a:r>
                  <a:rPr lang="en-US" sz="2000" dirty="0">
                    <a:solidFill>
                      <a:srgbClr val="FF0000"/>
                    </a:solidFill>
                  </a:rPr>
                  <a:t>Determining the Minimum SOP Expression from the Map  for the function y(A,B,C,D)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4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5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6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7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9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11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3474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sz="quarter"/>
              </p:nvPr>
            </p:nvSpPr>
            <p:spPr>
              <a:xfrm>
                <a:off x="457200" y="274638"/>
                <a:ext cx="8229600" cy="994122"/>
              </a:xfrm>
              <a:blipFill rotWithShape="1">
                <a:blip r:embed="rId7"/>
                <a:stretch>
                  <a:fillRect b="-74847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3586" name="Object 114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22621627"/>
              </p:ext>
            </p:extLst>
          </p:nvPr>
        </p:nvGraphicFramePr>
        <p:xfrm>
          <a:off x="5148263" y="3559175"/>
          <a:ext cx="3527425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معادلة" r:id="rId8" imgW="2057400" imgH="228600" progId="Equation.3">
                  <p:embed/>
                </p:oleObj>
              </mc:Choice>
              <mc:Fallback>
                <p:oleObj name="معادلة" r:id="rId8" imgW="2057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3559175"/>
                        <a:ext cx="3527425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3588" name="Group 1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383417"/>
              </p:ext>
            </p:extLst>
          </p:nvPr>
        </p:nvGraphicFramePr>
        <p:xfrm>
          <a:off x="251520" y="1548616"/>
          <a:ext cx="4224338" cy="4525964"/>
        </p:xfrm>
        <a:graphic>
          <a:graphicData uri="http://schemas.openxmlformats.org/drawingml/2006/table">
            <a:tbl>
              <a:tblPr/>
              <a:tblGrid>
                <a:gridCol w="993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8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176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CD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AB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00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7840" name="AutoShape 214"/>
          <p:cNvSpPr>
            <a:spLocks noChangeArrowheads="1"/>
          </p:cNvSpPr>
          <p:nvPr/>
        </p:nvSpPr>
        <p:spPr bwMode="auto">
          <a:xfrm>
            <a:off x="1447800" y="2919413"/>
            <a:ext cx="1243013" cy="1400175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ar-IQ">
              <a:ln>
                <a:solidFill>
                  <a:srgbClr val="00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7841" name="AutoShape 215"/>
          <p:cNvSpPr>
            <a:spLocks noChangeArrowheads="1"/>
          </p:cNvSpPr>
          <p:nvPr/>
        </p:nvSpPr>
        <p:spPr bwMode="auto">
          <a:xfrm>
            <a:off x="1400175" y="3757613"/>
            <a:ext cx="2943225" cy="50006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ar-IQ">
              <a:solidFill>
                <a:srgbClr val="FF0000"/>
              </a:solidFill>
            </a:endParaRPr>
          </a:p>
        </p:txBody>
      </p:sp>
      <p:sp>
        <p:nvSpPr>
          <p:cNvPr id="117842" name="Oval 216"/>
          <p:cNvSpPr>
            <a:spLocks noChangeArrowheads="1"/>
          </p:cNvSpPr>
          <p:nvPr/>
        </p:nvSpPr>
        <p:spPr bwMode="auto">
          <a:xfrm>
            <a:off x="2024063" y="5424488"/>
            <a:ext cx="1714500" cy="528637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ar-IQ"/>
          </a:p>
        </p:txBody>
      </p:sp>
      <p:cxnSp>
        <p:nvCxnSpPr>
          <p:cNvPr id="8" name="رابط كسهم مستقيم 7"/>
          <p:cNvCxnSpPr/>
          <p:nvPr/>
        </p:nvCxnSpPr>
        <p:spPr>
          <a:xfrm flipH="1">
            <a:off x="4338893" y="2198961"/>
            <a:ext cx="1092696" cy="15586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كائن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824386"/>
              </p:ext>
            </p:extLst>
          </p:nvPr>
        </p:nvGraphicFramePr>
        <p:xfrm>
          <a:off x="5076056" y="1844824"/>
          <a:ext cx="648072" cy="35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معادلة" r:id="rId10" imgW="266400" imgH="190440" progId="Equation.3">
                  <p:embed/>
                </p:oleObj>
              </mc:Choice>
              <mc:Fallback>
                <p:oleObj name="معادلة" r:id="rId10" imgW="266400" imgH="1904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76056" y="1844824"/>
                        <a:ext cx="648072" cy="354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رابط كسهم مستقيم 11"/>
          <p:cNvCxnSpPr/>
          <p:nvPr/>
        </p:nvCxnSpPr>
        <p:spPr>
          <a:xfrm flipH="1">
            <a:off x="3738563" y="5424488"/>
            <a:ext cx="2417613" cy="264318"/>
          </a:xfrm>
          <a:prstGeom prst="straightConnector1">
            <a:avLst/>
          </a:prstGeom>
          <a:ln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كائن 1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2081023"/>
              </p:ext>
            </p:extLst>
          </p:nvPr>
        </p:nvGraphicFramePr>
        <p:xfrm>
          <a:off x="6300192" y="5260975"/>
          <a:ext cx="630238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معادلة" r:id="rId12" imgW="368280" imgH="190440" progId="Equation.3">
                  <p:embed/>
                </p:oleObj>
              </mc:Choice>
              <mc:Fallback>
                <p:oleObj name="معادلة" r:id="rId12" imgW="368280" imgH="190440" progId="Equation.3">
                  <p:embed/>
                  <p:pic>
                    <p:nvPicPr>
                      <p:cNvPr id="0" name="Object 11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5260975"/>
                        <a:ext cx="630238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رابط كسهم مستقيم 14"/>
          <p:cNvCxnSpPr/>
          <p:nvPr/>
        </p:nvCxnSpPr>
        <p:spPr>
          <a:xfrm>
            <a:off x="2024063" y="1628800"/>
            <a:ext cx="0" cy="129061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كائن 1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4138840"/>
              </p:ext>
            </p:extLst>
          </p:nvPr>
        </p:nvGraphicFramePr>
        <p:xfrm>
          <a:off x="2052638" y="1257300"/>
          <a:ext cx="50165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معادلة" r:id="rId14" imgW="291960" imgH="203040" progId="Equation.3">
                  <p:embed/>
                </p:oleObj>
              </mc:Choice>
              <mc:Fallback>
                <p:oleObj name="معادلة" r:id="rId14" imgW="291960" imgH="203040" progId="Equation.3">
                  <p:embed/>
                  <p:pic>
                    <p:nvPicPr>
                      <p:cNvPr id="0" name="Object 11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2638" y="1257300"/>
                        <a:ext cx="501650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734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99"/>
    </mc:Choice>
    <mc:Fallback xmlns="">
      <p:transition spd="slow" advTm="112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7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7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7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7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7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7840" grpId="0" animBg="1"/>
      <p:bldP spid="117841" grpId="0" animBg="1"/>
      <p:bldP spid="1178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714742"/>
              </p:ext>
            </p:extLst>
          </p:nvPr>
        </p:nvGraphicFramePr>
        <p:xfrm>
          <a:off x="2556410" y="476672"/>
          <a:ext cx="4432301" cy="4440172"/>
        </p:xfrm>
        <a:graphic>
          <a:graphicData uri="http://schemas.openxmlformats.org/drawingml/2006/table">
            <a:tbl>
              <a:tblPr/>
              <a:tblGrid>
                <a:gridCol w="1023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26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3182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CD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AB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00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" name="Object 1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300576"/>
              </p:ext>
            </p:extLst>
          </p:nvPr>
        </p:nvGraphicFramePr>
        <p:xfrm>
          <a:off x="1475656" y="620689"/>
          <a:ext cx="507107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معادلة" r:id="rId5" imgW="177480" imgH="190440" progId="Equation.3">
                  <p:embed/>
                </p:oleObj>
              </mc:Choice>
              <mc:Fallback>
                <p:oleObj name="معادلة" r:id="rId5" imgW="1774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620689"/>
                        <a:ext cx="507107" cy="4320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17"/>
          <p:cNvGrpSpPr>
            <a:grpSpLocks/>
          </p:cNvGrpSpPr>
          <p:nvPr/>
        </p:nvGrpSpPr>
        <p:grpSpPr bwMode="auto">
          <a:xfrm>
            <a:off x="3615220" y="1649496"/>
            <a:ext cx="782691" cy="3228975"/>
            <a:chOff x="3303" y="1755"/>
            <a:chExt cx="627" cy="2034"/>
          </a:xfrm>
        </p:grpSpPr>
        <p:sp>
          <p:nvSpPr>
            <p:cNvPr id="5" name="AutoShape 218"/>
            <p:cNvSpPr>
              <a:spLocks noChangeArrowheads="1"/>
            </p:cNvSpPr>
            <p:nvPr/>
          </p:nvSpPr>
          <p:spPr bwMode="auto">
            <a:xfrm>
              <a:off x="3372" y="1833"/>
              <a:ext cx="558" cy="191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ar-IQ">
                <a:solidFill>
                  <a:srgbClr val="FF0000"/>
                </a:solidFill>
              </a:endParaRPr>
            </a:p>
          </p:txBody>
        </p:sp>
        <p:sp>
          <p:nvSpPr>
            <p:cNvPr id="6" name="Rectangle 219"/>
            <p:cNvSpPr>
              <a:spLocks noChangeArrowheads="1"/>
            </p:cNvSpPr>
            <p:nvPr/>
          </p:nvSpPr>
          <p:spPr bwMode="auto">
            <a:xfrm>
              <a:off x="3303" y="1755"/>
              <a:ext cx="146" cy="20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ar-IQ"/>
            </a:p>
          </p:txBody>
        </p:sp>
      </p:grpSp>
      <p:grpSp>
        <p:nvGrpSpPr>
          <p:cNvPr id="7" name="Group 220"/>
          <p:cNvGrpSpPr>
            <a:grpSpLocks/>
          </p:cNvGrpSpPr>
          <p:nvPr/>
        </p:nvGrpSpPr>
        <p:grpSpPr bwMode="auto">
          <a:xfrm flipH="1">
            <a:off x="6221948" y="1659021"/>
            <a:ext cx="582303" cy="3228975"/>
            <a:chOff x="3303" y="1755"/>
            <a:chExt cx="627" cy="2034"/>
          </a:xfrm>
        </p:grpSpPr>
        <p:sp>
          <p:nvSpPr>
            <p:cNvPr id="8" name="AutoShape 221"/>
            <p:cNvSpPr>
              <a:spLocks noChangeArrowheads="1"/>
            </p:cNvSpPr>
            <p:nvPr/>
          </p:nvSpPr>
          <p:spPr bwMode="auto">
            <a:xfrm>
              <a:off x="3372" y="1833"/>
              <a:ext cx="558" cy="191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ar-IQ">
                <a:solidFill>
                  <a:srgbClr val="FF0000"/>
                </a:solidFill>
              </a:endParaRPr>
            </a:p>
          </p:txBody>
        </p:sp>
        <p:sp>
          <p:nvSpPr>
            <p:cNvPr id="9" name="Rectangle 222"/>
            <p:cNvSpPr>
              <a:spLocks noChangeArrowheads="1"/>
            </p:cNvSpPr>
            <p:nvPr/>
          </p:nvSpPr>
          <p:spPr bwMode="auto">
            <a:xfrm>
              <a:off x="3303" y="1755"/>
              <a:ext cx="146" cy="20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ar-IQ"/>
            </a:p>
          </p:txBody>
        </p:sp>
      </p:grpSp>
      <p:sp>
        <p:nvSpPr>
          <p:cNvPr id="10" name="AutoShape 223"/>
          <p:cNvSpPr>
            <a:spLocks noChangeArrowheads="1"/>
          </p:cNvSpPr>
          <p:nvPr/>
        </p:nvSpPr>
        <p:spPr bwMode="auto">
          <a:xfrm>
            <a:off x="3826411" y="2630571"/>
            <a:ext cx="1243012" cy="1400175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ar-IQ">
              <a:solidFill>
                <a:srgbClr val="FF0000"/>
              </a:solidFill>
            </a:endParaRPr>
          </a:p>
        </p:txBody>
      </p:sp>
      <p:sp>
        <p:nvSpPr>
          <p:cNvPr id="11" name="Oval 224"/>
          <p:cNvSpPr>
            <a:spLocks noChangeArrowheads="1"/>
          </p:cNvSpPr>
          <p:nvPr/>
        </p:nvSpPr>
        <p:spPr bwMode="auto">
          <a:xfrm>
            <a:off x="5274211" y="4306971"/>
            <a:ext cx="1714500" cy="528637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ar-IQ"/>
          </a:p>
        </p:txBody>
      </p:sp>
      <p:graphicFrame>
        <p:nvGraphicFramePr>
          <p:cNvPr id="12" name="كائن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626064"/>
              </p:ext>
            </p:extLst>
          </p:nvPr>
        </p:nvGraphicFramePr>
        <p:xfrm>
          <a:off x="979488" y="5408613"/>
          <a:ext cx="7921625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معادلة" r:id="rId7" imgW="1942920" imgH="228600" progId="Equation.3">
                  <p:embed/>
                </p:oleObj>
              </mc:Choice>
              <mc:Fallback>
                <p:oleObj name="معادلة" r:id="rId7" imgW="1942920" imgH="228600" progId="Equation.3">
                  <p:embed/>
                  <p:pic>
                    <p:nvPicPr>
                      <p:cNvPr id="0" name="Object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9488" y="5408613"/>
                        <a:ext cx="7921625" cy="81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رابط كسهم مستقيم 13"/>
          <p:cNvCxnSpPr>
            <a:endCxn id="5" idx="0"/>
          </p:cNvCxnSpPr>
          <p:nvPr/>
        </p:nvCxnSpPr>
        <p:spPr>
          <a:xfrm>
            <a:off x="1835696" y="980728"/>
            <a:ext cx="2213936" cy="79259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>
            <a:off x="1043608" y="2204864"/>
            <a:ext cx="2782803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كائن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133634"/>
              </p:ext>
            </p:extLst>
          </p:nvPr>
        </p:nvGraphicFramePr>
        <p:xfrm>
          <a:off x="467544" y="1649496"/>
          <a:ext cx="576064" cy="462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معادلة" r:id="rId9" imgW="266400" imgH="203040" progId="Equation.3">
                  <p:embed/>
                </p:oleObj>
              </mc:Choice>
              <mc:Fallback>
                <p:oleObj name="معادلة" r:id="rId9" imgW="266400" imgH="203040" progId="Equation.3">
                  <p:embed/>
                  <p:pic>
                    <p:nvPicPr>
                      <p:cNvPr id="0" name="كائن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649496"/>
                        <a:ext cx="576064" cy="4625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كائن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225972"/>
              </p:ext>
            </p:extLst>
          </p:nvPr>
        </p:nvGraphicFramePr>
        <p:xfrm>
          <a:off x="7812360" y="3335995"/>
          <a:ext cx="792088" cy="478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معادلة" r:id="rId11" imgW="368280" imgH="203040" progId="Equation.3">
                  <p:embed/>
                </p:oleObj>
              </mc:Choice>
              <mc:Fallback>
                <p:oleObj name="معادلة" r:id="rId11" imgW="368280" imgH="203040" progId="Equation.3">
                  <p:embed/>
                  <p:pic>
                    <p:nvPicPr>
                      <p:cNvPr id="0" name="كائن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360" y="3335995"/>
                        <a:ext cx="792088" cy="478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رابط كسهم مستقيم 19"/>
          <p:cNvCxnSpPr/>
          <p:nvPr/>
        </p:nvCxnSpPr>
        <p:spPr>
          <a:xfrm flipH="1">
            <a:off x="6988711" y="3789040"/>
            <a:ext cx="679633" cy="648072"/>
          </a:xfrm>
          <a:prstGeom prst="straightConnector1">
            <a:avLst/>
          </a:prstGeom>
          <a:ln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صوت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183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56"/>
    </mc:Choice>
    <mc:Fallback xmlns="">
      <p:transition spd="slow" advTm="156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/>
              <a:t>Determining the Minimum SOP Expression from the Map (example)</a:t>
            </a:r>
          </a:p>
        </p:txBody>
      </p:sp>
      <p:graphicFrame>
        <p:nvGraphicFramePr>
          <p:cNvPr id="213080" name="Group 88"/>
          <p:cNvGraphicFramePr>
            <a:graphicFrameLocks noGrp="1"/>
          </p:cNvGraphicFramePr>
          <p:nvPr>
            <p:ph sz="quarter" idx="1"/>
          </p:nvPr>
        </p:nvGraphicFramePr>
        <p:xfrm>
          <a:off x="285750" y="2128838"/>
          <a:ext cx="3767138" cy="3243261"/>
        </p:xfrm>
        <a:graphic>
          <a:graphicData uri="http://schemas.openxmlformats.org/drawingml/2006/table">
            <a:tbl>
              <a:tblPr/>
              <a:tblGrid>
                <a:gridCol w="93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96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779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CD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AB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3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00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3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3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3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13061" name="Object 6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862513" y="3967163"/>
          <a:ext cx="363537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68" imgH="164957" progId="Equation.3">
                  <p:embed/>
                </p:oleObj>
              </mc:Choice>
              <mc:Fallback>
                <p:oleObj name="Equation" r:id="rId6" imgW="152268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513" y="3967163"/>
                        <a:ext cx="363537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3063" name="Object 7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126038" y="3387725"/>
          <a:ext cx="5937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79279" imgH="203112" progId="Equation.3">
                  <p:embed/>
                </p:oleObj>
              </mc:Choice>
              <mc:Fallback>
                <p:oleObj name="Equation" r:id="rId8" imgW="27927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6038" y="3387725"/>
                        <a:ext cx="59372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3077" name="Object 8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5027613" y="4710113"/>
          <a:ext cx="80645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80835" imgH="203112" progId="Equation.3">
                  <p:embed/>
                </p:oleObj>
              </mc:Choice>
              <mc:Fallback>
                <p:oleObj name="Equation" r:id="rId10" imgW="38083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7613" y="4710113"/>
                        <a:ext cx="806450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3053" name="AutoShape 61"/>
          <p:cNvSpPr>
            <a:spLocks noChangeArrowheads="1"/>
          </p:cNvSpPr>
          <p:nvPr/>
        </p:nvSpPr>
        <p:spPr bwMode="auto">
          <a:xfrm>
            <a:off x="1428750" y="3800475"/>
            <a:ext cx="2428875" cy="1057275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ar-IQ"/>
          </a:p>
        </p:txBody>
      </p:sp>
      <p:sp>
        <p:nvSpPr>
          <p:cNvPr id="213054" name="Line 62"/>
          <p:cNvSpPr>
            <a:spLocks noChangeShapeType="1"/>
          </p:cNvSpPr>
          <p:nvPr/>
        </p:nvSpPr>
        <p:spPr bwMode="auto">
          <a:xfrm>
            <a:off x="3857625" y="4157663"/>
            <a:ext cx="8858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IQ"/>
          </a:p>
        </p:txBody>
      </p:sp>
      <p:sp>
        <p:nvSpPr>
          <p:cNvPr id="213055" name="AutoShape 63"/>
          <p:cNvSpPr>
            <a:spLocks noChangeArrowheads="1"/>
          </p:cNvSpPr>
          <p:nvPr/>
        </p:nvSpPr>
        <p:spPr bwMode="auto">
          <a:xfrm>
            <a:off x="2681288" y="3224213"/>
            <a:ext cx="1214437" cy="1014412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ar-IQ"/>
          </a:p>
        </p:txBody>
      </p:sp>
      <p:sp>
        <p:nvSpPr>
          <p:cNvPr id="213056" name="Line 64"/>
          <p:cNvSpPr>
            <a:spLocks noChangeShapeType="1"/>
          </p:cNvSpPr>
          <p:nvPr/>
        </p:nvSpPr>
        <p:spPr bwMode="auto">
          <a:xfrm>
            <a:off x="3900488" y="3629025"/>
            <a:ext cx="1071562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IQ"/>
          </a:p>
        </p:txBody>
      </p:sp>
      <p:sp>
        <p:nvSpPr>
          <p:cNvPr id="213057" name="AutoShape 65"/>
          <p:cNvSpPr>
            <a:spLocks noChangeArrowheads="1"/>
          </p:cNvSpPr>
          <p:nvPr/>
        </p:nvSpPr>
        <p:spPr bwMode="auto">
          <a:xfrm>
            <a:off x="2076450" y="4376738"/>
            <a:ext cx="457200" cy="105727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ar-IQ"/>
          </a:p>
        </p:txBody>
      </p:sp>
      <p:sp>
        <p:nvSpPr>
          <p:cNvPr id="213058" name="Line 66"/>
          <p:cNvSpPr>
            <a:spLocks noChangeShapeType="1"/>
          </p:cNvSpPr>
          <p:nvPr/>
        </p:nvSpPr>
        <p:spPr bwMode="auto">
          <a:xfrm>
            <a:off x="2528888" y="4943475"/>
            <a:ext cx="24717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IQ"/>
          </a:p>
        </p:txBody>
      </p:sp>
      <p:graphicFrame>
        <p:nvGraphicFramePr>
          <p:cNvPr id="113713" name="Rectangle 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8088686"/>
              </p:ext>
            </p:extLst>
          </p:nvPr>
        </p:nvGraphicFramePr>
        <p:xfrm>
          <a:off x="2954338" y="3602038"/>
          <a:ext cx="66516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معادلة" r:id="rId12" imgW="114120" imgH="215640" progId="Equation.3">
                  <p:embed/>
                </p:oleObj>
              </mc:Choice>
              <mc:Fallback>
                <p:oleObj name="معادلة" r:id="rId12" imgW="114120" imgH="21564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338" y="3602038"/>
                        <a:ext cx="665162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3081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64369"/>
              </p:ext>
            </p:extLst>
          </p:nvPr>
        </p:nvGraphicFramePr>
        <p:xfrm>
          <a:off x="4300537" y="2098675"/>
          <a:ext cx="4231904" cy="466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معادلة" r:id="rId14" imgW="1942920" imgH="228600" progId="Equation.3">
                  <p:embed/>
                </p:oleObj>
              </mc:Choice>
              <mc:Fallback>
                <p:oleObj name="معادلة" r:id="rId14" imgW="19429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0537" y="2098675"/>
                        <a:ext cx="4231904" cy="4662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57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00"/>
    </mc:Choice>
    <mc:Fallback xmlns="">
      <p:transition spd="slow" advTm="12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3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3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3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3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3053" grpId="0" animBg="1"/>
      <p:bldP spid="213054" grpId="0" animBg="1"/>
      <p:bldP spid="213055" grpId="0" animBg="1"/>
      <p:bldP spid="213056" grpId="0" animBg="1"/>
      <p:bldP spid="213057" grpId="0" animBg="1"/>
      <p:bldP spid="2130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CS1103-5</a:t>
            </a:r>
          </a:p>
        </p:txBody>
      </p:sp>
      <p:sp>
        <p:nvSpPr>
          <p:cNvPr id="4" name="عنصر نائب لرقم الشريحة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5DD5-4EF9-4DCC-864E-524883BDE7D7}" type="slidenum">
              <a:rPr lang="en-US"/>
              <a:pPr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772" name="Rectangle 4"/>
              <p:cNvSpPr>
                <a:spLocks noChangeArrowheads="1"/>
              </p:cNvSpPr>
              <p:nvPr/>
            </p:nvSpPr>
            <p:spPr bwMode="auto">
              <a:xfrm>
                <a:off x="685800" y="307270"/>
                <a:ext cx="7772400" cy="5865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eaLnBrk="1" hangingPunct="1"/>
                <a:r>
                  <a:rPr lang="en-US" sz="2400" b="1" i="1" dirty="0">
                    <a:solidFill>
                      <a:srgbClr val="CC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f(A,B,C,D)</a:t>
                </a:r>
                <a:r>
                  <a:rPr lang="en-US" sz="2400" b="1" dirty="0">
                    <a:solidFill>
                      <a:srgbClr val="CC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(</m:t>
                        </m:r>
                        <m: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𝟎</m:t>
                        </m:r>
                        <m: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,</m:t>
                        </m:r>
                        <m: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  <m: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,</m:t>
                        </m:r>
                        <m: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𝟖</m:t>
                        </m:r>
                        <m: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,</m:t>
                        </m:r>
                        <m: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𝟗</m:t>
                        </m:r>
                        <m: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,</m:t>
                        </m:r>
                        <m: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𝟕</m:t>
                        </m:r>
                        <m: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,</m:t>
                        </m:r>
                        <m: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𝟏𝟓</m:t>
                        </m:r>
                        <m: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,</m:t>
                        </m:r>
                        <m: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  <m: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,</m:t>
                        </m:r>
                        <m: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𝟏𝟎</m:t>
                        </m:r>
                        <m:r>
                          <a:rPr lang="en-US" sz="2400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sz="2800" b="1" dirty="0">
                  <a:solidFill>
                    <a:srgbClr val="CC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0772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307270"/>
                <a:ext cx="7772400" cy="586541"/>
              </a:xfrm>
              <a:prstGeom prst="rect">
                <a:avLst/>
              </a:prstGeom>
              <a:blipFill rotWithShape="1">
                <a:blip r:embed="rId6"/>
                <a:stretch>
                  <a:fillRect t="-90722" b="-1484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07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7153897"/>
              </p:ext>
            </p:extLst>
          </p:nvPr>
        </p:nvGraphicFramePr>
        <p:xfrm>
          <a:off x="2013053" y="931825"/>
          <a:ext cx="5223243" cy="4253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7" imgW="2021780" imgH="2142360" progId="Visio.Drawing.5">
                  <p:embed/>
                </p:oleObj>
              </mc:Choice>
              <mc:Fallback>
                <p:oleObj name="VISIO" r:id="rId7" imgW="2021780" imgH="2142360" progId="Visio.Drawing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3053" y="931825"/>
                        <a:ext cx="5223243" cy="4253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مربع نص 1"/>
              <p:cNvSpPr txBox="1"/>
              <p:nvPr/>
            </p:nvSpPr>
            <p:spPr>
              <a:xfrm>
                <a:off x="1331640" y="5388255"/>
                <a:ext cx="712656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rgbClr val="CC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f(A,B,C,D)</a:t>
                </a:r>
                <a:r>
                  <a:rPr lang="en-US" b="1" dirty="0">
                    <a:solidFill>
                      <a:srgbClr val="CC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b="1" dirty="0">
                    <a:solidFill>
                      <a:srgbClr val="CC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𝑫</m:t>
                        </m:r>
                      </m:e>
                    </m:acc>
                  </m:oMath>
                </a14:m>
                <a:r>
                  <a:rPr lang="en-US" b="1" dirty="0">
                    <a:solidFill>
                      <a:srgbClr val="CC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solidFill>
                              <a:srgbClr val="00FF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00FF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b="1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dirty="0">
                            <a:solidFill>
                              <a:srgbClr val="00FF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solidFill>
                              <a:srgbClr val="00FF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b="1" dirty="0">
                    <a:solidFill>
                      <a:srgbClr val="CC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+ </a:t>
                </a:r>
                <a:r>
                  <a:rPr lang="en-US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BCD </a:t>
                </a:r>
                <a:endParaRPr lang="en-US" sz="2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مربع نص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5388255"/>
                <a:ext cx="7126560" cy="369332"/>
              </a:xfrm>
              <a:prstGeom prst="rect">
                <a:avLst/>
              </a:prstGeom>
              <a:blipFill rotWithShape="1">
                <a:blip r:embed="rId9"/>
                <a:stretch>
                  <a:fillRect t="-10000" b="-33333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مجموعة 17"/>
          <p:cNvGrpSpPr/>
          <p:nvPr/>
        </p:nvGrpSpPr>
        <p:grpSpPr>
          <a:xfrm>
            <a:off x="3284038" y="1988840"/>
            <a:ext cx="4968552" cy="2160240"/>
            <a:chOff x="3284038" y="1988840"/>
            <a:chExt cx="4968552" cy="2160240"/>
          </a:xfrm>
        </p:grpSpPr>
        <p:cxnSp>
          <p:nvCxnSpPr>
            <p:cNvPr id="11" name="رابط كسهم مستقيم 10"/>
            <p:cNvCxnSpPr/>
            <p:nvPr/>
          </p:nvCxnSpPr>
          <p:spPr>
            <a:xfrm flipH="1" flipV="1">
              <a:off x="6372200" y="1988840"/>
              <a:ext cx="1872208" cy="19442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رابط كسهم مستقيم 12"/>
            <p:cNvCxnSpPr/>
            <p:nvPr/>
          </p:nvCxnSpPr>
          <p:spPr>
            <a:xfrm flipH="1" flipV="1">
              <a:off x="3635896" y="2132856"/>
              <a:ext cx="4608512" cy="1800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كسهم مستقيم 14"/>
            <p:cNvCxnSpPr/>
            <p:nvPr/>
          </p:nvCxnSpPr>
          <p:spPr>
            <a:xfrm flipH="1">
              <a:off x="3284038" y="3938522"/>
              <a:ext cx="4968552" cy="720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رابط كسهم مستقيم 16"/>
            <p:cNvCxnSpPr/>
            <p:nvPr/>
          </p:nvCxnSpPr>
          <p:spPr>
            <a:xfrm flipH="1">
              <a:off x="5940152" y="3933056"/>
              <a:ext cx="2304256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مربع نص 22"/>
              <p:cNvSpPr txBox="1"/>
              <p:nvPr/>
            </p:nvSpPr>
            <p:spPr>
              <a:xfrm>
                <a:off x="8252590" y="3680864"/>
                <a:ext cx="63989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b="1" dirty="0">
                    <a:solidFill>
                      <a:srgbClr val="CC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𝑫</m:t>
                        </m:r>
                      </m:e>
                    </m:acc>
                  </m:oMath>
                </a14:m>
                <a:endParaRPr lang="en-US" sz="2000" b="1" dirty="0">
                  <a:solidFill>
                    <a:srgbClr val="CC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3" name="مربع نص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2590" y="3680864"/>
                <a:ext cx="639890" cy="369332"/>
              </a:xfrm>
              <a:prstGeom prst="rect">
                <a:avLst/>
              </a:prstGeom>
              <a:blipFill rotWithShape="1">
                <a:blip r:embed="rId10"/>
                <a:stretch>
                  <a:fillRect r="-37143" b="-1667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رابط كسهم مستقيم 19"/>
          <p:cNvCxnSpPr/>
          <p:nvPr/>
        </p:nvCxnSpPr>
        <p:spPr>
          <a:xfrm>
            <a:off x="1331640" y="1988840"/>
            <a:ext cx="2304256" cy="360040"/>
          </a:xfrm>
          <a:prstGeom prst="straightConnector1">
            <a:avLst/>
          </a:prstGeom>
          <a:ln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كسهم مستقيم 26"/>
          <p:cNvCxnSpPr/>
          <p:nvPr/>
        </p:nvCxnSpPr>
        <p:spPr>
          <a:xfrm>
            <a:off x="1331640" y="1988840"/>
            <a:ext cx="4436674" cy="360040"/>
          </a:xfrm>
          <a:prstGeom prst="straightConnector1">
            <a:avLst/>
          </a:prstGeom>
          <a:ln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مربع نص 27"/>
              <p:cNvSpPr txBox="1"/>
              <p:nvPr/>
            </p:nvSpPr>
            <p:spPr>
              <a:xfrm>
                <a:off x="467544" y="1628800"/>
                <a:ext cx="72008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>
                            <a:solidFill>
                              <a:srgbClr val="00FF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00FF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b="1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dirty="0">
                            <a:solidFill>
                              <a:srgbClr val="00FF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solidFill>
                              <a:srgbClr val="00FF00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</a:rPr>
                          <m:t>𝑪</m:t>
                        </m:r>
                      </m:e>
                    </m:acc>
                  </m:oMath>
                </a14:m>
                <a:endParaRPr lang="ar-IQ" dirty="0"/>
              </a:p>
            </p:txBody>
          </p:sp>
        </mc:Choice>
        <mc:Fallback xmlns="">
          <p:sp>
            <p:nvSpPr>
              <p:cNvPr id="28" name="مربع نص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628800"/>
                <a:ext cx="720080" cy="369332"/>
              </a:xfrm>
              <a:prstGeom prst="rect">
                <a:avLst/>
              </a:prstGeom>
              <a:blipFill rotWithShape="1">
                <a:blip r:embed="rId11"/>
                <a:stretch>
                  <a:fillRect r="-27119" b="-1639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مربع نص 28"/>
          <p:cNvSpPr txBox="1"/>
          <p:nvPr/>
        </p:nvSpPr>
        <p:spPr>
          <a:xfrm>
            <a:off x="1187624" y="3032956"/>
            <a:ext cx="720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BCD</a:t>
            </a:r>
            <a:endParaRPr lang="ar-IQ" dirty="0"/>
          </a:p>
        </p:txBody>
      </p:sp>
      <p:cxnSp>
        <p:nvCxnSpPr>
          <p:cNvPr id="31" name="رابط كسهم مستقيم 30"/>
          <p:cNvCxnSpPr>
            <a:stCxn id="29" idx="3"/>
          </p:cNvCxnSpPr>
          <p:nvPr/>
        </p:nvCxnSpPr>
        <p:spPr>
          <a:xfrm>
            <a:off x="1907704" y="3217622"/>
            <a:ext cx="2232248" cy="18466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3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0"/>
    </mc:Choice>
    <mc:Fallback xmlns="">
      <p:transition spd="slow" advTm="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3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/>
              <a:t>Simplification Using K-maps</a:t>
            </a:r>
            <a:endParaRPr lang="en-GB" sz="4000"/>
          </a:p>
        </p:txBody>
      </p:sp>
      <p:grpSp>
        <p:nvGrpSpPr>
          <p:cNvPr id="108548" name="Group 4"/>
          <p:cNvGrpSpPr>
            <a:grpSpLocks/>
          </p:cNvGrpSpPr>
          <p:nvPr/>
        </p:nvGrpSpPr>
        <p:grpSpPr bwMode="auto">
          <a:xfrm>
            <a:off x="1692275" y="2895600"/>
            <a:ext cx="5543550" cy="3114675"/>
            <a:chOff x="1066" y="1824"/>
            <a:chExt cx="3492" cy="1962"/>
          </a:xfrm>
        </p:grpSpPr>
        <p:sp>
          <p:nvSpPr>
            <p:cNvPr id="108549" name="AutoShape 5"/>
            <p:cNvSpPr>
              <a:spLocks noChangeArrowheads="1"/>
            </p:cNvSpPr>
            <p:nvPr/>
          </p:nvSpPr>
          <p:spPr bwMode="auto">
            <a:xfrm>
              <a:off x="3136" y="2948"/>
              <a:ext cx="560" cy="519"/>
            </a:xfrm>
            <a:prstGeom prst="flowChartAlternateProcess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ar-IQ"/>
            </a:p>
          </p:txBody>
        </p:sp>
        <p:sp>
          <p:nvSpPr>
            <p:cNvPr id="108550" name="AutoShape 6"/>
            <p:cNvSpPr>
              <a:spLocks noChangeArrowheads="1"/>
            </p:cNvSpPr>
            <p:nvPr/>
          </p:nvSpPr>
          <p:spPr bwMode="auto">
            <a:xfrm>
              <a:off x="2429" y="2656"/>
              <a:ext cx="637" cy="215"/>
            </a:xfrm>
            <a:prstGeom prst="flowChartAlternateProcess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ar-IQ"/>
            </a:p>
          </p:txBody>
        </p:sp>
        <p:sp>
          <p:nvSpPr>
            <p:cNvPr id="108551" name="Rectangle 7"/>
            <p:cNvSpPr>
              <a:spLocks noChangeArrowheads="1"/>
            </p:cNvSpPr>
            <p:nvPr/>
          </p:nvSpPr>
          <p:spPr bwMode="auto">
            <a:xfrm>
              <a:off x="2391" y="2291"/>
              <a:ext cx="1382" cy="121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08552" name="Line 8"/>
            <p:cNvSpPr>
              <a:spLocks noChangeShapeType="1"/>
            </p:cNvSpPr>
            <p:nvPr/>
          </p:nvSpPr>
          <p:spPr bwMode="auto">
            <a:xfrm>
              <a:off x="2391" y="2595"/>
              <a:ext cx="138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08553" name="Line 9"/>
            <p:cNvSpPr>
              <a:spLocks noChangeShapeType="1"/>
            </p:cNvSpPr>
            <p:nvPr/>
          </p:nvSpPr>
          <p:spPr bwMode="auto">
            <a:xfrm>
              <a:off x="2736" y="2291"/>
              <a:ext cx="0" cy="1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08554" name="Text Box 10"/>
            <p:cNvSpPr txBox="1">
              <a:spLocks noChangeArrowheads="1"/>
            </p:cNvSpPr>
            <p:nvPr/>
          </p:nvSpPr>
          <p:spPr bwMode="auto">
            <a:xfrm>
              <a:off x="2391" y="2655"/>
              <a:ext cx="345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400" b="1">
                  <a:solidFill>
                    <a:srgbClr val="FF0000"/>
                  </a:solidFill>
                  <a:latin typeface="Tahoma" pitchFamily="34" charset="0"/>
                </a:rPr>
                <a:t>1</a:t>
              </a:r>
            </a:p>
          </p:txBody>
        </p:sp>
        <p:sp>
          <p:nvSpPr>
            <p:cNvPr id="108555" name="Text Box 11"/>
            <p:cNvSpPr txBox="1">
              <a:spLocks noChangeArrowheads="1"/>
            </p:cNvSpPr>
            <p:nvPr/>
          </p:nvSpPr>
          <p:spPr bwMode="auto">
            <a:xfrm>
              <a:off x="2736" y="2655"/>
              <a:ext cx="346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400" b="1">
                  <a:solidFill>
                    <a:srgbClr val="FF0000"/>
                  </a:solidFill>
                  <a:latin typeface="Tahoma" pitchFamily="34" charset="0"/>
                </a:rPr>
                <a:t>1</a:t>
              </a:r>
            </a:p>
          </p:txBody>
        </p:sp>
        <p:sp>
          <p:nvSpPr>
            <p:cNvPr id="108556" name="Text Box 12"/>
            <p:cNvSpPr txBox="1">
              <a:spLocks noChangeArrowheads="1"/>
            </p:cNvSpPr>
            <p:nvPr/>
          </p:nvSpPr>
          <p:spPr bwMode="auto">
            <a:xfrm>
              <a:off x="1880" y="3113"/>
              <a:ext cx="25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200" b="1">
                  <a:latin typeface="Tahoma" pitchFamily="34" charset="0"/>
                </a:rPr>
                <a:t>w</a:t>
              </a:r>
            </a:p>
          </p:txBody>
        </p:sp>
        <p:sp>
          <p:nvSpPr>
            <p:cNvPr id="108557" name="AutoShape 13"/>
            <p:cNvSpPr>
              <a:spLocks/>
            </p:cNvSpPr>
            <p:nvPr/>
          </p:nvSpPr>
          <p:spPr bwMode="auto">
            <a:xfrm>
              <a:off x="2098" y="2928"/>
              <a:ext cx="83" cy="574"/>
            </a:xfrm>
            <a:prstGeom prst="leftBrace">
              <a:avLst>
                <a:gd name="adj1" fmla="val 57631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08558" name="AutoShape 14"/>
            <p:cNvSpPr>
              <a:spLocks/>
            </p:cNvSpPr>
            <p:nvPr/>
          </p:nvSpPr>
          <p:spPr bwMode="auto">
            <a:xfrm rot="5400000" flipV="1">
              <a:off x="3387" y="1715"/>
              <a:ext cx="94" cy="676"/>
            </a:xfrm>
            <a:prstGeom prst="leftBrace">
              <a:avLst>
                <a:gd name="adj1" fmla="val 59929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08559" name="Line 15"/>
            <p:cNvSpPr>
              <a:spLocks noChangeShapeType="1"/>
            </p:cNvSpPr>
            <p:nvPr/>
          </p:nvSpPr>
          <p:spPr bwMode="auto">
            <a:xfrm>
              <a:off x="3082" y="2291"/>
              <a:ext cx="0" cy="1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08560" name="Line 16"/>
            <p:cNvSpPr>
              <a:spLocks noChangeShapeType="1"/>
            </p:cNvSpPr>
            <p:nvPr/>
          </p:nvSpPr>
          <p:spPr bwMode="auto">
            <a:xfrm>
              <a:off x="3428" y="2291"/>
              <a:ext cx="0" cy="12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08561" name="Text Box 17"/>
            <p:cNvSpPr txBox="1">
              <a:spLocks noChangeArrowheads="1"/>
            </p:cNvSpPr>
            <p:nvPr/>
          </p:nvSpPr>
          <p:spPr bwMode="auto">
            <a:xfrm>
              <a:off x="2160" y="2352"/>
              <a:ext cx="253" cy="1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/>
              <a:r>
                <a:rPr lang="en-GB" sz="1600" b="1" dirty="0">
                  <a:latin typeface="Times New Roman" pitchFamily="18" charset="0"/>
                </a:rPr>
                <a:t>00</a:t>
              </a:r>
            </a:p>
            <a:p>
              <a:pPr algn="r"/>
              <a:r>
                <a:rPr lang="en-GB" sz="1600" b="1" dirty="0">
                  <a:latin typeface="Times New Roman" pitchFamily="18" charset="0"/>
                </a:rPr>
                <a:t>   01</a:t>
              </a:r>
            </a:p>
            <a:p>
              <a:pPr algn="r"/>
              <a:endParaRPr lang="en-GB" sz="1600" b="1" dirty="0">
                <a:latin typeface="Times New Roman" pitchFamily="18" charset="0"/>
              </a:endParaRPr>
            </a:p>
            <a:p>
              <a:pPr algn="r"/>
              <a:r>
                <a:rPr lang="en-GB" sz="1600" b="1" dirty="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  <a:r>
                <a:rPr lang="en-GB" sz="1600" b="1" dirty="0">
                  <a:latin typeface="Times New Roman" pitchFamily="18" charset="0"/>
                </a:rPr>
                <a:t>1</a:t>
              </a:r>
            </a:p>
            <a:p>
              <a:pPr algn="r"/>
              <a:endParaRPr lang="en-GB" sz="1600" b="1" dirty="0">
                <a:latin typeface="Times New Roman" pitchFamily="18" charset="0"/>
              </a:endParaRPr>
            </a:p>
            <a:p>
              <a:pPr algn="r"/>
              <a:r>
                <a:rPr lang="en-GB" sz="1600" b="1" dirty="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  <a:r>
                <a:rPr lang="en-GB" sz="1600" b="1" dirty="0"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08562" name="Text Box 18"/>
            <p:cNvSpPr txBox="1">
              <a:spLocks noChangeArrowheads="1"/>
            </p:cNvSpPr>
            <p:nvPr/>
          </p:nvSpPr>
          <p:spPr bwMode="auto">
            <a:xfrm>
              <a:off x="2448" y="2097"/>
              <a:ext cx="1288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sz="1600" b="1" dirty="0">
                  <a:solidFill>
                    <a:srgbClr val="FF0000"/>
                  </a:solidFill>
                  <a:latin typeface="Times New Roman" pitchFamily="18" charset="0"/>
                </a:rPr>
                <a:t>0</a:t>
              </a:r>
              <a:r>
                <a:rPr lang="en-GB" sz="1600" b="1" dirty="0">
                  <a:latin typeface="Times New Roman" pitchFamily="18" charset="0"/>
                </a:rPr>
                <a:t>0       </a:t>
              </a:r>
              <a:r>
                <a:rPr lang="en-GB" sz="1600" b="1" dirty="0">
                  <a:solidFill>
                    <a:srgbClr val="FF0000"/>
                  </a:solidFill>
                  <a:latin typeface="Times New Roman" pitchFamily="18" charset="0"/>
                </a:rPr>
                <a:t>0</a:t>
              </a:r>
              <a:r>
                <a:rPr lang="en-GB" sz="1600" b="1" dirty="0">
                  <a:latin typeface="Times New Roman" pitchFamily="18" charset="0"/>
                </a:rPr>
                <a:t>1      </a:t>
              </a:r>
              <a:r>
                <a:rPr lang="en-GB" sz="1600" b="1" dirty="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  <a:r>
                <a:rPr lang="en-GB" sz="1600" b="1" dirty="0">
                  <a:latin typeface="Times New Roman" pitchFamily="18" charset="0"/>
                </a:rPr>
                <a:t>1       </a:t>
              </a:r>
              <a:r>
                <a:rPr lang="en-GB" sz="1600" b="1" dirty="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  <a:r>
                <a:rPr lang="en-GB" sz="1600" b="1" dirty="0"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08563" name="AutoShape 19"/>
            <p:cNvSpPr>
              <a:spLocks/>
            </p:cNvSpPr>
            <p:nvPr/>
          </p:nvSpPr>
          <p:spPr bwMode="auto">
            <a:xfrm rot="-5400000">
              <a:off x="3027" y="3247"/>
              <a:ext cx="94" cy="676"/>
            </a:xfrm>
            <a:prstGeom prst="leftBrace">
              <a:avLst>
                <a:gd name="adj1" fmla="val 59929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08564" name="Text Box 20"/>
            <p:cNvSpPr txBox="1">
              <a:spLocks noChangeArrowheads="1"/>
            </p:cNvSpPr>
            <p:nvPr/>
          </p:nvSpPr>
          <p:spPr bwMode="auto">
            <a:xfrm>
              <a:off x="2952" y="3603"/>
              <a:ext cx="255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200" b="1">
                  <a:latin typeface="Tahoma" pitchFamily="34" charset="0"/>
                </a:rPr>
                <a:t>z</a:t>
              </a:r>
            </a:p>
          </p:txBody>
        </p:sp>
        <p:sp>
          <p:nvSpPr>
            <p:cNvPr id="108565" name="Line 21"/>
            <p:cNvSpPr>
              <a:spLocks noChangeShapeType="1"/>
            </p:cNvSpPr>
            <p:nvPr/>
          </p:nvSpPr>
          <p:spPr bwMode="auto">
            <a:xfrm flipH="1" flipV="1">
              <a:off x="2151" y="2041"/>
              <a:ext cx="230" cy="2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08566" name="Text Box 22"/>
            <p:cNvSpPr txBox="1">
              <a:spLocks noChangeArrowheads="1"/>
            </p:cNvSpPr>
            <p:nvPr/>
          </p:nvSpPr>
          <p:spPr bwMode="auto">
            <a:xfrm>
              <a:off x="1988" y="2102"/>
              <a:ext cx="297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200" b="1">
                  <a:latin typeface="Tahoma" pitchFamily="34" charset="0"/>
                </a:rPr>
                <a:t>wx</a:t>
              </a:r>
            </a:p>
          </p:txBody>
        </p:sp>
        <p:sp>
          <p:nvSpPr>
            <p:cNvPr id="108567" name="Text Box 23"/>
            <p:cNvSpPr txBox="1">
              <a:spLocks noChangeArrowheads="1"/>
            </p:cNvSpPr>
            <p:nvPr/>
          </p:nvSpPr>
          <p:spPr bwMode="auto">
            <a:xfrm>
              <a:off x="2184" y="1968"/>
              <a:ext cx="298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200" b="1">
                  <a:latin typeface="Tahoma" pitchFamily="34" charset="0"/>
                </a:rPr>
                <a:t>yz</a:t>
              </a:r>
            </a:p>
          </p:txBody>
        </p:sp>
        <p:sp>
          <p:nvSpPr>
            <p:cNvPr id="108568" name="Line 24"/>
            <p:cNvSpPr>
              <a:spLocks noChangeShapeType="1"/>
            </p:cNvSpPr>
            <p:nvPr/>
          </p:nvSpPr>
          <p:spPr bwMode="auto">
            <a:xfrm>
              <a:off x="2391" y="2899"/>
              <a:ext cx="138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08569" name="Line 25"/>
            <p:cNvSpPr>
              <a:spLocks noChangeShapeType="1"/>
            </p:cNvSpPr>
            <p:nvPr/>
          </p:nvSpPr>
          <p:spPr bwMode="auto">
            <a:xfrm>
              <a:off x="2391" y="3203"/>
              <a:ext cx="138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08570" name="Line 26"/>
            <p:cNvSpPr>
              <a:spLocks noChangeShapeType="1"/>
            </p:cNvSpPr>
            <p:nvPr/>
          </p:nvSpPr>
          <p:spPr bwMode="auto">
            <a:xfrm>
              <a:off x="2391" y="3203"/>
              <a:ext cx="138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08571" name="Text Box 27"/>
            <p:cNvSpPr txBox="1">
              <a:spLocks noChangeArrowheads="1"/>
            </p:cNvSpPr>
            <p:nvPr/>
          </p:nvSpPr>
          <p:spPr bwMode="auto">
            <a:xfrm>
              <a:off x="3082" y="2960"/>
              <a:ext cx="346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400" b="1">
                  <a:solidFill>
                    <a:srgbClr val="FF0000"/>
                  </a:solidFill>
                  <a:latin typeface="Tahoma" pitchFamily="34" charset="0"/>
                </a:rPr>
                <a:t>1</a:t>
              </a:r>
            </a:p>
          </p:txBody>
        </p:sp>
        <p:sp>
          <p:nvSpPr>
            <p:cNvPr id="108572" name="Text Box 28"/>
            <p:cNvSpPr txBox="1">
              <a:spLocks noChangeArrowheads="1"/>
            </p:cNvSpPr>
            <p:nvPr/>
          </p:nvSpPr>
          <p:spPr bwMode="auto">
            <a:xfrm>
              <a:off x="3428" y="2960"/>
              <a:ext cx="34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400" b="1">
                  <a:solidFill>
                    <a:srgbClr val="FF0000"/>
                  </a:solidFill>
                  <a:latin typeface="Tahoma" pitchFamily="34" charset="0"/>
                </a:rPr>
                <a:t>1</a:t>
              </a:r>
            </a:p>
          </p:txBody>
        </p:sp>
        <p:sp>
          <p:nvSpPr>
            <p:cNvPr id="108573" name="Line 29"/>
            <p:cNvSpPr>
              <a:spLocks noChangeShapeType="1"/>
            </p:cNvSpPr>
            <p:nvPr/>
          </p:nvSpPr>
          <p:spPr bwMode="auto">
            <a:xfrm>
              <a:off x="2391" y="3507"/>
              <a:ext cx="138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08574" name="Text Box 30"/>
            <p:cNvSpPr txBox="1">
              <a:spLocks noChangeArrowheads="1"/>
            </p:cNvSpPr>
            <p:nvPr/>
          </p:nvSpPr>
          <p:spPr bwMode="auto">
            <a:xfrm>
              <a:off x="3082" y="3264"/>
              <a:ext cx="346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400" b="1">
                  <a:solidFill>
                    <a:srgbClr val="FF0000"/>
                  </a:solidFill>
                  <a:latin typeface="Tahoma" pitchFamily="34" charset="0"/>
                </a:rPr>
                <a:t>1</a:t>
              </a:r>
            </a:p>
          </p:txBody>
        </p:sp>
        <p:sp>
          <p:nvSpPr>
            <p:cNvPr id="108575" name="Text Box 31"/>
            <p:cNvSpPr txBox="1">
              <a:spLocks noChangeArrowheads="1"/>
            </p:cNvSpPr>
            <p:nvPr/>
          </p:nvSpPr>
          <p:spPr bwMode="auto">
            <a:xfrm>
              <a:off x="3428" y="3264"/>
              <a:ext cx="34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400" b="1">
                  <a:solidFill>
                    <a:srgbClr val="FF0000"/>
                  </a:solidFill>
                  <a:latin typeface="Tahoma" pitchFamily="34" charset="0"/>
                </a:rPr>
                <a:t>1</a:t>
              </a:r>
            </a:p>
          </p:txBody>
        </p:sp>
        <p:sp>
          <p:nvSpPr>
            <p:cNvPr id="108576" name="AutoShape 32"/>
            <p:cNvSpPr>
              <a:spLocks/>
            </p:cNvSpPr>
            <p:nvPr/>
          </p:nvSpPr>
          <p:spPr bwMode="auto">
            <a:xfrm flipH="1">
              <a:off x="3820" y="2612"/>
              <a:ext cx="83" cy="574"/>
            </a:xfrm>
            <a:prstGeom prst="leftBrace">
              <a:avLst>
                <a:gd name="adj1" fmla="val 57631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08577" name="Text Box 33"/>
            <p:cNvSpPr txBox="1">
              <a:spLocks noChangeArrowheads="1"/>
            </p:cNvSpPr>
            <p:nvPr/>
          </p:nvSpPr>
          <p:spPr bwMode="auto">
            <a:xfrm>
              <a:off x="3839" y="2806"/>
              <a:ext cx="254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200" b="1">
                  <a:latin typeface="Tahoma" pitchFamily="34" charset="0"/>
                </a:rPr>
                <a:t>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578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066" y="2462"/>
                  <a:ext cx="749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GB" sz="20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𝑊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X</m:t>
                        </m:r>
                        <m:acc>
                          <m:accPr>
                            <m:chr m:val="̅"/>
                            <m:ctrlP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𝑌</m:t>
                            </m:r>
                          </m:e>
                        </m:acc>
                      </m:oMath>
                    </m:oMathPara>
                  </a14:m>
                  <a:endParaRPr lang="en-GB" sz="2000" dirty="0">
                    <a:solidFill>
                      <a:srgbClr val="0000FF"/>
                    </a:solidFill>
                    <a:latin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108578" name="Text 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66" y="2462"/>
                  <a:ext cx="749" cy="30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ar-IQ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579" name="Text Box 35"/>
            <p:cNvSpPr txBox="1">
              <a:spLocks noChangeArrowheads="1"/>
            </p:cNvSpPr>
            <p:nvPr/>
          </p:nvSpPr>
          <p:spPr bwMode="auto">
            <a:xfrm>
              <a:off x="4084" y="3201"/>
              <a:ext cx="47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2000" dirty="0">
                  <a:solidFill>
                    <a:srgbClr val="800000"/>
                  </a:solidFill>
                  <a:latin typeface="Tahoma" pitchFamily="34" charset="0"/>
                </a:rPr>
                <a:t>YW</a:t>
              </a:r>
            </a:p>
          </p:txBody>
        </p:sp>
        <p:sp>
          <p:nvSpPr>
            <p:cNvPr id="108580" name="Line 36"/>
            <p:cNvSpPr>
              <a:spLocks noChangeShapeType="1"/>
            </p:cNvSpPr>
            <p:nvPr/>
          </p:nvSpPr>
          <p:spPr bwMode="auto">
            <a:xfrm>
              <a:off x="1815" y="2584"/>
              <a:ext cx="613" cy="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08581" name="Line 37"/>
            <p:cNvSpPr>
              <a:spLocks noChangeShapeType="1"/>
            </p:cNvSpPr>
            <p:nvPr/>
          </p:nvSpPr>
          <p:spPr bwMode="auto">
            <a:xfrm flipH="1" flipV="1">
              <a:off x="3716" y="3256"/>
              <a:ext cx="392" cy="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08582" name="Text Box 38"/>
            <p:cNvSpPr txBox="1">
              <a:spLocks noChangeArrowheads="1"/>
            </p:cNvSpPr>
            <p:nvPr/>
          </p:nvSpPr>
          <p:spPr bwMode="auto">
            <a:xfrm>
              <a:off x="3312" y="1824"/>
              <a:ext cx="254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200" b="1">
                  <a:latin typeface="Tahoma" pitchFamily="34" charset="0"/>
                </a:rPr>
                <a:t>y</a:t>
              </a:r>
            </a:p>
          </p:txBody>
        </p:sp>
      </p:grpSp>
      <p:sp>
        <p:nvSpPr>
          <p:cNvPr id="2" name="عنصر نائب للمحتوى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84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86"/>
    </mc:Choice>
    <mc:Fallback xmlns="">
      <p:transition spd="slow" advTm="76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/>
              <a:t>Simplest SOP Expressions</a:t>
            </a:r>
            <a:endParaRPr lang="en-GB" sz="4000"/>
          </a:p>
        </p:txBody>
      </p:sp>
      <p:grpSp>
        <p:nvGrpSpPr>
          <p:cNvPr id="124931" name="Group 3"/>
          <p:cNvGrpSpPr>
            <a:grpSpLocks/>
          </p:cNvGrpSpPr>
          <p:nvPr/>
        </p:nvGrpSpPr>
        <p:grpSpPr bwMode="auto">
          <a:xfrm>
            <a:off x="2743200" y="1905000"/>
            <a:ext cx="2722563" cy="2560638"/>
            <a:chOff x="1728" y="1200"/>
            <a:chExt cx="1715" cy="1613"/>
          </a:xfrm>
        </p:grpSpPr>
        <p:sp>
          <p:nvSpPr>
            <p:cNvPr id="124932" name="AutoShape 4"/>
            <p:cNvSpPr>
              <a:spLocks/>
            </p:cNvSpPr>
            <p:nvPr/>
          </p:nvSpPr>
          <p:spPr bwMode="auto">
            <a:xfrm rot="5400000" flipH="1">
              <a:off x="2958" y="2418"/>
              <a:ext cx="174" cy="157"/>
            </a:xfrm>
            <a:prstGeom prst="rightBracket">
              <a:avLst>
                <a:gd name="adj" fmla="val 8333"/>
              </a:avLst>
            </a:prstGeom>
            <a:solidFill>
              <a:srgbClr val="FFFF99">
                <a:alpha val="5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ar-IQ"/>
            </a:p>
          </p:txBody>
        </p:sp>
        <p:sp>
          <p:nvSpPr>
            <p:cNvPr id="124933" name="AutoShape 5"/>
            <p:cNvSpPr>
              <a:spLocks/>
            </p:cNvSpPr>
            <p:nvPr/>
          </p:nvSpPr>
          <p:spPr bwMode="auto">
            <a:xfrm rot="-5400000" flipH="1" flipV="1">
              <a:off x="2958" y="1640"/>
              <a:ext cx="174" cy="157"/>
            </a:xfrm>
            <a:prstGeom prst="rightBracket">
              <a:avLst>
                <a:gd name="adj" fmla="val 8333"/>
              </a:avLst>
            </a:prstGeom>
            <a:solidFill>
              <a:srgbClr val="FFFF99">
                <a:alpha val="5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ar-IQ"/>
            </a:p>
          </p:txBody>
        </p:sp>
        <p:grpSp>
          <p:nvGrpSpPr>
            <p:cNvPr id="124934" name="Group 6"/>
            <p:cNvGrpSpPr>
              <a:grpSpLocks/>
            </p:cNvGrpSpPr>
            <p:nvPr/>
          </p:nvGrpSpPr>
          <p:grpSpPr bwMode="auto">
            <a:xfrm>
              <a:off x="1728" y="1200"/>
              <a:ext cx="1715" cy="1613"/>
              <a:chOff x="2880" y="2520"/>
              <a:chExt cx="4288" cy="4032"/>
            </a:xfrm>
          </p:grpSpPr>
          <p:sp>
            <p:nvSpPr>
              <p:cNvPr id="124935" name="Rectangle 7"/>
              <p:cNvSpPr>
                <a:spLocks noChangeArrowheads="1"/>
              </p:cNvSpPr>
              <p:nvPr/>
            </p:nvSpPr>
            <p:spPr bwMode="auto">
              <a:xfrm>
                <a:off x="3971" y="3494"/>
                <a:ext cx="2564" cy="248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24936" name="Line 8"/>
              <p:cNvSpPr>
                <a:spLocks noChangeShapeType="1"/>
              </p:cNvSpPr>
              <p:nvPr/>
            </p:nvSpPr>
            <p:spPr bwMode="auto">
              <a:xfrm>
                <a:off x="3971" y="4115"/>
                <a:ext cx="256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24937" name="Line 9"/>
              <p:cNvSpPr>
                <a:spLocks noChangeShapeType="1"/>
              </p:cNvSpPr>
              <p:nvPr/>
            </p:nvSpPr>
            <p:spPr bwMode="auto">
              <a:xfrm>
                <a:off x="4612" y="3494"/>
                <a:ext cx="0" cy="24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24938" name="Text Box 10"/>
              <p:cNvSpPr txBox="1">
                <a:spLocks noChangeArrowheads="1"/>
              </p:cNvSpPr>
              <p:nvPr/>
            </p:nvSpPr>
            <p:spPr bwMode="auto">
              <a:xfrm>
                <a:off x="3960" y="4824"/>
                <a:ext cx="641" cy="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400" b="1">
                    <a:solidFill>
                      <a:srgbClr val="FF0000"/>
                    </a:solidFill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24939" name="Text Box 11"/>
              <p:cNvSpPr txBox="1">
                <a:spLocks noChangeArrowheads="1"/>
              </p:cNvSpPr>
              <p:nvPr/>
            </p:nvSpPr>
            <p:spPr bwMode="auto">
              <a:xfrm>
                <a:off x="4612" y="4240"/>
                <a:ext cx="641" cy="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400" b="1">
                    <a:solidFill>
                      <a:srgbClr val="FF0000"/>
                    </a:solidFill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24940" name="Text Box 12"/>
              <p:cNvSpPr txBox="1">
                <a:spLocks noChangeArrowheads="1"/>
              </p:cNvSpPr>
              <p:nvPr/>
            </p:nvSpPr>
            <p:spPr bwMode="auto">
              <a:xfrm>
                <a:off x="3024" y="5176"/>
                <a:ext cx="472" cy="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200" b="1">
                    <a:latin typeface="Tahoma" pitchFamily="34" charset="0"/>
                  </a:rPr>
                  <a:t>C</a:t>
                </a:r>
              </a:p>
            </p:txBody>
          </p:sp>
          <p:sp>
            <p:nvSpPr>
              <p:cNvPr id="124941" name="AutoShape 13"/>
              <p:cNvSpPr>
                <a:spLocks/>
              </p:cNvSpPr>
              <p:nvPr/>
            </p:nvSpPr>
            <p:spPr bwMode="auto">
              <a:xfrm>
                <a:off x="3428" y="4797"/>
                <a:ext cx="154" cy="1175"/>
              </a:xfrm>
              <a:prstGeom prst="leftBrace">
                <a:avLst>
                  <a:gd name="adj1" fmla="val 63582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24942" name="AutoShape 14"/>
              <p:cNvSpPr>
                <a:spLocks/>
              </p:cNvSpPr>
              <p:nvPr/>
            </p:nvSpPr>
            <p:spPr bwMode="auto">
              <a:xfrm rot="5400000" flipV="1">
                <a:off x="5809" y="2380"/>
                <a:ext cx="194" cy="1253"/>
              </a:xfrm>
              <a:prstGeom prst="leftBrace">
                <a:avLst>
                  <a:gd name="adj1" fmla="val 53823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24943" name="Text Box 15"/>
              <p:cNvSpPr txBox="1">
                <a:spLocks noChangeArrowheads="1"/>
              </p:cNvSpPr>
              <p:nvPr/>
            </p:nvSpPr>
            <p:spPr bwMode="auto">
              <a:xfrm>
                <a:off x="5665" y="2520"/>
                <a:ext cx="472" cy="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200" b="1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124944" name="Line 16"/>
              <p:cNvSpPr>
                <a:spLocks noChangeShapeType="1"/>
              </p:cNvSpPr>
              <p:nvPr/>
            </p:nvSpPr>
            <p:spPr bwMode="auto">
              <a:xfrm>
                <a:off x="5253" y="3494"/>
                <a:ext cx="0" cy="24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24945" name="Line 17"/>
              <p:cNvSpPr>
                <a:spLocks noChangeShapeType="1"/>
              </p:cNvSpPr>
              <p:nvPr/>
            </p:nvSpPr>
            <p:spPr bwMode="auto">
              <a:xfrm>
                <a:off x="5894" y="3494"/>
                <a:ext cx="0" cy="24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24946" name="Text Box 18"/>
              <p:cNvSpPr txBox="1">
                <a:spLocks noChangeArrowheads="1"/>
              </p:cNvSpPr>
              <p:nvPr/>
            </p:nvSpPr>
            <p:spPr bwMode="auto">
              <a:xfrm>
                <a:off x="3456" y="3619"/>
                <a:ext cx="556" cy="2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>
                  <a:spcAft>
                    <a:spcPts val="200"/>
                  </a:spcAft>
                </a:pPr>
                <a:r>
                  <a:rPr lang="en-US" sz="1200" b="1">
                    <a:latin typeface="Times New Roman" pitchFamily="18" charset="0"/>
                  </a:rPr>
                  <a:t>00</a:t>
                </a:r>
              </a:p>
              <a:p>
                <a:pPr algn="r">
                  <a:spcAft>
                    <a:spcPts val="200"/>
                  </a:spcAft>
                </a:pPr>
                <a:r>
                  <a:rPr lang="en-US" sz="1200" b="1">
                    <a:latin typeface="Times New Roman" pitchFamily="18" charset="0"/>
                  </a:rPr>
                  <a:t>   01</a:t>
                </a:r>
              </a:p>
              <a:p>
                <a:pPr algn="r">
                  <a:spcAft>
                    <a:spcPts val="200"/>
                  </a:spcAft>
                </a:pPr>
                <a:endParaRPr lang="en-US" sz="1200" b="1">
                  <a:latin typeface="Times New Roman" pitchFamily="18" charset="0"/>
                </a:endParaRPr>
              </a:p>
              <a:p>
                <a:pPr algn="r">
                  <a:spcAft>
                    <a:spcPts val="200"/>
                  </a:spcAft>
                </a:pPr>
                <a:r>
                  <a:rPr lang="en-US" sz="1200" b="1">
                    <a:latin typeface="Times New Roman" pitchFamily="18" charset="0"/>
                  </a:rPr>
                  <a:t>11</a:t>
                </a:r>
              </a:p>
              <a:p>
                <a:pPr algn="r">
                  <a:spcAft>
                    <a:spcPts val="200"/>
                  </a:spcAft>
                </a:pPr>
                <a:endParaRPr lang="en-US" sz="1200" b="1">
                  <a:latin typeface="Times New Roman" pitchFamily="18" charset="0"/>
                </a:endParaRPr>
              </a:p>
              <a:p>
                <a:pPr algn="r">
                  <a:spcAft>
                    <a:spcPts val="200"/>
                  </a:spcAft>
                </a:pPr>
                <a:r>
                  <a:rPr lang="en-US" sz="1200" b="1">
                    <a:latin typeface="Times New Roman" pitchFamily="18" charset="0"/>
                  </a:rPr>
                  <a:t>10</a:t>
                </a:r>
                <a:endParaRPr lang="en-US" sz="1600" b="1">
                  <a:latin typeface="Times New Roman" pitchFamily="18" charset="0"/>
                </a:endParaRPr>
              </a:p>
            </p:txBody>
          </p:sp>
          <p:sp>
            <p:nvSpPr>
              <p:cNvPr id="124947" name="Text Box 19"/>
              <p:cNvSpPr txBox="1">
                <a:spLocks noChangeArrowheads="1"/>
              </p:cNvSpPr>
              <p:nvPr/>
            </p:nvSpPr>
            <p:spPr bwMode="auto">
              <a:xfrm>
                <a:off x="4077" y="3097"/>
                <a:ext cx="2389" cy="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sz="1200" b="1">
                    <a:latin typeface="Times New Roman" pitchFamily="18" charset="0"/>
                  </a:rPr>
                  <a:t>00      01      11      10</a:t>
                </a:r>
              </a:p>
            </p:txBody>
          </p:sp>
          <p:sp>
            <p:nvSpPr>
              <p:cNvPr id="124948" name="AutoShape 20"/>
              <p:cNvSpPr>
                <a:spLocks/>
              </p:cNvSpPr>
              <p:nvPr/>
            </p:nvSpPr>
            <p:spPr bwMode="auto">
              <a:xfrm rot="-5400000">
                <a:off x="5141" y="5515"/>
                <a:ext cx="194" cy="1252"/>
              </a:xfrm>
              <a:prstGeom prst="leftBrace">
                <a:avLst>
                  <a:gd name="adj1" fmla="val 53780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24949" name="Text Box 21"/>
              <p:cNvSpPr txBox="1">
                <a:spLocks noChangeArrowheads="1"/>
              </p:cNvSpPr>
              <p:nvPr/>
            </p:nvSpPr>
            <p:spPr bwMode="auto">
              <a:xfrm>
                <a:off x="5012" y="6179"/>
                <a:ext cx="472" cy="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200" b="1">
                    <a:latin typeface="Tahoma" pitchFamily="34" charset="0"/>
                  </a:rPr>
                  <a:t>B</a:t>
                </a:r>
              </a:p>
            </p:txBody>
          </p:sp>
          <p:sp>
            <p:nvSpPr>
              <p:cNvPr id="124950" name="Line 22"/>
              <p:cNvSpPr>
                <a:spLocks noChangeShapeType="1"/>
              </p:cNvSpPr>
              <p:nvPr/>
            </p:nvSpPr>
            <p:spPr bwMode="auto">
              <a:xfrm flipH="1" flipV="1">
                <a:off x="3526" y="2983"/>
                <a:ext cx="427" cy="49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24951" name="Text Box 23"/>
              <p:cNvSpPr txBox="1">
                <a:spLocks noChangeArrowheads="1"/>
              </p:cNvSpPr>
              <p:nvPr/>
            </p:nvSpPr>
            <p:spPr bwMode="auto">
              <a:xfrm>
                <a:off x="2880" y="3107"/>
                <a:ext cx="895" cy="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100" b="1">
                    <a:latin typeface="Tahoma" pitchFamily="34" charset="0"/>
                  </a:rPr>
                  <a:t>CD</a:t>
                </a:r>
              </a:p>
            </p:txBody>
          </p:sp>
          <p:sp>
            <p:nvSpPr>
              <p:cNvPr id="124952" name="Text Box 24"/>
              <p:cNvSpPr txBox="1">
                <a:spLocks noChangeArrowheads="1"/>
              </p:cNvSpPr>
              <p:nvPr/>
            </p:nvSpPr>
            <p:spPr bwMode="auto">
              <a:xfrm>
                <a:off x="3588" y="2808"/>
                <a:ext cx="732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100" b="1">
                    <a:latin typeface="Tahoma" pitchFamily="34" charset="0"/>
                  </a:rPr>
                  <a:t>AB</a:t>
                </a:r>
              </a:p>
            </p:txBody>
          </p:sp>
          <p:sp>
            <p:nvSpPr>
              <p:cNvPr id="124953" name="Line 25"/>
              <p:cNvSpPr>
                <a:spLocks noChangeShapeType="1"/>
              </p:cNvSpPr>
              <p:nvPr/>
            </p:nvSpPr>
            <p:spPr bwMode="auto">
              <a:xfrm>
                <a:off x="3971" y="4738"/>
                <a:ext cx="256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24954" name="Line 26"/>
              <p:cNvSpPr>
                <a:spLocks noChangeShapeType="1"/>
              </p:cNvSpPr>
              <p:nvPr/>
            </p:nvSpPr>
            <p:spPr bwMode="auto">
              <a:xfrm>
                <a:off x="3971" y="5360"/>
                <a:ext cx="256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24955" name="Line 27"/>
              <p:cNvSpPr>
                <a:spLocks noChangeShapeType="1"/>
              </p:cNvSpPr>
              <p:nvPr/>
            </p:nvSpPr>
            <p:spPr bwMode="auto">
              <a:xfrm>
                <a:off x="3971" y="5359"/>
                <a:ext cx="256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24956" name="Text Box 28"/>
              <p:cNvSpPr txBox="1">
                <a:spLocks noChangeArrowheads="1"/>
              </p:cNvSpPr>
              <p:nvPr/>
            </p:nvSpPr>
            <p:spPr bwMode="auto">
              <a:xfrm>
                <a:off x="5253" y="4862"/>
                <a:ext cx="641" cy="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400" b="1">
                    <a:solidFill>
                      <a:srgbClr val="FF0000"/>
                    </a:solidFill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24957" name="Text Box 29"/>
              <p:cNvSpPr txBox="1">
                <a:spLocks noChangeArrowheads="1"/>
              </p:cNvSpPr>
              <p:nvPr/>
            </p:nvSpPr>
            <p:spPr bwMode="auto">
              <a:xfrm>
                <a:off x="5256" y="4248"/>
                <a:ext cx="641" cy="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400" b="1">
                    <a:solidFill>
                      <a:srgbClr val="FF0000"/>
                    </a:solidFill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24958" name="Line 30"/>
              <p:cNvSpPr>
                <a:spLocks noChangeShapeType="1"/>
              </p:cNvSpPr>
              <p:nvPr/>
            </p:nvSpPr>
            <p:spPr bwMode="auto">
              <a:xfrm>
                <a:off x="3971" y="5981"/>
                <a:ext cx="256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24959" name="Text Box 31"/>
              <p:cNvSpPr txBox="1">
                <a:spLocks noChangeArrowheads="1"/>
              </p:cNvSpPr>
              <p:nvPr/>
            </p:nvSpPr>
            <p:spPr bwMode="auto">
              <a:xfrm>
                <a:off x="4608" y="3600"/>
                <a:ext cx="641" cy="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400" b="1">
                    <a:solidFill>
                      <a:srgbClr val="FF0000"/>
                    </a:solidFill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24960" name="Text Box 32"/>
              <p:cNvSpPr txBox="1">
                <a:spLocks noChangeArrowheads="1"/>
              </p:cNvSpPr>
              <p:nvPr/>
            </p:nvSpPr>
            <p:spPr bwMode="auto">
              <a:xfrm>
                <a:off x="5904" y="5472"/>
                <a:ext cx="641" cy="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400" b="1">
                    <a:solidFill>
                      <a:srgbClr val="FF0000"/>
                    </a:solidFill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24961" name="AutoShape 33"/>
              <p:cNvSpPr>
                <a:spLocks/>
              </p:cNvSpPr>
              <p:nvPr/>
            </p:nvSpPr>
            <p:spPr bwMode="auto">
              <a:xfrm flipH="1">
                <a:off x="6621" y="4151"/>
                <a:ext cx="154" cy="1174"/>
              </a:xfrm>
              <a:prstGeom prst="leftBrace">
                <a:avLst>
                  <a:gd name="adj1" fmla="val 63528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24962" name="Text Box 34"/>
              <p:cNvSpPr txBox="1">
                <a:spLocks noChangeArrowheads="1"/>
              </p:cNvSpPr>
              <p:nvPr/>
            </p:nvSpPr>
            <p:spPr bwMode="auto">
              <a:xfrm>
                <a:off x="6696" y="4536"/>
                <a:ext cx="472" cy="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200" b="1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124963" name="Text Box 35"/>
              <p:cNvSpPr txBox="1">
                <a:spLocks noChangeArrowheads="1"/>
              </p:cNvSpPr>
              <p:nvPr/>
            </p:nvSpPr>
            <p:spPr bwMode="auto">
              <a:xfrm>
                <a:off x="3960" y="5472"/>
                <a:ext cx="641" cy="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400" b="1">
                    <a:solidFill>
                      <a:srgbClr val="FF0000"/>
                    </a:solidFill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24964" name="Text Box 36"/>
              <p:cNvSpPr txBox="1">
                <a:spLocks noChangeArrowheads="1"/>
              </p:cNvSpPr>
              <p:nvPr/>
            </p:nvSpPr>
            <p:spPr bwMode="auto">
              <a:xfrm>
                <a:off x="5904" y="3600"/>
                <a:ext cx="641" cy="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400" b="1">
                    <a:solidFill>
                      <a:srgbClr val="FF0000"/>
                    </a:solidFill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24965" name="Text Box 37"/>
              <p:cNvSpPr txBox="1">
                <a:spLocks noChangeArrowheads="1"/>
              </p:cNvSpPr>
              <p:nvPr/>
            </p:nvSpPr>
            <p:spPr bwMode="auto">
              <a:xfrm>
                <a:off x="4608" y="4824"/>
                <a:ext cx="641" cy="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400" b="1">
                    <a:solidFill>
                      <a:srgbClr val="FF0000"/>
                    </a:solidFill>
                    <a:latin typeface="Tahoma" pitchFamily="34" charset="0"/>
                  </a:rPr>
                  <a:t>1</a:t>
                </a:r>
              </a:p>
            </p:txBody>
          </p:sp>
        </p:grpSp>
        <p:sp>
          <p:nvSpPr>
            <p:cNvPr id="124966" name="AutoShape 38"/>
            <p:cNvSpPr>
              <a:spLocks noChangeArrowheads="1"/>
            </p:cNvSpPr>
            <p:nvPr/>
          </p:nvSpPr>
          <p:spPr bwMode="auto">
            <a:xfrm>
              <a:off x="2448" y="1862"/>
              <a:ext cx="461" cy="461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24967" name="AutoShape 39"/>
            <p:cNvSpPr>
              <a:spLocks noChangeArrowheads="1"/>
            </p:cNvSpPr>
            <p:nvPr/>
          </p:nvSpPr>
          <p:spPr bwMode="auto">
            <a:xfrm>
              <a:off x="2203" y="2112"/>
              <a:ext cx="173" cy="432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24968" name="AutoShape 40"/>
            <p:cNvSpPr>
              <a:spLocks noChangeArrowheads="1"/>
            </p:cNvSpPr>
            <p:nvPr/>
          </p:nvSpPr>
          <p:spPr bwMode="auto">
            <a:xfrm>
              <a:off x="2475" y="1627"/>
              <a:ext cx="173" cy="432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</p:grpSp>
      <p:grpSp>
        <p:nvGrpSpPr>
          <p:cNvPr id="124969" name="Group 41"/>
          <p:cNvGrpSpPr>
            <a:grpSpLocks/>
          </p:cNvGrpSpPr>
          <p:nvPr/>
        </p:nvGrpSpPr>
        <p:grpSpPr bwMode="auto">
          <a:xfrm>
            <a:off x="4572000" y="3429000"/>
            <a:ext cx="2057400" cy="701675"/>
            <a:chOff x="2880" y="2160"/>
            <a:chExt cx="1296" cy="442"/>
          </a:xfrm>
        </p:grpSpPr>
        <p:sp>
          <p:nvSpPr>
            <p:cNvPr id="124970" name="Line 42"/>
            <p:cNvSpPr>
              <a:spLocks noChangeShapeType="1"/>
            </p:cNvSpPr>
            <p:nvPr/>
          </p:nvSpPr>
          <p:spPr bwMode="auto">
            <a:xfrm flipH="1" flipV="1">
              <a:off x="2880" y="2160"/>
              <a:ext cx="816" cy="28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ar-IQ"/>
            </a:p>
          </p:txBody>
        </p:sp>
        <p:sp>
          <p:nvSpPr>
            <p:cNvPr id="124971" name="Text Box 43"/>
            <p:cNvSpPr txBox="1">
              <a:spLocks noChangeArrowheads="1"/>
            </p:cNvSpPr>
            <p:nvPr/>
          </p:nvSpPr>
          <p:spPr bwMode="auto">
            <a:xfrm>
              <a:off x="3744" y="2352"/>
              <a:ext cx="4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000"/>
                <a:t>BD</a:t>
              </a:r>
            </a:p>
          </p:txBody>
        </p:sp>
      </p:grpSp>
      <p:grpSp>
        <p:nvGrpSpPr>
          <p:cNvPr id="124972" name="Group 44"/>
          <p:cNvGrpSpPr>
            <a:grpSpLocks/>
          </p:cNvGrpSpPr>
          <p:nvPr/>
        </p:nvGrpSpPr>
        <p:grpSpPr bwMode="auto">
          <a:xfrm>
            <a:off x="5029200" y="2514600"/>
            <a:ext cx="1676400" cy="400050"/>
            <a:chOff x="3168" y="1584"/>
            <a:chExt cx="1056" cy="252"/>
          </a:xfrm>
        </p:grpSpPr>
        <p:sp>
          <p:nvSpPr>
            <p:cNvPr id="124973" name="Line 45"/>
            <p:cNvSpPr>
              <a:spLocks noChangeShapeType="1"/>
            </p:cNvSpPr>
            <p:nvPr/>
          </p:nvSpPr>
          <p:spPr bwMode="auto">
            <a:xfrm flipH="1">
              <a:off x="3168" y="1680"/>
              <a:ext cx="480" cy="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ar-IQ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74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3696" y="1584"/>
                  <a:ext cx="528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sz="2000" dirty="0"/>
                    <a:t>A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GB" sz="20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latin typeface="Cambria Math"/>
                            </a:rPr>
                            <m:t>𝐷</m:t>
                          </m:r>
                        </m:e>
                      </m:acc>
                    </m:oMath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24974" name="Text 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696" y="1584"/>
                  <a:ext cx="528" cy="25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8029" t="-9231" r="-28467" b="-2461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ar-IQ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4975" name="Group 47"/>
          <p:cNvGrpSpPr>
            <a:grpSpLocks/>
          </p:cNvGrpSpPr>
          <p:nvPr/>
        </p:nvGrpSpPr>
        <p:grpSpPr bwMode="auto">
          <a:xfrm>
            <a:off x="1701800" y="2382838"/>
            <a:ext cx="2184400" cy="400050"/>
            <a:chOff x="1072" y="1501"/>
            <a:chExt cx="1376" cy="252"/>
          </a:xfrm>
        </p:grpSpPr>
        <p:sp>
          <p:nvSpPr>
            <p:cNvPr id="124976" name="Line 48"/>
            <p:cNvSpPr>
              <a:spLocks noChangeShapeType="1"/>
            </p:cNvSpPr>
            <p:nvPr/>
          </p:nvSpPr>
          <p:spPr bwMode="auto">
            <a:xfrm>
              <a:off x="1680" y="1584"/>
              <a:ext cx="768" cy="96"/>
            </a:xfrm>
            <a:prstGeom prst="line">
              <a:avLst/>
            </a:prstGeom>
            <a:noFill/>
            <a:ln w="25400">
              <a:solidFill>
                <a:srgbClr val="0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ar-IQ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77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1072" y="1501"/>
                  <a:ext cx="528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𝐴</m:t>
                          </m:r>
                        </m:e>
                      </m:acc>
                    </m:oMath>
                  </a14:m>
                  <a:r>
                    <a:rPr lang="en-GB" sz="2000" dirty="0"/>
                    <a:t>B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20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latin typeface="Cambria Math"/>
                            </a:rPr>
                            <m:t>𝐶</m:t>
                          </m:r>
                        </m:e>
                      </m:acc>
                    </m:oMath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24977" name="Text 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72" y="1501"/>
                  <a:ext cx="528" cy="25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7576" r="-15217" b="-2575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ar-IQ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4978" name="Group 50"/>
          <p:cNvGrpSpPr>
            <a:grpSpLocks/>
          </p:cNvGrpSpPr>
          <p:nvPr/>
        </p:nvGrpSpPr>
        <p:grpSpPr bwMode="auto">
          <a:xfrm>
            <a:off x="2133600" y="4038600"/>
            <a:ext cx="1371600" cy="857250"/>
            <a:chOff x="1344" y="2544"/>
            <a:chExt cx="864" cy="540"/>
          </a:xfrm>
        </p:grpSpPr>
        <p:sp>
          <p:nvSpPr>
            <p:cNvPr id="124979" name="Line 51"/>
            <p:cNvSpPr>
              <a:spLocks noChangeShapeType="1"/>
            </p:cNvSpPr>
            <p:nvPr/>
          </p:nvSpPr>
          <p:spPr bwMode="auto">
            <a:xfrm flipV="1">
              <a:off x="1872" y="2544"/>
              <a:ext cx="336" cy="336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ar-IQ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80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1344" y="2832"/>
                  <a:ext cx="528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𝐴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a14:m>
                  <a:r>
                    <a:rPr lang="en-GB" sz="2000" dirty="0"/>
                    <a:t>C</a:t>
                  </a:r>
                </a:p>
              </p:txBody>
            </p:sp>
          </mc:Choice>
          <mc:Fallback xmlns="">
            <p:sp>
              <p:nvSpPr>
                <p:cNvPr id="124980" name="Text 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44" y="2832"/>
                  <a:ext cx="528" cy="25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7692" b="-2615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ar-IQ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4981" name="Text Box 53"/>
              <p:cNvSpPr txBox="1">
                <a:spLocks noChangeArrowheads="1"/>
              </p:cNvSpPr>
              <p:nvPr/>
            </p:nvSpPr>
            <p:spPr bwMode="auto">
              <a:xfrm>
                <a:off x="683568" y="5029200"/>
                <a:ext cx="7317432" cy="400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2000" dirty="0"/>
                  <a:t>F(A,B,C,D) = BD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/>
                          </a:rPr>
                          <m:t>𝐴</m:t>
                        </m:r>
                      </m:e>
                    </m:acc>
                    <m:acc>
                      <m:accPr>
                        <m:chr m:val="̅"/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GB" sz="2000" dirty="0"/>
                  <a:t>C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GB" sz="2000" dirty="0"/>
                  <a:t>B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latin typeface="Cambria Math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GB" sz="2000" dirty="0"/>
                  <a:t>+ 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/>
                          </a:rPr>
                          <m:t>𝐵</m:t>
                        </m:r>
                      </m:e>
                    </m:acc>
                    <m:acc>
                      <m:accPr>
                        <m:chr m:val="̅"/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124981" name="Text 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5029200"/>
                <a:ext cx="7317432" cy="400815"/>
              </a:xfrm>
              <a:prstGeom prst="rect">
                <a:avLst/>
              </a:prstGeom>
              <a:blipFill rotWithShape="1">
                <a:blip r:embed="rId8"/>
                <a:stretch>
                  <a:fillRect l="-833" t="-7576" b="-257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543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58"/>
    </mc:Choice>
    <mc:Fallback xmlns="">
      <p:transition spd="slow" advTm="132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24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24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24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2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24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498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08075"/>
          </a:xfrm>
        </p:spPr>
        <p:txBody>
          <a:bodyPr/>
          <a:lstStyle/>
          <a:p>
            <a:r>
              <a:rPr lang="en-GB" sz="4000" b="1"/>
              <a:t>Converting to Minterms Form</a:t>
            </a:r>
            <a:endParaRPr lang="en-GB" sz="4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715" name="Rectangle 3"/>
              <p:cNvSpPr>
                <a:spLocks noGrp="1" noChangeArrowheads="1"/>
              </p:cNvSpPr>
              <p:nvPr>
                <p:ph sz="quarter" idx="1"/>
              </p:nvPr>
            </p:nvSpPr>
            <p:spPr>
              <a:xfrm>
                <a:off x="228600" y="1844824"/>
                <a:ext cx="5334000" cy="4464496"/>
              </a:xfrm>
            </p:spPr>
            <p:txBody>
              <a:bodyPr>
                <a:normAutofit/>
              </a:bodyPr>
              <a:lstStyle/>
              <a:p>
                <a:pPr>
                  <a:buSzPct val="120000"/>
                  <a:buFont typeface="Wingdings" pitchFamily="2" charset="2"/>
                  <a:buChar char="§"/>
                </a:pPr>
                <a:r>
                  <a:rPr lang="en-US" sz="1600" dirty="0"/>
                  <a:t>Example: </a:t>
                </a:r>
              </a:p>
              <a:p>
                <a:pPr>
                  <a:buFont typeface="Wingdings" pitchFamily="2" charset="2"/>
                  <a:buNone/>
                </a:pPr>
                <a:r>
                  <a:rPr lang="en-US" sz="1600" dirty="0"/>
                  <a:t>		f(A,B,C,D) =  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600" dirty="0"/>
                          <m:t>(</m:t>
                        </m:r>
                        <m:r>
                          <m:rPr>
                            <m:nor/>
                          </m:rPr>
                          <a:rPr lang="en-US" sz="1600" dirty="0"/>
                          <m:t>C</m:t>
                        </m:r>
                        <m:r>
                          <m:rPr>
                            <m:nor/>
                          </m:rPr>
                          <a:rPr lang="en-US" sz="1600" dirty="0"/>
                          <m:t>+</m:t>
                        </m:r>
                        <m:r>
                          <m:rPr>
                            <m:nor/>
                          </m:rPr>
                          <a:rPr lang="en-US" sz="1600" dirty="0"/>
                          <m:t>D</m:t>
                        </m:r>
                        <m:r>
                          <m:rPr>
                            <m:nor/>
                          </m:rPr>
                          <a:rPr lang="en-US" sz="1600" dirty="0"/>
                          <m:t>)</m:t>
                        </m:r>
                      </m:e>
                    </m:acc>
                  </m:oMath>
                </a14:m>
                <a:r>
                  <a:rPr lang="en-US" sz="1600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600" dirty="0"/>
                  <a:t>+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/>
                  <a:t>) + C(B+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1600" dirty="0"/>
                  <a:t>+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1600" dirty="0"/>
                  <a:t>D)</a:t>
                </a:r>
              </a:p>
              <a:p>
                <a:pPr>
                  <a:buFont typeface="Wingdings" pitchFamily="2" charset="2"/>
                  <a:buNone/>
                </a:pPr>
                <a:r>
                  <a:rPr lang="en-US" sz="1600" dirty="0"/>
                  <a:t>			     = A(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/>
                  <a:t>)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600" dirty="0"/>
                  <a:t>+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/>
                  <a:t>) + BC + CC'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1600" dirty="0"/>
                  <a:t>CD</a:t>
                </a:r>
              </a:p>
              <a:p>
                <a:pPr>
                  <a:buNone/>
                </a:pPr>
                <a:r>
                  <a:rPr lang="en-US" sz="1600" dirty="0"/>
                  <a:t>			     = 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𝐵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/>
                  <a:t> + 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/>
                  <a:t> + BC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1600" dirty="0"/>
                  <a:t>C</a:t>
                </a:r>
              </a:p>
              <a:p>
                <a:pPr>
                  <a:buNone/>
                </a:pPr>
                <a:r>
                  <a:rPr lang="en-US" sz="1600" dirty="0"/>
                  <a:t>= 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/>
                          </a:rPr>
                          <m:t>𝐵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/>
                  <a:t> + 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/>
                  <a:t>(B+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600" dirty="0"/>
                  <a:t> )+ BC(A+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1600" dirty="0"/>
                  <a:t>)(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/>
                  <a:t> +D)+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1600" dirty="0"/>
                  <a:t>CD(B+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600" dirty="0"/>
                  <a:t> )</a:t>
                </a:r>
              </a:p>
              <a:p>
                <a:pPr>
                  <a:buNone/>
                </a:pPr>
                <a:r>
                  <a:rPr lang="en-US" sz="1600" dirty="0"/>
                  <a:t>= 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/>
                          </a:rPr>
                          <m:t>𝐵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/>
                  <a:t> + 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/>
                  <a:t>B+ 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𝐷</m:t>
                        </m:r>
                      </m:e>
                    </m:acc>
                    <m:r>
                      <a:rPr lang="en-US" sz="1600" i="1">
                        <a:latin typeface="Cambria Math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600" dirty="0"/>
                  <a:t> )+ (ABC+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m:rPr>
                        <m:nor/>
                      </m:rPr>
                      <a:rPr lang="en-US" sz="1600" dirty="0"/>
                      <m:t>BC</m:t>
                    </m:r>
                  </m:oMath>
                </a14:m>
                <a:r>
                  <a:rPr lang="en-US" sz="1600" dirty="0"/>
                  <a:t>)(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/>
                  <a:t> +D)+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1600" dirty="0"/>
                  <a:t>CDB+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1600" dirty="0"/>
                  <a:t>CD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600" dirty="0"/>
                  <a:t> </a:t>
                </a:r>
              </a:p>
              <a:p>
                <a:pPr>
                  <a:buNone/>
                </a:pPr>
                <a:r>
                  <a:rPr lang="en-US" sz="1600" dirty="0"/>
                  <a:t>= </a:t>
                </a:r>
                <a:r>
                  <a:rPr lang="en-US" sz="1600" dirty="0">
                    <a:solidFill>
                      <a:srgbClr val="0000FF"/>
                    </a:solidFill>
                  </a:rPr>
                  <a:t>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𝐵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/>
                  <a:t> + </a:t>
                </a:r>
                <a:r>
                  <a:rPr lang="en-US" sz="1600" dirty="0">
                    <a:solidFill>
                      <a:srgbClr val="0000FF"/>
                    </a:solidFill>
                  </a:rPr>
                  <a:t>AB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/>
                  <a:t>+ </a:t>
                </a:r>
                <a:r>
                  <a:rPr lang="en-US" sz="1600" dirty="0">
                    <a:solidFill>
                      <a:srgbClr val="FF0000"/>
                    </a:solidFill>
                  </a:rPr>
                  <a:t>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𝐷</m:t>
                        </m:r>
                      </m:e>
                    </m:acc>
                    <m:r>
                      <a:rPr lang="en-US" sz="16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00FF"/>
                    </a:solidFill>
                  </a:rPr>
                  <a:t>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m:rPr>
                        <m:nor/>
                      </m:rPr>
                      <a:rPr lang="en-US" sz="1600" dirty="0">
                        <a:solidFill>
                          <a:srgbClr val="0000FF"/>
                        </a:solidFill>
                      </a:rPr>
                      <m:t>B</m:t>
                    </m:r>
                    <m:r>
                      <m:rPr>
                        <m:nor/>
                      </m:rPr>
                      <a:rPr lang="en-US" sz="1600" dirty="0" smtClean="0">
                        <a:solidFill>
                          <a:srgbClr val="0000FF"/>
                        </a:solidFill>
                      </a:rPr>
                      <m:t>C</m:t>
                    </m:r>
                    <m:acc>
                      <m:accPr>
                        <m:chr m:val="̅"/>
                        <m:ctrlPr>
                          <a:rPr lang="en-US" sz="16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/>
                  <a:t>+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m:rPr>
                        <m:nor/>
                      </m:rPr>
                      <a:rPr lang="en-US" sz="1600" dirty="0">
                        <a:solidFill>
                          <a:srgbClr val="0000FF"/>
                        </a:solidFill>
                      </a:rPr>
                      <m:t>BC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rgbClr val="0000FF"/>
                        </a:solidFill>
                      </a:rPr>
                      <m:t>D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rgbClr val="0000FF"/>
                        </a:solidFill>
                      </a:rPr>
                      <m:t> +</m:t>
                    </m:r>
                  </m:oMath>
                </a14:m>
                <a:r>
                  <a:rPr lang="en-US" sz="1600" dirty="0">
                    <a:solidFill>
                      <a:srgbClr val="0000FF"/>
                    </a:solidFill>
                  </a:rPr>
                  <a:t>ABC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/>
                  <a:t> +</a:t>
                </a:r>
                <a:r>
                  <a:rPr lang="en-US" sz="1600" dirty="0">
                    <a:solidFill>
                      <a:srgbClr val="0000FF"/>
                    </a:solidFill>
                  </a:rPr>
                  <a:t> ABCD</a:t>
                </a:r>
                <a:r>
                  <a:rPr lang="en-US" sz="1600" dirty="0"/>
                  <a:t>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BCD</a:t>
                </a:r>
                <a:r>
                  <a:rPr lang="en-US" sz="1600" dirty="0"/>
                  <a:t>+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sz="1600" i="1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00FF"/>
                    </a:solidFill>
                  </a:rPr>
                  <a:t>CD</a:t>
                </a:r>
              </a:p>
              <a:p>
                <a:pPr>
                  <a:buNone/>
                </a:pPr>
                <a:r>
                  <a:rPr lang="en-US" sz="1600" dirty="0">
                    <a:solidFill>
                      <a:srgbClr val="0000FF"/>
                    </a:solidFill>
                  </a:rPr>
                  <a:t>  </a:t>
                </a:r>
              </a:p>
              <a:p>
                <a:pPr>
                  <a:buNone/>
                </a:pPr>
                <a:r>
                  <a:rPr lang="en-US" sz="1600" dirty="0">
                    <a:solidFill>
                      <a:srgbClr val="0000FF"/>
                    </a:solidFill>
                  </a:rPr>
                  <a:t>FROM MAP</a:t>
                </a:r>
              </a:p>
              <a:p>
                <a:pPr>
                  <a:buNone/>
                </a:pPr>
                <a:r>
                  <a:rPr lang="en-US" sz="1600" dirty="0">
                    <a:solidFill>
                      <a:srgbClr val="0000FF"/>
                    </a:solidFill>
                  </a:rPr>
                  <a:t>F= BC+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1600" dirty="0"/>
                  <a:t>CD +A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𝐶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𝐷</m:t>
                        </m:r>
                      </m:e>
                    </m:acc>
                  </m:oMath>
                </a14:m>
                <a:endParaRPr lang="en-US" sz="1600" dirty="0"/>
              </a:p>
              <a:p>
                <a:pPr>
                  <a:buNone/>
                </a:pPr>
                <a:endParaRPr lang="en-US" sz="1600" dirty="0"/>
              </a:p>
              <a:p>
                <a:pPr>
                  <a:buNone/>
                </a:pPr>
                <a:endParaRPr lang="en-US" sz="1600" dirty="0"/>
              </a:p>
              <a:p>
                <a:pPr>
                  <a:buFont typeface="Wingdings" pitchFamily="2" charset="2"/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11571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228600" y="1844824"/>
                <a:ext cx="5334000" cy="4464496"/>
              </a:xfrm>
              <a:blipFill rotWithShape="1">
                <a:blip r:embed="rId5"/>
                <a:stretch>
                  <a:fillRect l="-914" t="-1093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7391400" y="3657600"/>
            <a:ext cx="4064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itchFamily="34" charset="0"/>
              </a:rPr>
              <a:t>1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7010400" y="3657600"/>
            <a:ext cx="4064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itchFamily="34" charset="0"/>
              </a:rPr>
              <a:t>1</a:t>
            </a:r>
          </a:p>
        </p:txBody>
      </p:sp>
      <p:grpSp>
        <p:nvGrpSpPr>
          <p:cNvPr id="115718" name="Group 6"/>
          <p:cNvGrpSpPr>
            <a:grpSpLocks/>
          </p:cNvGrpSpPr>
          <p:nvPr/>
        </p:nvGrpSpPr>
        <p:grpSpPr bwMode="auto">
          <a:xfrm>
            <a:off x="5587998" y="2971800"/>
            <a:ext cx="2722563" cy="2559050"/>
            <a:chOff x="3456" y="1872"/>
            <a:chExt cx="1715" cy="1612"/>
          </a:xfrm>
        </p:grpSpPr>
        <p:sp>
          <p:nvSpPr>
            <p:cNvPr id="115719" name="Rectangle 7"/>
            <p:cNvSpPr>
              <a:spLocks noChangeArrowheads="1"/>
            </p:cNvSpPr>
            <p:nvPr/>
          </p:nvSpPr>
          <p:spPr bwMode="auto">
            <a:xfrm>
              <a:off x="3892" y="2261"/>
              <a:ext cx="1026" cy="99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15720" name="Line 8"/>
            <p:cNvSpPr>
              <a:spLocks noChangeShapeType="1"/>
            </p:cNvSpPr>
            <p:nvPr/>
          </p:nvSpPr>
          <p:spPr bwMode="auto">
            <a:xfrm>
              <a:off x="3892" y="2510"/>
              <a:ext cx="10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15721" name="Line 9"/>
            <p:cNvSpPr>
              <a:spLocks noChangeShapeType="1"/>
            </p:cNvSpPr>
            <p:nvPr/>
          </p:nvSpPr>
          <p:spPr bwMode="auto">
            <a:xfrm>
              <a:off x="4149" y="2261"/>
              <a:ext cx="0" cy="9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15722" name="Text Box 10"/>
            <p:cNvSpPr txBox="1">
              <a:spLocks noChangeArrowheads="1"/>
            </p:cNvSpPr>
            <p:nvPr/>
          </p:nvSpPr>
          <p:spPr bwMode="auto">
            <a:xfrm>
              <a:off x="3514" y="2934"/>
              <a:ext cx="188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1200" b="1">
                  <a:latin typeface="Tahoma" pitchFamily="34" charset="0"/>
                </a:rPr>
                <a:t>C</a:t>
              </a:r>
            </a:p>
          </p:txBody>
        </p:sp>
        <p:sp>
          <p:nvSpPr>
            <p:cNvPr id="115723" name="AutoShape 11"/>
            <p:cNvSpPr>
              <a:spLocks/>
            </p:cNvSpPr>
            <p:nvPr/>
          </p:nvSpPr>
          <p:spPr bwMode="auto">
            <a:xfrm>
              <a:off x="3675" y="2782"/>
              <a:ext cx="62" cy="470"/>
            </a:xfrm>
            <a:prstGeom prst="leftBrace">
              <a:avLst>
                <a:gd name="adj1" fmla="val 63172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15724" name="AutoShape 12"/>
            <p:cNvSpPr>
              <a:spLocks/>
            </p:cNvSpPr>
            <p:nvPr/>
          </p:nvSpPr>
          <p:spPr bwMode="auto">
            <a:xfrm rot="5400000" flipV="1">
              <a:off x="4627" y="1816"/>
              <a:ext cx="77" cy="502"/>
            </a:xfrm>
            <a:prstGeom prst="leftBrace">
              <a:avLst>
                <a:gd name="adj1" fmla="val 54329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15725" name="Text Box 13"/>
            <p:cNvSpPr txBox="1">
              <a:spLocks noChangeArrowheads="1"/>
            </p:cNvSpPr>
            <p:nvPr/>
          </p:nvSpPr>
          <p:spPr bwMode="auto">
            <a:xfrm>
              <a:off x="4570" y="1872"/>
              <a:ext cx="189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1200" b="1">
                  <a:latin typeface="Tahoma" pitchFamily="34" charset="0"/>
                </a:rPr>
                <a:t>A</a:t>
              </a:r>
            </a:p>
          </p:txBody>
        </p:sp>
        <p:sp>
          <p:nvSpPr>
            <p:cNvPr id="115726" name="Line 14"/>
            <p:cNvSpPr>
              <a:spLocks noChangeShapeType="1"/>
            </p:cNvSpPr>
            <p:nvPr/>
          </p:nvSpPr>
          <p:spPr bwMode="auto">
            <a:xfrm>
              <a:off x="4405" y="2261"/>
              <a:ext cx="0" cy="9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15727" name="Line 15"/>
            <p:cNvSpPr>
              <a:spLocks noChangeShapeType="1"/>
            </p:cNvSpPr>
            <p:nvPr/>
          </p:nvSpPr>
          <p:spPr bwMode="auto">
            <a:xfrm>
              <a:off x="4661" y="2261"/>
              <a:ext cx="0" cy="9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15728" name="Text Box 16"/>
            <p:cNvSpPr txBox="1">
              <a:spLocks noChangeArrowheads="1"/>
            </p:cNvSpPr>
            <p:nvPr/>
          </p:nvSpPr>
          <p:spPr bwMode="auto">
            <a:xfrm>
              <a:off x="3686" y="2311"/>
              <a:ext cx="223" cy="1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>
                <a:spcAft>
                  <a:spcPts val="200"/>
                </a:spcAft>
              </a:pPr>
              <a:r>
                <a:rPr lang="en-US" sz="1200" b="1">
                  <a:latin typeface="Times New Roman" pitchFamily="18" charset="0"/>
                </a:rPr>
                <a:t>00</a:t>
              </a:r>
            </a:p>
            <a:p>
              <a:pPr algn="r">
                <a:spcAft>
                  <a:spcPts val="200"/>
                </a:spcAft>
              </a:pPr>
              <a:r>
                <a:rPr lang="en-US" sz="1200" b="1">
                  <a:latin typeface="Times New Roman" pitchFamily="18" charset="0"/>
                </a:rPr>
                <a:t>   01</a:t>
              </a:r>
            </a:p>
            <a:p>
              <a:pPr algn="r">
                <a:spcAft>
                  <a:spcPts val="200"/>
                </a:spcAft>
              </a:pPr>
              <a:endParaRPr lang="en-US" sz="1200" b="1">
                <a:latin typeface="Times New Roman" pitchFamily="18" charset="0"/>
              </a:endParaRPr>
            </a:p>
            <a:p>
              <a:pPr algn="r">
                <a:spcAft>
                  <a:spcPts val="200"/>
                </a:spcAft>
              </a:pPr>
              <a:r>
                <a:rPr lang="en-US" sz="1200" b="1">
                  <a:latin typeface="Times New Roman" pitchFamily="18" charset="0"/>
                </a:rPr>
                <a:t>11</a:t>
              </a:r>
            </a:p>
            <a:p>
              <a:pPr algn="r">
                <a:spcAft>
                  <a:spcPts val="200"/>
                </a:spcAft>
              </a:pPr>
              <a:endParaRPr lang="en-US" sz="1200" b="1">
                <a:latin typeface="Times New Roman" pitchFamily="18" charset="0"/>
              </a:endParaRPr>
            </a:p>
            <a:p>
              <a:pPr algn="r">
                <a:spcAft>
                  <a:spcPts val="200"/>
                </a:spcAft>
              </a:pPr>
              <a:r>
                <a:rPr lang="en-US" sz="1200" b="1">
                  <a:latin typeface="Times New Roman" pitchFamily="18" charset="0"/>
                </a:rPr>
                <a:t>10</a:t>
              </a:r>
              <a:endParaRPr lang="en-US" sz="1600" b="1">
                <a:latin typeface="Times New Roman" pitchFamily="18" charset="0"/>
              </a:endParaRPr>
            </a:p>
          </p:txBody>
        </p:sp>
        <p:sp>
          <p:nvSpPr>
            <p:cNvPr id="115729" name="Text Box 17"/>
            <p:cNvSpPr txBox="1">
              <a:spLocks noChangeArrowheads="1"/>
            </p:cNvSpPr>
            <p:nvPr/>
          </p:nvSpPr>
          <p:spPr bwMode="auto">
            <a:xfrm>
              <a:off x="3935" y="2103"/>
              <a:ext cx="955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200" b="1" dirty="0">
                  <a:latin typeface="Times New Roman" pitchFamily="18" charset="0"/>
                </a:rPr>
                <a:t>00      01      11      10</a:t>
              </a:r>
            </a:p>
          </p:txBody>
        </p:sp>
        <p:sp>
          <p:nvSpPr>
            <p:cNvPr id="115730" name="AutoShape 18"/>
            <p:cNvSpPr>
              <a:spLocks/>
            </p:cNvSpPr>
            <p:nvPr/>
          </p:nvSpPr>
          <p:spPr bwMode="auto">
            <a:xfrm rot="-5400000">
              <a:off x="4360" y="3070"/>
              <a:ext cx="77" cy="500"/>
            </a:xfrm>
            <a:prstGeom prst="leftBrace">
              <a:avLst>
                <a:gd name="adj1" fmla="val 54113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15731" name="Text Box 19"/>
            <p:cNvSpPr txBox="1">
              <a:spLocks noChangeArrowheads="1"/>
            </p:cNvSpPr>
            <p:nvPr/>
          </p:nvSpPr>
          <p:spPr bwMode="auto">
            <a:xfrm>
              <a:off x="4309" y="3335"/>
              <a:ext cx="188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1200" b="1">
                  <a:latin typeface="Tahoma" pitchFamily="34" charset="0"/>
                </a:rPr>
                <a:t>B</a:t>
              </a:r>
            </a:p>
          </p:txBody>
        </p:sp>
        <p:sp>
          <p:nvSpPr>
            <p:cNvPr id="115732" name="Line 20"/>
            <p:cNvSpPr>
              <a:spLocks noChangeShapeType="1"/>
            </p:cNvSpPr>
            <p:nvPr/>
          </p:nvSpPr>
          <p:spPr bwMode="auto">
            <a:xfrm flipH="1" flipV="1">
              <a:off x="3714" y="2057"/>
              <a:ext cx="171" cy="1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15733" name="Text Box 21"/>
            <p:cNvSpPr txBox="1">
              <a:spLocks noChangeArrowheads="1"/>
            </p:cNvSpPr>
            <p:nvPr/>
          </p:nvSpPr>
          <p:spPr bwMode="auto">
            <a:xfrm>
              <a:off x="3456" y="2107"/>
              <a:ext cx="35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100" b="1">
                  <a:latin typeface="Tahoma" pitchFamily="34" charset="0"/>
                </a:rPr>
                <a:t>CD</a:t>
              </a:r>
            </a:p>
          </p:txBody>
        </p:sp>
        <p:sp>
          <p:nvSpPr>
            <p:cNvPr id="115734" name="Text Box 22"/>
            <p:cNvSpPr txBox="1">
              <a:spLocks noChangeArrowheads="1"/>
            </p:cNvSpPr>
            <p:nvPr/>
          </p:nvSpPr>
          <p:spPr bwMode="auto">
            <a:xfrm>
              <a:off x="3739" y="1987"/>
              <a:ext cx="29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100" b="1">
                  <a:latin typeface="Tahoma" pitchFamily="34" charset="0"/>
                </a:rPr>
                <a:t>AB</a:t>
              </a:r>
            </a:p>
          </p:txBody>
        </p:sp>
        <p:sp>
          <p:nvSpPr>
            <p:cNvPr id="115735" name="Line 23"/>
            <p:cNvSpPr>
              <a:spLocks noChangeShapeType="1"/>
            </p:cNvSpPr>
            <p:nvPr/>
          </p:nvSpPr>
          <p:spPr bwMode="auto">
            <a:xfrm>
              <a:off x="3892" y="2759"/>
              <a:ext cx="10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15736" name="Line 24"/>
            <p:cNvSpPr>
              <a:spLocks noChangeShapeType="1"/>
            </p:cNvSpPr>
            <p:nvPr/>
          </p:nvSpPr>
          <p:spPr bwMode="auto">
            <a:xfrm>
              <a:off x="3892" y="3007"/>
              <a:ext cx="10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15737" name="Line 25"/>
            <p:cNvSpPr>
              <a:spLocks noChangeShapeType="1"/>
            </p:cNvSpPr>
            <p:nvPr/>
          </p:nvSpPr>
          <p:spPr bwMode="auto">
            <a:xfrm>
              <a:off x="3892" y="3007"/>
              <a:ext cx="10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15738" name="Line 26"/>
            <p:cNvSpPr>
              <a:spLocks noChangeShapeType="1"/>
            </p:cNvSpPr>
            <p:nvPr/>
          </p:nvSpPr>
          <p:spPr bwMode="auto">
            <a:xfrm>
              <a:off x="3892" y="3256"/>
              <a:ext cx="10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15739" name="AutoShape 27"/>
            <p:cNvSpPr>
              <a:spLocks/>
            </p:cNvSpPr>
            <p:nvPr/>
          </p:nvSpPr>
          <p:spPr bwMode="auto">
            <a:xfrm flipH="1">
              <a:off x="4952" y="2524"/>
              <a:ext cx="62" cy="469"/>
            </a:xfrm>
            <a:prstGeom prst="leftBrace">
              <a:avLst>
                <a:gd name="adj1" fmla="val 6303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15740" name="Text Box 28"/>
            <p:cNvSpPr txBox="1">
              <a:spLocks noChangeArrowheads="1"/>
            </p:cNvSpPr>
            <p:nvPr/>
          </p:nvSpPr>
          <p:spPr bwMode="auto">
            <a:xfrm>
              <a:off x="4982" y="2678"/>
              <a:ext cx="189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1200" b="1">
                  <a:latin typeface="Tahoma" pitchFamily="34" charset="0"/>
                </a:rPr>
                <a:t>D</a:t>
              </a:r>
            </a:p>
          </p:txBody>
        </p:sp>
      </p:grpSp>
      <p:sp>
        <p:nvSpPr>
          <p:cNvPr id="115741" name="Text Box 29"/>
          <p:cNvSpPr txBox="1">
            <a:spLocks noChangeArrowheads="1"/>
          </p:cNvSpPr>
          <p:nvPr/>
        </p:nvSpPr>
        <p:spPr bwMode="auto">
          <a:xfrm>
            <a:off x="6317340" y="4419600"/>
            <a:ext cx="40798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itchFamily="34" charset="0"/>
              </a:rPr>
              <a:t>1</a:t>
            </a:r>
          </a:p>
        </p:txBody>
      </p:sp>
      <p:grpSp>
        <p:nvGrpSpPr>
          <p:cNvPr id="115742" name="Group 30"/>
          <p:cNvGrpSpPr>
            <a:grpSpLocks/>
          </p:cNvGrpSpPr>
          <p:nvPr/>
        </p:nvGrpSpPr>
        <p:grpSpPr bwMode="auto">
          <a:xfrm>
            <a:off x="6553200" y="4419600"/>
            <a:ext cx="865188" cy="696913"/>
            <a:chOff x="1344" y="2448"/>
            <a:chExt cx="545" cy="439"/>
          </a:xfrm>
        </p:grpSpPr>
        <p:sp>
          <p:nvSpPr>
            <p:cNvPr id="115743" name="Text Box 31"/>
            <p:cNvSpPr txBox="1">
              <a:spLocks noChangeArrowheads="1"/>
            </p:cNvSpPr>
            <p:nvPr/>
          </p:nvSpPr>
          <p:spPr bwMode="auto">
            <a:xfrm>
              <a:off x="1344" y="2448"/>
              <a:ext cx="256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Tahoma" pitchFamily="34" charset="0"/>
                </a:rPr>
                <a:t>1</a:t>
              </a:r>
            </a:p>
          </p:txBody>
        </p:sp>
        <p:sp>
          <p:nvSpPr>
            <p:cNvPr id="115744" name="Text Box 32"/>
            <p:cNvSpPr txBox="1">
              <a:spLocks noChangeArrowheads="1"/>
            </p:cNvSpPr>
            <p:nvPr/>
          </p:nvSpPr>
          <p:spPr bwMode="auto">
            <a:xfrm>
              <a:off x="1632" y="2448"/>
              <a:ext cx="257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Tahoma" pitchFamily="34" charset="0"/>
                </a:rPr>
                <a:t>1</a:t>
              </a:r>
            </a:p>
          </p:txBody>
        </p:sp>
        <p:sp>
          <p:nvSpPr>
            <p:cNvPr id="115745" name="Text Box 33"/>
            <p:cNvSpPr txBox="1">
              <a:spLocks noChangeArrowheads="1"/>
            </p:cNvSpPr>
            <p:nvPr/>
          </p:nvSpPr>
          <p:spPr bwMode="auto">
            <a:xfrm>
              <a:off x="1344" y="2688"/>
              <a:ext cx="256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1400" b="1">
                  <a:solidFill>
                    <a:srgbClr val="FF0000"/>
                  </a:solidFill>
                  <a:latin typeface="Tahoma" pitchFamily="34" charset="0"/>
                </a:rPr>
                <a:t>1</a:t>
              </a:r>
            </a:p>
          </p:txBody>
        </p:sp>
        <p:sp>
          <p:nvSpPr>
            <p:cNvPr id="115746" name="Text Box 34"/>
            <p:cNvSpPr txBox="1">
              <a:spLocks noChangeArrowheads="1"/>
            </p:cNvSpPr>
            <p:nvPr/>
          </p:nvSpPr>
          <p:spPr bwMode="auto">
            <a:xfrm>
              <a:off x="1632" y="2688"/>
              <a:ext cx="256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1400" b="1">
                  <a:solidFill>
                    <a:srgbClr val="FF0000"/>
                  </a:solidFill>
                  <a:latin typeface="Tahoma" pitchFamily="34" charset="0"/>
                </a:rPr>
                <a:t>1</a:t>
              </a:r>
            </a:p>
          </p:txBody>
        </p:sp>
      </p:grpSp>
      <p:sp>
        <p:nvSpPr>
          <p:cNvPr id="115747" name="AutoShape 35"/>
          <p:cNvSpPr>
            <a:spLocks noChangeArrowheads="1"/>
          </p:cNvSpPr>
          <p:nvPr/>
        </p:nvSpPr>
        <p:spPr bwMode="auto">
          <a:xfrm>
            <a:off x="6629400" y="4419600"/>
            <a:ext cx="731838" cy="731838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IQ"/>
          </a:p>
        </p:txBody>
      </p:sp>
      <p:sp>
        <p:nvSpPr>
          <p:cNvPr id="115748" name="AutoShape 36"/>
          <p:cNvSpPr>
            <a:spLocks noChangeArrowheads="1"/>
          </p:cNvSpPr>
          <p:nvPr/>
        </p:nvSpPr>
        <p:spPr bwMode="auto">
          <a:xfrm>
            <a:off x="6230256" y="4419600"/>
            <a:ext cx="762000" cy="3048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15749" name="AutoShape 37"/>
          <p:cNvSpPr>
            <a:spLocks noChangeArrowheads="1"/>
          </p:cNvSpPr>
          <p:nvPr/>
        </p:nvSpPr>
        <p:spPr bwMode="auto">
          <a:xfrm>
            <a:off x="7061200" y="3681413"/>
            <a:ext cx="684213" cy="250825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ar-IQ"/>
          </a:p>
        </p:txBody>
      </p:sp>
      <p:sp>
        <p:nvSpPr>
          <p:cNvPr id="115754" name="Rectangle 42"/>
          <p:cNvSpPr>
            <a:spLocks noChangeArrowheads="1"/>
          </p:cNvSpPr>
          <p:nvPr/>
        </p:nvSpPr>
        <p:spPr bwMode="auto">
          <a:xfrm>
            <a:off x="152400" y="3048000"/>
            <a:ext cx="5410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73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98"/>
    </mc:Choice>
    <mc:Fallback xmlns="">
      <p:transition spd="slow" advTm="86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15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5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11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115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115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115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5716" grpId="0" autoUpdateAnimBg="0"/>
      <p:bldP spid="115717" grpId="0" autoUpdateAnimBg="0"/>
      <p:bldP spid="115741" grpId="0" autoUpdateAnimBg="0"/>
      <p:bldP spid="115747" grpId="0" animBg="1"/>
      <p:bldP spid="115748" grpId="0" animBg="1" autoUpdateAnimBg="0"/>
      <p:bldP spid="115749" grpId="0" animBg="1"/>
      <p:bldP spid="115754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|0.9|0.7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|40.8|5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|23.7|30.2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34.1|1.1|3.3|20.8|1.8|2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1.9|41.9|42.3|31.5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40.3|2.6|29.3|8.7|18.2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36.4|3.7|19.5|4.9|1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7.2|31.9|23.1|2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6.7|0.7|0.6|0.5|0.5|0.6|0.6|-62.6|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9|2.5|21.9|6.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1111</TotalTime>
  <Words>569</Words>
  <Application>Microsoft Office PowerPoint</Application>
  <PresentationFormat>On-screen Show (4:3)</PresentationFormat>
  <Paragraphs>198</Paragraphs>
  <Slides>20</Slides>
  <Notes>3</Notes>
  <HiddenSlides>0</HiddenSlides>
  <MMClips>20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Cambria Math</vt:lpstr>
      <vt:lpstr>Garamond</vt:lpstr>
      <vt:lpstr>Georgia</vt:lpstr>
      <vt:lpstr>Tahoma</vt:lpstr>
      <vt:lpstr>Times New Roman</vt:lpstr>
      <vt:lpstr>Wingdings</vt:lpstr>
      <vt:lpstr>Wingdings 2</vt:lpstr>
      <vt:lpstr>Civic</vt:lpstr>
      <vt:lpstr>Equation</vt:lpstr>
      <vt:lpstr>معادلة</vt:lpstr>
      <vt:lpstr>VISIO</vt:lpstr>
      <vt:lpstr>محاضرة بمادة التقنيات الرقمية</vt:lpstr>
      <vt:lpstr>4-Variable K-Map</vt:lpstr>
      <vt:lpstr>Determining the Minimum SOP Expression from the Map  for the function y(A,B,C,D) = ∑▒〖(0,1,4,5,6,7,9,11)〗</vt:lpstr>
      <vt:lpstr>PowerPoint Presentation</vt:lpstr>
      <vt:lpstr>Determining the Minimum SOP Expression from the Map (example)</vt:lpstr>
      <vt:lpstr>PowerPoint Presentation</vt:lpstr>
      <vt:lpstr>Simplification Using K-maps</vt:lpstr>
      <vt:lpstr>Simplest SOP Expressions</vt:lpstr>
      <vt:lpstr>Converting to Minterms 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5-Variable K-Map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Fawal</dc:creator>
  <cp:lastModifiedBy>V22361</cp:lastModifiedBy>
  <cp:revision>155</cp:revision>
  <dcterms:created xsi:type="dcterms:W3CDTF">2010-03-01T11:51:25Z</dcterms:created>
  <dcterms:modified xsi:type="dcterms:W3CDTF">2022-12-03T18:25:30Z</dcterms:modified>
</cp:coreProperties>
</file>