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sldIdLst>
    <p:sldId id="278"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1" r:id="rId18"/>
    <p:sldId id="275" r:id="rId19"/>
    <p:sldId id="276" r:id="rId20"/>
    <p:sldId id="277" r:id="rId21"/>
    <p:sldId id="272" r:id="rId22"/>
    <p:sldId id="273" r:id="rId23"/>
    <p:sldId id="274"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743" autoAdjust="0"/>
    <p:restoredTop sz="95274" autoAdjust="0"/>
  </p:normalViewPr>
  <p:slideViewPr>
    <p:cSldViewPr snapToGrid="0" snapToObjects="1">
      <p:cViewPr varScale="1">
        <p:scale>
          <a:sx n="87" d="100"/>
          <a:sy n="87" d="100"/>
        </p:scale>
        <p:origin x="773"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143467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841841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511985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161478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8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88422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8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74028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77668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230139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485036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013259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624886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77EDE54E-7355-4AD6-B09F-CA84F9030635}" type="datetimeFigureOut">
              <a:rPr lang="en-US" smtClean="0">
                <a:solidFill>
                  <a:prstClr val="black">
                    <a:tint val="75000"/>
                  </a:prstClr>
                </a:solidFill>
              </a:rPr>
              <a:pPr defTabSz="685800"/>
              <a:t>3/25/2025</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0FDE57FD-69FC-4327-894D-CD607294DB51}"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736136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0292" y="1122363"/>
            <a:ext cx="7420708" cy="2387600"/>
          </a:xfrm>
        </p:spPr>
        <p:txBody>
          <a:bodyPr/>
          <a:lstStyle/>
          <a:p>
            <a:r>
              <a:rPr lang="en-US" dirty="0"/>
              <a:t>Introduction to Power Quality</a:t>
            </a:r>
            <a:endParaRPr lang="en-US" dirty="0"/>
          </a:p>
        </p:txBody>
      </p:sp>
      <p:sp>
        <p:nvSpPr>
          <p:cNvPr id="3" name="Subtitle 2"/>
          <p:cNvSpPr>
            <a:spLocks noGrp="1"/>
          </p:cNvSpPr>
          <p:nvPr>
            <p:ph type="subTitle" idx="1"/>
          </p:nvPr>
        </p:nvSpPr>
        <p:spPr/>
        <p:txBody>
          <a:bodyPr/>
          <a:lstStyle/>
          <a:p>
            <a:endParaRPr lang="en-US" dirty="0" smtClean="0"/>
          </a:p>
          <a:p>
            <a:endParaRPr lang="en-US" dirty="0"/>
          </a:p>
          <a:p>
            <a:r>
              <a:rPr lang="en-US" dirty="0" smtClean="0"/>
              <a:t>Assistant prof. Ammar </a:t>
            </a:r>
            <a:r>
              <a:rPr lang="en-US" dirty="0" err="1" smtClean="0"/>
              <a:t>Issa</a:t>
            </a:r>
            <a:r>
              <a:rPr lang="en-US" dirty="0" smtClean="0"/>
              <a:t> Ismael</a:t>
            </a:r>
            <a:endParaRPr lang="en-US" dirty="0"/>
          </a:p>
        </p:txBody>
      </p:sp>
    </p:spTree>
    <p:extLst>
      <p:ext uri="{BB962C8B-B14F-4D97-AF65-F5344CB8AC3E}">
        <p14:creationId xmlns:p14="http://schemas.microsoft.com/office/powerpoint/2010/main" val="1259180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SVC Control Strategy</a:t>
            </a:r>
          </a:p>
        </p:txBody>
      </p:sp>
      <p:sp>
        <p:nvSpPr>
          <p:cNvPr id="3" name="Content Placeholder 2"/>
          <p:cNvSpPr>
            <a:spLocks noGrp="1"/>
          </p:cNvSpPr>
          <p:nvPr>
            <p:ph idx="1"/>
          </p:nvPr>
        </p:nvSpPr>
        <p:spPr>
          <a:xfrm>
            <a:off x="182880" y="1600200"/>
            <a:ext cx="8503920" cy="4525963"/>
          </a:xfrm>
        </p:spPr>
        <p:txBody>
          <a:bodyPr/>
          <a:lstStyle/>
          <a:p>
            <a:endParaRPr dirty="0"/>
          </a:p>
          <a:p>
            <a:r>
              <a:rPr dirty="0"/>
              <a:t>Voltage feedback</a:t>
            </a:r>
          </a:p>
          <a:p>
            <a:pPr lvl="1"/>
            <a:r>
              <a:rPr dirty="0"/>
              <a:t>Dynamic response</a:t>
            </a:r>
          </a:p>
          <a:p>
            <a:pPr lvl="1"/>
            <a:r>
              <a:rPr dirty="0"/>
              <a:t>Control actions</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SVC uses a feedback loop comparing actual voltage to a reference. Based on this, it decides to activate TCR or TSC. The control ensures system voltage stays within acceptable limits during load or fault conditions.</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Voltage sag/swell waveform example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1440" y="1089660"/>
            <a:ext cx="5242560" cy="313944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Voltage Sag and Swell</a:t>
            </a:r>
          </a:p>
        </p:txBody>
      </p:sp>
      <p:sp>
        <p:nvSpPr>
          <p:cNvPr id="3" name="Content Placeholder 2"/>
          <p:cNvSpPr>
            <a:spLocks noGrp="1"/>
          </p:cNvSpPr>
          <p:nvPr>
            <p:ph idx="1"/>
          </p:nvPr>
        </p:nvSpPr>
        <p:spPr/>
        <p:txBody>
          <a:bodyPr/>
          <a:lstStyle/>
          <a:p>
            <a:endParaRPr/>
          </a:p>
          <a:p>
            <a:r>
              <a:t>Sag: 0.1–0.9 pu</a:t>
            </a:r>
          </a:p>
          <a:p>
            <a:pPr lvl="1"/>
            <a:r>
              <a:t>Swell: &gt;1.1 pu</a:t>
            </a:r>
          </a:p>
          <a:p>
            <a:pPr lvl="1"/>
            <a:r>
              <a:t>Causes and effects</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Voltage sags and swells are temporary deviations from nominal voltage. Sags are caused by faults or large loads starting, while swells may occur due to load shedding. These can damage sensitive equipment if not mitigated.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MATLAB Simulink Model</a:t>
            </a:r>
          </a:p>
        </p:txBody>
      </p:sp>
      <p:sp>
        <p:nvSpPr>
          <p:cNvPr id="3" name="Content Placeholder 2"/>
          <p:cNvSpPr>
            <a:spLocks noGrp="1"/>
          </p:cNvSpPr>
          <p:nvPr>
            <p:ph idx="1"/>
          </p:nvPr>
        </p:nvSpPr>
        <p:spPr/>
        <p:txBody>
          <a:bodyPr/>
          <a:lstStyle/>
          <a:p>
            <a:endParaRPr/>
          </a:p>
          <a:p>
            <a:r>
              <a:t>SVC Model Components</a:t>
            </a:r>
          </a:p>
          <a:p>
            <a:pPr lvl="1"/>
            <a:r>
              <a:t>Power source, load, TCR, and TSC</a:t>
            </a:r>
          </a:p>
          <a:p>
            <a:pPr lvl="1"/>
            <a:r>
              <a:t>Used for performance analysis</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A Simulink model replicates real-time behavior of the power system including source, load, and SVC. It helps visualize voltage changes and validate control strategies under sag/swell conditions.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Waveforms Without SVC</a:t>
            </a:r>
          </a:p>
        </p:txBody>
      </p:sp>
      <p:sp>
        <p:nvSpPr>
          <p:cNvPr id="3" name="Content Placeholder 2"/>
          <p:cNvSpPr>
            <a:spLocks noGrp="1"/>
          </p:cNvSpPr>
          <p:nvPr>
            <p:ph idx="1"/>
          </p:nvPr>
        </p:nvSpPr>
        <p:spPr>
          <a:xfrm>
            <a:off x="91440" y="1600200"/>
            <a:ext cx="8595360" cy="4525963"/>
          </a:xfrm>
        </p:spPr>
        <p:txBody>
          <a:bodyPr/>
          <a:lstStyle/>
          <a:p>
            <a:r>
              <a:rPr dirty="0" smtClean="0"/>
              <a:t>Uncompensated voltage</a:t>
            </a:r>
            <a:endParaRPr lang="en-US" dirty="0" smtClean="0"/>
          </a:p>
          <a:p>
            <a:pPr marL="0" indent="0">
              <a:buNone/>
            </a:pPr>
            <a:r>
              <a:rPr dirty="0" smtClean="0"/>
              <a:t> </a:t>
            </a:r>
            <a:r>
              <a:rPr dirty="0"/>
              <a:t>sag and swell</a:t>
            </a:r>
          </a:p>
          <a:p>
            <a:pPr lvl="1"/>
            <a:r>
              <a:rPr dirty="0"/>
              <a:t>Higher Total Harmonic </a:t>
            </a:r>
            <a:endParaRPr lang="en-US" dirty="0" smtClean="0"/>
          </a:p>
          <a:p>
            <a:pPr marL="457200" lvl="1" indent="0">
              <a:buNone/>
            </a:pPr>
            <a:r>
              <a:rPr dirty="0" smtClean="0"/>
              <a:t>Distortion</a:t>
            </a:r>
            <a:endParaRPr dirty="0"/>
          </a:p>
          <a:p>
            <a:pPr lvl="1"/>
            <a:r>
              <a:rPr dirty="0"/>
              <a:t>Instability observed</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Without SVC, voltage sag drops the system voltage below acceptable limits and swells may exceed equipment ratings. This causes loss of equipment lifespan and malfunction. THD increases significantly.</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Waveform: Stabilized voltage with SVC</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1540" y="1143000"/>
            <a:ext cx="4351020" cy="31470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Waveforms With SVC</a:t>
            </a:r>
          </a:p>
        </p:txBody>
      </p:sp>
      <p:sp>
        <p:nvSpPr>
          <p:cNvPr id="3" name="Content Placeholder 2"/>
          <p:cNvSpPr>
            <a:spLocks noGrp="1"/>
          </p:cNvSpPr>
          <p:nvPr>
            <p:ph idx="1"/>
          </p:nvPr>
        </p:nvSpPr>
        <p:spPr>
          <a:xfrm>
            <a:off x="76200" y="1600200"/>
            <a:ext cx="8610600" cy="4525963"/>
          </a:xfrm>
        </p:spPr>
        <p:txBody>
          <a:bodyPr/>
          <a:lstStyle/>
          <a:p>
            <a:endParaRPr dirty="0"/>
          </a:p>
          <a:p>
            <a:r>
              <a:rPr dirty="0"/>
              <a:t>Stable voltage levels</a:t>
            </a:r>
          </a:p>
          <a:p>
            <a:pPr lvl="1"/>
            <a:r>
              <a:rPr dirty="0"/>
              <a:t>Reduced distortion</a:t>
            </a:r>
          </a:p>
          <a:p>
            <a:pPr lvl="1"/>
            <a:r>
              <a:rPr dirty="0"/>
              <a:t>Corrective action via TSC </a:t>
            </a:r>
            <a:r>
              <a:rPr dirty="0" smtClean="0"/>
              <a:t>and </a:t>
            </a:r>
            <a:r>
              <a:rPr dirty="0"/>
              <a:t>TCR</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With SVC active, sag is corrected by TSC switching ON to inject reactive power, and swell is mitigated by TCR absorbing excess reactive power. The result is a more stable voltage and improved power factor.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Firing Angle Impact on TCR</a:t>
            </a:r>
          </a:p>
        </p:txBody>
      </p:sp>
      <p:sp>
        <p:nvSpPr>
          <p:cNvPr id="3" name="Content Placeholder 2"/>
          <p:cNvSpPr>
            <a:spLocks noGrp="1"/>
          </p:cNvSpPr>
          <p:nvPr>
            <p:ph idx="1"/>
          </p:nvPr>
        </p:nvSpPr>
        <p:spPr/>
        <p:txBody>
          <a:bodyPr>
            <a:normAutofit/>
          </a:bodyPr>
          <a:lstStyle/>
          <a:p>
            <a:r>
              <a:rPr sz="2400" dirty="0" smtClean="0"/>
              <a:t>Controls </a:t>
            </a:r>
            <a:r>
              <a:rPr sz="2400" dirty="0"/>
              <a:t>amount of reactive </a:t>
            </a:r>
            <a:endParaRPr lang="en-US" sz="2400" dirty="0" smtClean="0"/>
          </a:p>
          <a:p>
            <a:pPr marL="0" indent="0">
              <a:buNone/>
            </a:pPr>
            <a:r>
              <a:rPr sz="2400" dirty="0" smtClean="0"/>
              <a:t>power </a:t>
            </a:r>
            <a:r>
              <a:rPr sz="2400" dirty="0"/>
              <a:t>absorbed</a:t>
            </a:r>
          </a:p>
          <a:p>
            <a:pPr lvl="1"/>
            <a:r>
              <a:rPr sz="2400" dirty="0"/>
              <a:t>α = 90° → No conduction</a:t>
            </a:r>
          </a:p>
          <a:p>
            <a:pPr lvl="1"/>
            <a:r>
              <a:rPr sz="2400" dirty="0"/>
              <a:t>α &lt; 90° → Increased </a:t>
            </a:r>
            <a:endParaRPr lang="en-US" sz="2400" dirty="0" smtClean="0"/>
          </a:p>
          <a:p>
            <a:pPr marL="457200" lvl="1" indent="0">
              <a:buNone/>
            </a:pPr>
            <a:r>
              <a:rPr sz="2400" dirty="0" smtClean="0"/>
              <a:t>conduction</a:t>
            </a:r>
            <a:endParaRPr sz="2400" dirty="0"/>
          </a:p>
        </p:txBody>
      </p:sp>
      <p:sp>
        <p:nvSpPr>
          <p:cNvPr id="4" name="TextBox 3"/>
          <p:cNvSpPr txBox="1"/>
          <p:nvPr/>
        </p:nvSpPr>
        <p:spPr>
          <a:xfrm>
            <a:off x="457200" y="4114800"/>
            <a:ext cx="8229600" cy="1585049"/>
          </a:xfrm>
          <a:prstGeom prst="rect">
            <a:avLst/>
          </a:prstGeom>
          <a:noFill/>
        </p:spPr>
        <p:txBody>
          <a:bodyPr wrap="square" bIns="0">
            <a:spAutoFit/>
          </a:bodyPr>
          <a:lstStyle/>
          <a:p>
            <a:endParaRPr sz="2000" dirty="0"/>
          </a:p>
          <a:p>
            <a:pPr algn="l">
              <a:defRPr sz="1400"/>
            </a:pPr>
            <a:r>
              <a:rPr sz="2000" dirty="0"/>
              <a:t>Reactive current depends on firing angle α:</a:t>
            </a:r>
            <a:br>
              <a:rPr sz="2000" dirty="0"/>
            </a:br>
            <a:r>
              <a:rPr sz="2000" dirty="0"/>
              <a:t>I(α) = (</a:t>
            </a:r>
            <a:r>
              <a:rPr sz="2000" dirty="0" err="1"/>
              <a:t>Vm</a:t>
            </a:r>
            <a:r>
              <a:rPr sz="2000" dirty="0"/>
              <a:t> / XL) * [1 - (2α/π) - (sin(2α)/π)]</a:t>
            </a:r>
            <a:br>
              <a:rPr sz="2000" dirty="0"/>
            </a:br>
            <a:r>
              <a:rPr sz="2000" dirty="0"/>
              <a:t>This equation shows that by adjusting α, we can control how much inductive power is absorbed.</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TSC switching diagram (stepwise)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940" y="1143000"/>
            <a:ext cx="4617720" cy="332994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Example: Power Factor Correction</a:t>
            </a:r>
          </a:p>
        </p:txBody>
      </p:sp>
      <p:sp>
        <p:nvSpPr>
          <p:cNvPr id="3" name="Content Placeholder 2"/>
          <p:cNvSpPr>
            <a:spLocks noGrp="1"/>
          </p:cNvSpPr>
          <p:nvPr>
            <p:ph idx="1"/>
          </p:nvPr>
        </p:nvSpPr>
        <p:spPr>
          <a:xfrm>
            <a:off x="0" y="1600200"/>
            <a:ext cx="8686800" cy="4525963"/>
          </a:xfrm>
        </p:spPr>
        <p:txBody>
          <a:bodyPr/>
          <a:lstStyle/>
          <a:p>
            <a:r>
              <a:rPr dirty="0" smtClean="0"/>
              <a:t>Given</a:t>
            </a:r>
            <a:r>
              <a:rPr dirty="0"/>
              <a:t>: 10 kW load at 0.7 </a:t>
            </a:r>
            <a:endParaRPr lang="en-US" dirty="0" smtClean="0"/>
          </a:p>
          <a:p>
            <a:pPr marL="0" indent="0">
              <a:buNone/>
            </a:pPr>
            <a:r>
              <a:rPr dirty="0" smtClean="0"/>
              <a:t>lagging </a:t>
            </a:r>
            <a:r>
              <a:rPr dirty="0"/>
              <a:t>PF</a:t>
            </a:r>
          </a:p>
          <a:p>
            <a:pPr lvl="1"/>
            <a:r>
              <a:rPr dirty="0"/>
              <a:t>Target PF: 0.95</a:t>
            </a:r>
          </a:p>
          <a:p>
            <a:pPr lvl="1"/>
            <a:r>
              <a:rPr dirty="0"/>
              <a:t>Find required capacitor size</a:t>
            </a:r>
          </a:p>
        </p:txBody>
      </p:sp>
      <p:sp>
        <p:nvSpPr>
          <p:cNvPr id="4" name="TextBox 3"/>
          <p:cNvSpPr txBox="1"/>
          <p:nvPr/>
        </p:nvSpPr>
        <p:spPr>
          <a:xfrm>
            <a:off x="457200" y="4114800"/>
            <a:ext cx="8229600" cy="1585049"/>
          </a:xfrm>
          <a:prstGeom prst="rect">
            <a:avLst/>
          </a:prstGeom>
          <a:noFill/>
        </p:spPr>
        <p:txBody>
          <a:bodyPr wrap="square" bIns="0">
            <a:spAutoFit/>
          </a:bodyPr>
          <a:lstStyle/>
          <a:p>
            <a:endParaRPr sz="2000" dirty="0"/>
          </a:p>
          <a:p>
            <a:pPr algn="l">
              <a:defRPr sz="1400"/>
            </a:pPr>
            <a:r>
              <a:rPr sz="2000" dirty="0"/>
              <a:t>S = 10 / 0.7 = 14.29 kVA</a:t>
            </a:r>
            <a:br>
              <a:rPr sz="2000" dirty="0"/>
            </a:br>
            <a:r>
              <a:rPr sz="2000" dirty="0" err="1"/>
              <a:t>Q_initial</a:t>
            </a:r>
            <a:r>
              <a:rPr sz="2000" dirty="0"/>
              <a:t> = √(S² - P²) ≈ 10.2 </a:t>
            </a:r>
            <a:r>
              <a:rPr sz="2000" dirty="0" err="1"/>
              <a:t>kVAR</a:t>
            </a:r>
            <a:r>
              <a:rPr sz="2000" dirty="0"/>
              <a:t/>
            </a:r>
            <a:br>
              <a:rPr sz="2000" dirty="0"/>
            </a:br>
            <a:r>
              <a:rPr sz="2000" dirty="0" err="1"/>
              <a:t>Q_required</a:t>
            </a:r>
            <a:r>
              <a:rPr sz="2000" dirty="0"/>
              <a:t> = 10 * (tan cos⁻¹(0.7) - tan cos⁻¹(0.95)) ≈ 6.56 </a:t>
            </a:r>
            <a:r>
              <a:rPr sz="2000" dirty="0" err="1"/>
              <a:t>kVAR</a:t>
            </a:r>
            <a:r>
              <a:rPr sz="2000" dirty="0"/>
              <a:t/>
            </a:r>
            <a:br>
              <a:rPr sz="2000" dirty="0"/>
            </a:br>
            <a:r>
              <a:rPr sz="2000" dirty="0"/>
              <a:t>Capacitor of 6.56 </a:t>
            </a:r>
            <a:r>
              <a:rPr sz="2000" dirty="0" err="1"/>
              <a:t>kVAR</a:t>
            </a:r>
            <a:r>
              <a:rPr sz="2000" dirty="0"/>
              <a:t> needed to correct PF to 0.95.</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Transmission System with SVC connection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1568" y="1144905"/>
            <a:ext cx="4222432" cy="32270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Example: Power Factor Improvement with SVC</a:t>
            </a:r>
          </a:p>
        </p:txBody>
      </p:sp>
      <p:sp>
        <p:nvSpPr>
          <p:cNvPr id="3" name="Content Placeholder 2"/>
          <p:cNvSpPr>
            <a:spLocks noGrp="1"/>
          </p:cNvSpPr>
          <p:nvPr>
            <p:ph idx="1"/>
          </p:nvPr>
        </p:nvSpPr>
        <p:spPr/>
        <p:txBody>
          <a:bodyPr>
            <a:normAutofit/>
          </a:bodyPr>
          <a:lstStyle/>
          <a:p>
            <a:r>
              <a:rPr lang="en-US" sz="2000" b="1" dirty="0"/>
              <a:t>Power Factor Improvement Example: Before and After Adding SVC</a:t>
            </a:r>
          </a:p>
          <a:p>
            <a:r>
              <a:rPr lang="en-US" sz="2000" b="1" dirty="0"/>
              <a:t>🧮 Given:</a:t>
            </a:r>
          </a:p>
          <a:p>
            <a:r>
              <a:rPr lang="en-US" sz="2000" dirty="0"/>
              <a:t>A 3-phase load consumes:</a:t>
            </a:r>
          </a:p>
          <a:p>
            <a:pPr lvl="1"/>
            <a:r>
              <a:rPr lang="en-US" sz="2000" dirty="0"/>
              <a:t>Active Power P=100 </a:t>
            </a:r>
            <a:r>
              <a:rPr lang="en-US" sz="2000" dirty="0" smtClean="0"/>
              <a:t>kW</a:t>
            </a:r>
          </a:p>
          <a:p>
            <a:pPr lvl="1"/>
            <a:r>
              <a:rPr lang="en-US" sz="2000" dirty="0" smtClean="0"/>
              <a:t>Operating </a:t>
            </a:r>
            <a:r>
              <a:rPr lang="en-US" sz="2000" dirty="0"/>
              <a:t>at power factor cos⁡(</a:t>
            </a:r>
            <a:r>
              <a:rPr lang="el-GR" sz="2000" dirty="0"/>
              <a:t>ϕ1)=</a:t>
            </a:r>
            <a:r>
              <a:rPr lang="el-GR" sz="2000" dirty="0" smtClean="0"/>
              <a:t>0.7</a:t>
            </a:r>
            <a:r>
              <a:rPr lang="en-US" sz="2000" dirty="0" smtClean="0"/>
              <a:t> lagging</a:t>
            </a:r>
            <a:endParaRPr lang="en-US" sz="2000" dirty="0"/>
          </a:p>
          <a:p>
            <a:pPr lvl="1"/>
            <a:r>
              <a:rPr lang="en-US" sz="2000" dirty="0"/>
              <a:t>Line Voltage: V=400 V (</a:t>
            </a:r>
            <a:r>
              <a:rPr lang="en-US" sz="2000" dirty="0" err="1" smtClean="0"/>
              <a:t>rms</a:t>
            </a:r>
            <a:r>
              <a:rPr lang="en-US" sz="2000" dirty="0" smtClean="0"/>
              <a:t>)</a:t>
            </a:r>
            <a:endParaRPr lang="en-US" sz="2000" dirty="0"/>
          </a:p>
          <a:p>
            <a:pPr lvl="1"/>
            <a:r>
              <a:rPr lang="en-US" sz="2000" dirty="0"/>
              <a:t>Frequency: f=50 </a:t>
            </a:r>
            <a:r>
              <a:rPr lang="en-US" sz="2000" dirty="0" smtClean="0"/>
              <a:t>Hz</a:t>
            </a:r>
            <a:endParaRPr lang="en-US" sz="2000" dirty="0"/>
          </a:p>
          <a:p>
            <a:r>
              <a:rPr lang="en-US" sz="2000" dirty="0"/>
              <a:t>We aim to </a:t>
            </a:r>
            <a:r>
              <a:rPr lang="en-US" sz="2000" b="1" dirty="0"/>
              <a:t>improve the power factor to</a:t>
            </a:r>
            <a:r>
              <a:rPr lang="en-US" sz="2000" dirty="0"/>
              <a:t> cos⁡(</a:t>
            </a:r>
            <a:r>
              <a:rPr lang="el-GR" sz="2000" dirty="0"/>
              <a:t>ϕ2)=</a:t>
            </a:r>
            <a:r>
              <a:rPr lang="el-GR" sz="2000" dirty="0" smtClean="0"/>
              <a:t>0.95 </a:t>
            </a:r>
            <a:r>
              <a:rPr lang="en-US" sz="2000" dirty="0"/>
              <a:t>using an </a:t>
            </a:r>
            <a:r>
              <a:rPr lang="en-US" sz="2000" dirty="0" smtClean="0"/>
              <a:t>SVC</a:t>
            </a:r>
          </a:p>
          <a:p>
            <a:r>
              <a:rPr lang="en-US" sz="2000" dirty="0"/>
              <a:t> Step 1: Before SVC — Calculate Reactive </a:t>
            </a:r>
            <a:r>
              <a:rPr lang="en-US" sz="2000" dirty="0" smtClean="0"/>
              <a:t>Power</a:t>
            </a:r>
          </a:p>
          <a:p>
            <a:endParaRPr sz="2000" dirty="0"/>
          </a:p>
        </p:txBody>
      </p:sp>
      <p:pic>
        <p:nvPicPr>
          <p:cNvPr id="8" name="Picture 7"/>
          <p:cNvPicPr>
            <a:picLocks noChangeAspect="1"/>
          </p:cNvPicPr>
          <p:nvPr/>
        </p:nvPicPr>
        <p:blipFill>
          <a:blip r:embed="rId2"/>
          <a:stretch>
            <a:fillRect/>
          </a:stretch>
        </p:blipFill>
        <p:spPr>
          <a:xfrm>
            <a:off x="1497123" y="5063433"/>
            <a:ext cx="4778154" cy="1318374"/>
          </a:xfrm>
          <a:prstGeom prst="rect">
            <a:avLst/>
          </a:prstGeom>
        </p:spPr>
      </p:pic>
    </p:spTree>
    <p:extLst>
      <p:ext uri="{BB962C8B-B14F-4D97-AF65-F5344CB8AC3E}">
        <p14:creationId xmlns:p14="http://schemas.microsoft.com/office/powerpoint/2010/main" val="77460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Power Factor Improvement with SVC</a:t>
            </a:r>
          </a:p>
        </p:txBody>
      </p:sp>
      <p:sp>
        <p:nvSpPr>
          <p:cNvPr id="3" name="Content Placeholder 2"/>
          <p:cNvSpPr>
            <a:spLocks noGrp="1"/>
          </p:cNvSpPr>
          <p:nvPr>
            <p:ph idx="1"/>
          </p:nvPr>
        </p:nvSpPr>
        <p:spPr/>
        <p:txBody>
          <a:bodyPr/>
          <a:lstStyle/>
          <a:p>
            <a:endParaRPr lang="en-US" dirty="0" smtClean="0"/>
          </a:p>
          <a:p>
            <a:endParaRPr lang="en-US" dirty="0"/>
          </a:p>
        </p:txBody>
      </p:sp>
      <p:pic>
        <p:nvPicPr>
          <p:cNvPr id="4" name="Picture 3"/>
          <p:cNvPicPr>
            <a:picLocks noChangeAspect="1"/>
          </p:cNvPicPr>
          <p:nvPr/>
        </p:nvPicPr>
        <p:blipFill>
          <a:blip r:embed="rId2"/>
          <a:stretch>
            <a:fillRect/>
          </a:stretch>
        </p:blipFill>
        <p:spPr>
          <a:xfrm>
            <a:off x="1344728" y="1965208"/>
            <a:ext cx="4656223" cy="1348857"/>
          </a:xfrm>
          <a:prstGeom prst="rect">
            <a:avLst/>
          </a:prstGeom>
        </p:spPr>
      </p:pic>
      <p:sp>
        <p:nvSpPr>
          <p:cNvPr id="5" name="Rectangle 4"/>
          <p:cNvSpPr/>
          <p:nvPr/>
        </p:nvSpPr>
        <p:spPr>
          <a:xfrm>
            <a:off x="746760" y="1498015"/>
            <a:ext cx="5105400" cy="369332"/>
          </a:xfrm>
          <a:prstGeom prst="rect">
            <a:avLst/>
          </a:prstGeom>
        </p:spPr>
        <p:txBody>
          <a:bodyPr wrap="square">
            <a:spAutoFit/>
          </a:bodyPr>
          <a:lstStyle/>
          <a:p>
            <a:r>
              <a:rPr lang="en-US" dirty="0"/>
              <a:t>🔺 Step 2: After SVC — Target Power Factor (0.95)</a:t>
            </a:r>
          </a:p>
        </p:txBody>
      </p:sp>
      <p:sp>
        <p:nvSpPr>
          <p:cNvPr id="6" name="Rectangle 5"/>
          <p:cNvSpPr/>
          <p:nvPr/>
        </p:nvSpPr>
        <p:spPr>
          <a:xfrm>
            <a:off x="830580" y="3105835"/>
            <a:ext cx="6027420" cy="369332"/>
          </a:xfrm>
          <a:prstGeom prst="rect">
            <a:avLst/>
          </a:prstGeom>
        </p:spPr>
        <p:txBody>
          <a:bodyPr wrap="square">
            <a:spAutoFit/>
          </a:bodyPr>
          <a:lstStyle/>
          <a:p>
            <a:r>
              <a:rPr lang="en-US" dirty="0"/>
              <a:t>⚖️ Step 3: Reactive Power Compensation Required</a:t>
            </a:r>
          </a:p>
        </p:txBody>
      </p:sp>
      <p:pic>
        <p:nvPicPr>
          <p:cNvPr id="7" name="Picture 6"/>
          <p:cNvPicPr>
            <a:picLocks noChangeAspect="1"/>
          </p:cNvPicPr>
          <p:nvPr/>
        </p:nvPicPr>
        <p:blipFill>
          <a:blip r:embed="rId3"/>
          <a:stretch>
            <a:fillRect/>
          </a:stretch>
        </p:blipFill>
        <p:spPr>
          <a:xfrm>
            <a:off x="1158054" y="3539235"/>
            <a:ext cx="4282811" cy="396274"/>
          </a:xfrm>
          <a:prstGeom prst="rect">
            <a:avLst/>
          </a:prstGeom>
        </p:spPr>
      </p:pic>
      <p:sp>
        <p:nvSpPr>
          <p:cNvPr id="8" name="Rectangle 7"/>
          <p:cNvSpPr/>
          <p:nvPr/>
        </p:nvSpPr>
        <p:spPr>
          <a:xfrm>
            <a:off x="236220" y="3993027"/>
            <a:ext cx="8641080" cy="646331"/>
          </a:xfrm>
          <a:prstGeom prst="rect">
            <a:avLst/>
          </a:prstGeom>
        </p:spPr>
        <p:txBody>
          <a:bodyPr wrap="square">
            <a:spAutoFit/>
          </a:bodyPr>
          <a:lstStyle/>
          <a:p>
            <a:r>
              <a:rPr lang="en-US" dirty="0"/>
              <a:t>So, the SVC must supply 69.18 </a:t>
            </a:r>
            <a:r>
              <a:rPr lang="en-US" dirty="0" err="1"/>
              <a:t>kVAR</a:t>
            </a:r>
            <a:r>
              <a:rPr lang="en-US" dirty="0"/>
              <a:t> of leading reactive power to improve the power factor from 0.7 to 0.95.</a:t>
            </a:r>
          </a:p>
        </p:txBody>
      </p:sp>
      <p:sp>
        <p:nvSpPr>
          <p:cNvPr id="9" name="Rectangle 8"/>
          <p:cNvSpPr/>
          <p:nvPr/>
        </p:nvSpPr>
        <p:spPr>
          <a:xfrm>
            <a:off x="365760" y="4510887"/>
            <a:ext cx="8321040" cy="646331"/>
          </a:xfrm>
          <a:prstGeom prst="rect">
            <a:avLst/>
          </a:prstGeom>
        </p:spPr>
        <p:txBody>
          <a:bodyPr wrap="square">
            <a:spAutoFit/>
          </a:bodyPr>
          <a:lstStyle/>
          <a:p>
            <a:r>
              <a:rPr lang="en-US" b="1" dirty="0"/>
              <a:t>📦 Capacitor Bank Sizing (TSC):</a:t>
            </a:r>
          </a:p>
          <a:p>
            <a:r>
              <a:rPr lang="en-US" dirty="0"/>
              <a:t>For a three-phase system</a:t>
            </a:r>
          </a:p>
        </p:txBody>
      </p:sp>
      <p:pic>
        <p:nvPicPr>
          <p:cNvPr id="10" name="Picture 9"/>
          <p:cNvPicPr>
            <a:picLocks noChangeAspect="1"/>
          </p:cNvPicPr>
          <p:nvPr/>
        </p:nvPicPr>
        <p:blipFill>
          <a:blip r:embed="rId4"/>
          <a:stretch>
            <a:fillRect/>
          </a:stretch>
        </p:blipFill>
        <p:spPr>
          <a:xfrm>
            <a:off x="2304902" y="5157218"/>
            <a:ext cx="3406435" cy="586791"/>
          </a:xfrm>
          <a:prstGeom prst="rect">
            <a:avLst/>
          </a:prstGeom>
        </p:spPr>
      </p:pic>
    </p:spTree>
    <p:extLst>
      <p:ext uri="{BB962C8B-B14F-4D97-AF65-F5344CB8AC3E}">
        <p14:creationId xmlns:p14="http://schemas.microsoft.com/office/powerpoint/2010/main" val="2745331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Power Factor Improvement with SVC</a:t>
            </a:r>
          </a:p>
        </p:txBody>
      </p:sp>
      <p:pic>
        <p:nvPicPr>
          <p:cNvPr id="4" name="Content Placeholder 3"/>
          <p:cNvPicPr>
            <a:picLocks noGrp="1" noChangeAspect="1"/>
          </p:cNvPicPr>
          <p:nvPr>
            <p:ph idx="1"/>
          </p:nvPr>
        </p:nvPicPr>
        <p:blipFill>
          <a:blip r:embed="rId2"/>
          <a:stretch>
            <a:fillRect/>
          </a:stretch>
        </p:blipFill>
        <p:spPr>
          <a:xfrm>
            <a:off x="1028475" y="1542771"/>
            <a:ext cx="5197290" cy="2766300"/>
          </a:xfrm>
          <a:prstGeom prst="rect">
            <a:avLst/>
          </a:prstGeom>
        </p:spPr>
      </p:pic>
      <p:pic>
        <p:nvPicPr>
          <p:cNvPr id="5" name="Picture 4"/>
          <p:cNvPicPr>
            <a:picLocks noChangeAspect="1"/>
          </p:cNvPicPr>
          <p:nvPr/>
        </p:nvPicPr>
        <p:blipFill>
          <a:blip r:embed="rId3"/>
          <a:stretch>
            <a:fillRect/>
          </a:stretch>
        </p:blipFill>
        <p:spPr>
          <a:xfrm>
            <a:off x="830272" y="4370151"/>
            <a:ext cx="7102455" cy="1882303"/>
          </a:xfrm>
          <a:prstGeom prst="rect">
            <a:avLst/>
          </a:prstGeom>
        </p:spPr>
      </p:pic>
    </p:spTree>
    <p:extLst>
      <p:ext uri="{BB962C8B-B14F-4D97-AF65-F5344CB8AC3E}">
        <p14:creationId xmlns:p14="http://schemas.microsoft.com/office/powerpoint/2010/main" val="2934047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Introduction to Power Quality</a:t>
            </a:r>
          </a:p>
        </p:txBody>
      </p:sp>
      <p:sp>
        <p:nvSpPr>
          <p:cNvPr id="3" name="Content Placeholder 2"/>
          <p:cNvSpPr>
            <a:spLocks noGrp="1"/>
          </p:cNvSpPr>
          <p:nvPr>
            <p:ph idx="1"/>
          </p:nvPr>
        </p:nvSpPr>
        <p:spPr>
          <a:xfrm>
            <a:off x="99060" y="1417638"/>
            <a:ext cx="8229600" cy="4525963"/>
          </a:xfrm>
        </p:spPr>
        <p:txBody>
          <a:bodyPr/>
          <a:lstStyle/>
          <a:p>
            <a:endParaRPr/>
          </a:p>
          <a:p>
            <a:r>
              <a:t>What is power quality?</a:t>
            </a:r>
          </a:p>
          <a:p>
            <a:pPr lvl="1"/>
            <a:r>
              <a:t>Why it matters</a:t>
            </a:r>
          </a:p>
          <a:p>
            <a:pPr lvl="1"/>
            <a:r>
              <a:t>Common causes</a:t>
            </a:r>
          </a:p>
        </p:txBody>
      </p:sp>
      <p:sp>
        <p:nvSpPr>
          <p:cNvPr id="4" name="TextBox 3"/>
          <p:cNvSpPr txBox="1"/>
          <p:nvPr/>
        </p:nvSpPr>
        <p:spPr>
          <a:xfrm>
            <a:off x="457200" y="4114800"/>
            <a:ext cx="8229600" cy="1585049"/>
          </a:xfrm>
          <a:prstGeom prst="rect">
            <a:avLst/>
          </a:prstGeom>
          <a:noFill/>
        </p:spPr>
        <p:txBody>
          <a:bodyPr wrap="square" bIns="0">
            <a:spAutoFit/>
          </a:bodyPr>
          <a:lstStyle/>
          <a:p>
            <a:endParaRPr sz="2000" dirty="0"/>
          </a:p>
          <a:p>
            <a:pPr algn="l">
              <a:defRPr sz="1400"/>
            </a:pPr>
            <a:r>
              <a:rPr sz="2000" dirty="0"/>
              <a:t>Power quality refers to maintaining a stable voltage, current, and frequency in the power system. Poor power quality can damage equipment, reduce efficiency, and cause unexpected shutdowns. Voltage disturbances like sags and swells are caused by switching, faults, or lightning.</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Diagram: Power quality impact on waveform</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6260" y="1097280"/>
            <a:ext cx="4678680" cy="32156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Applications of SVC</a:t>
            </a:r>
          </a:p>
        </p:txBody>
      </p:sp>
      <p:sp>
        <p:nvSpPr>
          <p:cNvPr id="3" name="Content Placeholder 2"/>
          <p:cNvSpPr>
            <a:spLocks noGrp="1"/>
          </p:cNvSpPr>
          <p:nvPr>
            <p:ph idx="1"/>
          </p:nvPr>
        </p:nvSpPr>
        <p:spPr/>
        <p:txBody>
          <a:bodyPr/>
          <a:lstStyle/>
          <a:p>
            <a:endParaRPr/>
          </a:p>
          <a:p>
            <a:r>
              <a:t>Used in transmission and distribution</a:t>
            </a:r>
          </a:p>
          <a:p>
            <a:pPr lvl="1"/>
            <a:r>
              <a:t>Industrial loads like motors</a:t>
            </a:r>
          </a:p>
          <a:p>
            <a:pPr lvl="1"/>
            <a:r>
              <a:t>Renewables like wind/solar</a:t>
            </a:r>
          </a:p>
        </p:txBody>
      </p:sp>
      <p:sp>
        <p:nvSpPr>
          <p:cNvPr id="4" name="TextBox 3"/>
          <p:cNvSpPr txBox="1"/>
          <p:nvPr/>
        </p:nvSpPr>
        <p:spPr>
          <a:xfrm>
            <a:off x="457200" y="4114800"/>
            <a:ext cx="8229600" cy="969496"/>
          </a:xfrm>
          <a:prstGeom prst="rect">
            <a:avLst/>
          </a:prstGeom>
          <a:noFill/>
        </p:spPr>
        <p:txBody>
          <a:bodyPr wrap="square" bIns="0">
            <a:spAutoFit/>
          </a:bodyPr>
          <a:lstStyle/>
          <a:p>
            <a:endParaRPr sz="2000" dirty="0"/>
          </a:p>
          <a:p>
            <a:pPr algn="l">
              <a:defRPr sz="1400"/>
            </a:pPr>
            <a:r>
              <a:rPr sz="2000" dirty="0"/>
              <a:t>SVC ensures voltage quality in high-power applications, supports integration of renewables, and improves the power factor of inductive industrial loads.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Limitations and Considerations</a:t>
            </a:r>
          </a:p>
        </p:txBody>
      </p:sp>
      <p:sp>
        <p:nvSpPr>
          <p:cNvPr id="3" name="Content Placeholder 2"/>
          <p:cNvSpPr>
            <a:spLocks noGrp="1"/>
          </p:cNvSpPr>
          <p:nvPr>
            <p:ph idx="1"/>
          </p:nvPr>
        </p:nvSpPr>
        <p:spPr/>
        <p:txBody>
          <a:bodyPr/>
          <a:lstStyle/>
          <a:p>
            <a:endParaRPr/>
          </a:p>
          <a:p>
            <a:r>
              <a:t>Thyristor switching causes harmonics</a:t>
            </a:r>
          </a:p>
          <a:p>
            <a:pPr lvl="1"/>
            <a:r>
              <a:t>High capital cost</a:t>
            </a:r>
          </a:p>
          <a:p>
            <a:pPr lvl="1"/>
            <a:r>
              <a:t>Requires advanced control systems</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Although effective, SVC introduces harmonics due to </a:t>
            </a:r>
            <a:r>
              <a:rPr sz="2000" dirty="0" err="1"/>
              <a:t>thyristor</a:t>
            </a:r>
            <a:r>
              <a:rPr sz="2000" dirty="0"/>
              <a:t> switching and requires proper filtering. Economic feasibility must be evaluated for small-scale use cases.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Conclusion</a:t>
            </a:r>
          </a:p>
        </p:txBody>
      </p:sp>
      <p:sp>
        <p:nvSpPr>
          <p:cNvPr id="3" name="Content Placeholder 2"/>
          <p:cNvSpPr>
            <a:spLocks noGrp="1"/>
          </p:cNvSpPr>
          <p:nvPr>
            <p:ph idx="1"/>
          </p:nvPr>
        </p:nvSpPr>
        <p:spPr/>
        <p:txBody>
          <a:bodyPr/>
          <a:lstStyle/>
          <a:p>
            <a:endParaRPr/>
          </a:p>
          <a:p>
            <a:r>
              <a:t>SVC = TCR + TSC</a:t>
            </a:r>
          </a:p>
          <a:p>
            <a:pPr lvl="1"/>
            <a:r>
              <a:t>Improves PF and voltage stability</a:t>
            </a:r>
          </a:p>
          <a:p>
            <a:pPr lvl="1"/>
            <a:r>
              <a:t>Essential for modern grids</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Static VAR Compensators offer dynamic voltage control and reactive power management. Their modular design and quick response make them ideal for grid support.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Power Factor?</a:t>
            </a:r>
          </a:p>
        </p:txBody>
      </p:sp>
      <p:sp>
        <p:nvSpPr>
          <p:cNvPr id="3" name="Content Placeholder 2"/>
          <p:cNvSpPr>
            <a:spLocks noGrp="1"/>
          </p:cNvSpPr>
          <p:nvPr>
            <p:ph idx="1"/>
          </p:nvPr>
        </p:nvSpPr>
        <p:spPr>
          <a:xfrm>
            <a:off x="457200" y="1600200"/>
            <a:ext cx="8229600" cy="4930646"/>
          </a:xfrm>
        </p:spPr>
        <p:txBody>
          <a:bodyPr/>
          <a:lstStyle/>
          <a:p>
            <a:endParaRPr dirty="0"/>
          </a:p>
          <a:p>
            <a:r>
              <a:rPr dirty="0"/>
              <a:t>Definition: PF = P / S</a:t>
            </a:r>
          </a:p>
          <a:p>
            <a:pPr lvl="1"/>
            <a:r>
              <a:rPr dirty="0"/>
              <a:t>Impact of poor PF</a:t>
            </a:r>
          </a:p>
          <a:p>
            <a:pPr lvl="1"/>
            <a:r>
              <a:rPr dirty="0"/>
              <a:t>Mathematical relation</a:t>
            </a:r>
          </a:p>
        </p:txBody>
      </p:sp>
      <p:sp>
        <p:nvSpPr>
          <p:cNvPr id="4" name="TextBox 3"/>
          <p:cNvSpPr txBox="1"/>
          <p:nvPr/>
        </p:nvSpPr>
        <p:spPr>
          <a:xfrm>
            <a:off x="457200" y="4114800"/>
            <a:ext cx="8229600" cy="2416046"/>
          </a:xfrm>
          <a:prstGeom prst="rect">
            <a:avLst/>
          </a:prstGeom>
          <a:noFill/>
        </p:spPr>
        <p:txBody>
          <a:bodyPr wrap="square" bIns="0">
            <a:spAutoFit/>
          </a:bodyPr>
          <a:lstStyle/>
          <a:p>
            <a:endParaRPr dirty="0"/>
          </a:p>
          <a:p>
            <a:pPr algn="l">
              <a:defRPr sz="1400"/>
            </a:pPr>
            <a:endParaRPr lang="en-US" dirty="0" smtClean="0"/>
          </a:p>
          <a:p>
            <a:pPr algn="l">
              <a:defRPr sz="1400"/>
            </a:pPr>
            <a:endParaRPr lang="en-US" dirty="0"/>
          </a:p>
          <a:p>
            <a:pPr algn="l">
              <a:defRPr sz="1400"/>
            </a:pPr>
            <a:endParaRPr lang="en-US" dirty="0" smtClean="0"/>
          </a:p>
          <a:p>
            <a:pPr algn="l">
              <a:defRPr sz="1400"/>
            </a:pPr>
            <a:endParaRPr lang="en-US" dirty="0"/>
          </a:p>
          <a:p>
            <a:pPr algn="l">
              <a:defRPr sz="1400"/>
            </a:pPr>
            <a:r>
              <a:rPr sz="2000" dirty="0" smtClean="0"/>
              <a:t>Power </a:t>
            </a:r>
            <a:r>
              <a:rPr sz="2000" dirty="0"/>
              <a:t>factor is a measure of how effectively electrical power is converted into useful work output. It is the cosine of the phase angle between voltage and current. Low power factor causes increased losses and penalties from utilities.</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t>Power Triangle from Rashid's Book</a:t>
            </a:r>
          </a:p>
        </p:txBody>
      </p:sp>
      <p:pic>
        <p:nvPicPr>
          <p:cNvPr id="6" name="Picture 5"/>
          <p:cNvPicPr>
            <a:picLocks noChangeAspect="1"/>
          </p:cNvPicPr>
          <p:nvPr/>
        </p:nvPicPr>
        <p:blipFill>
          <a:blip r:embed="rId2"/>
          <a:stretch>
            <a:fillRect/>
          </a:stretch>
        </p:blipFill>
        <p:spPr>
          <a:xfrm>
            <a:off x="4641011" y="1097280"/>
            <a:ext cx="4123428" cy="38974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Reactive Power in the System</a:t>
            </a:r>
          </a:p>
        </p:txBody>
      </p:sp>
      <p:sp>
        <p:nvSpPr>
          <p:cNvPr id="3" name="Content Placeholder 2"/>
          <p:cNvSpPr>
            <a:spLocks noGrp="1"/>
          </p:cNvSpPr>
          <p:nvPr>
            <p:ph idx="1"/>
          </p:nvPr>
        </p:nvSpPr>
        <p:spPr>
          <a:xfrm>
            <a:off x="457200" y="1268084"/>
            <a:ext cx="8229600" cy="4858080"/>
          </a:xfrm>
        </p:spPr>
        <p:txBody>
          <a:bodyPr/>
          <a:lstStyle/>
          <a:p>
            <a:r>
              <a:rPr dirty="0" smtClean="0"/>
              <a:t>Difference </a:t>
            </a:r>
            <a:r>
              <a:rPr dirty="0"/>
              <a:t>between real and reactive power</a:t>
            </a:r>
          </a:p>
          <a:p>
            <a:pPr lvl="1"/>
            <a:r>
              <a:rPr dirty="0"/>
              <a:t>Inductive and capacitive loads</a:t>
            </a:r>
          </a:p>
          <a:p>
            <a:pPr lvl="1"/>
            <a:r>
              <a:rPr dirty="0"/>
              <a:t>Power triangle</a:t>
            </a:r>
          </a:p>
        </p:txBody>
      </p:sp>
      <p:sp>
        <p:nvSpPr>
          <p:cNvPr id="4" name="TextBox 3"/>
          <p:cNvSpPr txBox="1"/>
          <p:nvPr/>
        </p:nvSpPr>
        <p:spPr>
          <a:xfrm>
            <a:off x="457200" y="4114800"/>
            <a:ext cx="8229600" cy="2631490"/>
          </a:xfrm>
          <a:prstGeom prst="rect">
            <a:avLst/>
          </a:prstGeom>
          <a:noFill/>
        </p:spPr>
        <p:txBody>
          <a:bodyPr wrap="square" bIns="0">
            <a:spAutoFit/>
          </a:bodyPr>
          <a:lstStyle/>
          <a:p>
            <a:endParaRPr dirty="0"/>
          </a:p>
          <a:p>
            <a:pPr algn="l">
              <a:defRPr sz="1400"/>
            </a:pPr>
            <a:endParaRPr lang="en-US" dirty="0" smtClean="0"/>
          </a:p>
          <a:p>
            <a:pPr algn="l">
              <a:defRPr sz="1400"/>
            </a:pPr>
            <a:endParaRPr lang="en-US" dirty="0"/>
          </a:p>
          <a:p>
            <a:pPr algn="l">
              <a:defRPr sz="1400"/>
            </a:pPr>
            <a:endParaRPr lang="en-US" dirty="0" smtClean="0"/>
          </a:p>
          <a:p>
            <a:pPr algn="l">
              <a:defRPr sz="1400"/>
            </a:pPr>
            <a:endParaRPr lang="en-US" dirty="0"/>
          </a:p>
          <a:p>
            <a:pPr algn="l">
              <a:defRPr sz="1400"/>
            </a:pPr>
            <a:endParaRPr lang="en-US" dirty="0" smtClean="0"/>
          </a:p>
          <a:p>
            <a:pPr algn="just">
              <a:defRPr sz="1400"/>
            </a:pPr>
            <a:r>
              <a:rPr sz="2000" dirty="0" smtClean="0"/>
              <a:t>Real </a:t>
            </a:r>
            <a:r>
              <a:rPr sz="2000" dirty="0"/>
              <a:t>power (P) performs useful work, while reactive power (Q) supports voltage levels. Inductive loads (motors) consume Q, while capacitors supply Q. Managing reactive power is essential for voltage stability and efficient system operation.</a:t>
            </a:r>
          </a:p>
        </p:txBody>
      </p:sp>
      <p:sp>
        <p:nvSpPr>
          <p:cNvPr id="5" name="Rectangle 4"/>
          <p:cNvSpPr/>
          <p:nvPr/>
        </p:nvSpPr>
        <p:spPr>
          <a:xfrm>
            <a:off x="5167222" y="2321427"/>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t>Real vs Reactive Power Illustration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Flexible AC Transmission System (FACTS)</a:t>
            </a:r>
          </a:p>
        </p:txBody>
      </p:sp>
      <p:sp>
        <p:nvSpPr>
          <p:cNvPr id="3" name="Content Placeholder 2"/>
          <p:cNvSpPr>
            <a:spLocks noGrp="1"/>
          </p:cNvSpPr>
          <p:nvPr>
            <p:ph idx="1"/>
          </p:nvPr>
        </p:nvSpPr>
        <p:spPr/>
        <p:txBody>
          <a:bodyPr/>
          <a:lstStyle/>
          <a:p>
            <a:r>
              <a:rPr dirty="0" smtClean="0"/>
              <a:t>Improves </a:t>
            </a:r>
            <a:r>
              <a:rPr dirty="0"/>
              <a:t>control and power transfer</a:t>
            </a:r>
          </a:p>
          <a:p>
            <a:pPr lvl="1"/>
            <a:r>
              <a:rPr dirty="0"/>
              <a:t>FACTS types</a:t>
            </a:r>
          </a:p>
          <a:p>
            <a:pPr lvl="1"/>
            <a:r>
              <a:rPr dirty="0"/>
              <a:t>Role of SVC</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FACTS devices enhance transmission capability and dynamic stability using power electronics. They can be series, shunt, or a combination. SVC is a shunt-type device used for voltage regulation by managing reactive power.</a:t>
            </a:r>
          </a:p>
        </p:txBody>
      </p:sp>
      <p:pic>
        <p:nvPicPr>
          <p:cNvPr id="6" name="Picture 5"/>
          <p:cNvPicPr>
            <a:picLocks noChangeAspect="1"/>
          </p:cNvPicPr>
          <p:nvPr/>
        </p:nvPicPr>
        <p:blipFill rotWithShape="1">
          <a:blip r:embed="rId2"/>
          <a:srcRect b="52963"/>
          <a:stretch/>
        </p:blipFill>
        <p:spPr>
          <a:xfrm>
            <a:off x="4396740" y="2082337"/>
            <a:ext cx="4390292" cy="24058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Static VAR Compensator (SVC)</a:t>
            </a:r>
          </a:p>
        </p:txBody>
      </p:sp>
      <p:sp>
        <p:nvSpPr>
          <p:cNvPr id="3" name="Content Placeholder 2"/>
          <p:cNvSpPr>
            <a:spLocks noGrp="1"/>
          </p:cNvSpPr>
          <p:nvPr>
            <p:ph idx="1"/>
          </p:nvPr>
        </p:nvSpPr>
        <p:spPr/>
        <p:txBody>
          <a:bodyPr/>
          <a:lstStyle/>
          <a:p>
            <a:r>
              <a:rPr dirty="0" smtClean="0"/>
              <a:t>Definition </a:t>
            </a:r>
            <a:r>
              <a:rPr dirty="0"/>
              <a:t>and function</a:t>
            </a:r>
          </a:p>
          <a:p>
            <a:pPr lvl="1"/>
            <a:r>
              <a:rPr dirty="0"/>
              <a:t>Where used</a:t>
            </a:r>
          </a:p>
          <a:p>
            <a:pPr lvl="1"/>
            <a:r>
              <a:rPr dirty="0"/>
              <a:t>How it responds</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SVC controls voltage by absorbing or injecting reactive power. It is widely used in substations and industries to prevent voltage sags and swells. It reacts dynamically to system voltage changes in real time.</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Block Diagram: SVC with TCR &amp; TSC</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914400"/>
            <a:ext cx="4114800" cy="32232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SVC Configuration: TCR and TSC</a:t>
            </a:r>
          </a:p>
        </p:txBody>
      </p:sp>
      <p:sp>
        <p:nvSpPr>
          <p:cNvPr id="3" name="Content Placeholder 2"/>
          <p:cNvSpPr>
            <a:spLocks noGrp="1"/>
          </p:cNvSpPr>
          <p:nvPr>
            <p:ph idx="1"/>
          </p:nvPr>
        </p:nvSpPr>
        <p:spPr/>
        <p:txBody>
          <a:bodyPr/>
          <a:lstStyle/>
          <a:p>
            <a:endParaRPr dirty="0"/>
          </a:p>
          <a:p>
            <a:r>
              <a:rPr dirty="0"/>
              <a:t>TCR = controlled reactor</a:t>
            </a:r>
          </a:p>
          <a:p>
            <a:pPr lvl="1"/>
            <a:r>
              <a:rPr dirty="0"/>
              <a:t>TSC = switched capacitor</a:t>
            </a:r>
          </a:p>
          <a:p>
            <a:pPr lvl="1"/>
            <a:r>
              <a:rPr dirty="0"/>
              <a:t>Combined operation</a:t>
            </a:r>
          </a:p>
        </p:txBody>
      </p:sp>
      <p:sp>
        <p:nvSpPr>
          <p:cNvPr id="4" name="TextBox 3"/>
          <p:cNvSpPr txBox="1"/>
          <p:nvPr/>
        </p:nvSpPr>
        <p:spPr>
          <a:xfrm>
            <a:off x="457200" y="4114800"/>
            <a:ext cx="8229600" cy="969496"/>
          </a:xfrm>
          <a:prstGeom prst="rect">
            <a:avLst/>
          </a:prstGeom>
          <a:noFill/>
        </p:spPr>
        <p:txBody>
          <a:bodyPr wrap="square" bIns="0">
            <a:spAutoFit/>
          </a:bodyPr>
          <a:lstStyle/>
          <a:p>
            <a:pPr algn="l">
              <a:defRPr sz="1400"/>
            </a:pPr>
            <a:r>
              <a:rPr sz="2000" dirty="0" smtClean="0"/>
              <a:t>TCR </a:t>
            </a:r>
            <a:r>
              <a:rPr sz="2000" dirty="0"/>
              <a:t>provides variable inductive compensation using </a:t>
            </a:r>
            <a:r>
              <a:rPr sz="2000" dirty="0" err="1"/>
              <a:t>thyristors</a:t>
            </a:r>
            <a:r>
              <a:rPr sz="2000" dirty="0"/>
              <a:t> and reactors. TSC offers step-wise capacitive compensation by switching capacitors in and out. Together they maintain voltage by adjusting reactive power dynamically.</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Schematic: TCR operation with firing angle control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1100" y="1119981"/>
            <a:ext cx="4145280" cy="2743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Thyristor Controlled Reactor (TCR)</a:t>
            </a:r>
          </a:p>
        </p:txBody>
      </p:sp>
      <p:sp>
        <p:nvSpPr>
          <p:cNvPr id="3" name="Content Placeholder 2"/>
          <p:cNvSpPr>
            <a:spLocks noGrp="1"/>
          </p:cNvSpPr>
          <p:nvPr>
            <p:ph idx="1"/>
          </p:nvPr>
        </p:nvSpPr>
        <p:spPr/>
        <p:txBody>
          <a:bodyPr>
            <a:normAutofit/>
          </a:bodyPr>
          <a:lstStyle/>
          <a:p>
            <a:r>
              <a:rPr sz="2400" dirty="0" smtClean="0"/>
              <a:t>Absorbs </a:t>
            </a:r>
            <a:r>
              <a:rPr sz="2400" dirty="0"/>
              <a:t>reactive power</a:t>
            </a:r>
          </a:p>
          <a:p>
            <a:pPr lvl="1"/>
            <a:r>
              <a:rPr sz="2400" dirty="0"/>
              <a:t>Firing angle control</a:t>
            </a:r>
          </a:p>
          <a:p>
            <a:pPr lvl="1"/>
            <a:r>
              <a:rPr sz="2400" dirty="0"/>
              <a:t>Impedance variation</a:t>
            </a:r>
          </a:p>
        </p:txBody>
      </p:sp>
      <p:sp>
        <p:nvSpPr>
          <p:cNvPr id="4" name="TextBox 3"/>
          <p:cNvSpPr txBox="1"/>
          <p:nvPr/>
        </p:nvSpPr>
        <p:spPr>
          <a:xfrm>
            <a:off x="457200" y="4114800"/>
            <a:ext cx="8229600" cy="1277273"/>
          </a:xfrm>
          <a:prstGeom prst="rect">
            <a:avLst/>
          </a:prstGeom>
          <a:noFill/>
        </p:spPr>
        <p:txBody>
          <a:bodyPr wrap="square" bIns="0">
            <a:spAutoFit/>
          </a:bodyPr>
          <a:lstStyle/>
          <a:p>
            <a:endParaRPr sz="2000" dirty="0"/>
          </a:p>
          <a:p>
            <a:pPr algn="l">
              <a:defRPr sz="1400"/>
            </a:pPr>
            <a:r>
              <a:rPr sz="2000" dirty="0"/>
              <a:t>TCR uses </a:t>
            </a:r>
            <a:r>
              <a:rPr sz="2000" dirty="0" err="1"/>
              <a:t>thyristors</a:t>
            </a:r>
            <a:r>
              <a:rPr sz="2000" dirty="0"/>
              <a:t> to vary the conduction period in each AC cycle, thus changing the effective reactance. The firing angle (α) determines how much current flows through the reactor and how much reactive power is absorbed.</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Diagram: TSC ON/OFF control logic</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4820" y="1143000"/>
            <a:ext cx="4754880" cy="320614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86"/>
            <a:ext cx="8229600" cy="1143000"/>
          </a:xfrm>
        </p:spPr>
        <p:txBody>
          <a:bodyPr/>
          <a:lstStyle/>
          <a:p>
            <a:r>
              <a:rPr dirty="0" err="1"/>
              <a:t>Thyristor</a:t>
            </a:r>
            <a:r>
              <a:rPr dirty="0"/>
              <a:t> Switched Capacitor (TSC)</a:t>
            </a:r>
          </a:p>
        </p:txBody>
      </p:sp>
      <p:sp>
        <p:nvSpPr>
          <p:cNvPr id="3" name="Content Placeholder 2"/>
          <p:cNvSpPr>
            <a:spLocks noGrp="1"/>
          </p:cNvSpPr>
          <p:nvPr>
            <p:ph idx="1"/>
          </p:nvPr>
        </p:nvSpPr>
        <p:spPr>
          <a:xfrm>
            <a:off x="53340" y="1600200"/>
            <a:ext cx="8633460" cy="4525963"/>
          </a:xfrm>
        </p:spPr>
        <p:txBody>
          <a:bodyPr>
            <a:normAutofit/>
          </a:bodyPr>
          <a:lstStyle/>
          <a:p>
            <a:r>
              <a:rPr sz="2400" dirty="0" smtClean="0"/>
              <a:t>Injects </a:t>
            </a:r>
            <a:r>
              <a:rPr sz="2400" dirty="0"/>
              <a:t>reactive power</a:t>
            </a:r>
          </a:p>
          <a:p>
            <a:pPr lvl="1"/>
            <a:r>
              <a:rPr sz="2400" dirty="0"/>
              <a:t>Operates in steps</a:t>
            </a:r>
          </a:p>
          <a:p>
            <a:pPr lvl="1"/>
            <a:r>
              <a:rPr sz="2400" dirty="0"/>
              <a:t>No continuous control</a:t>
            </a:r>
          </a:p>
        </p:txBody>
      </p:sp>
      <p:sp>
        <p:nvSpPr>
          <p:cNvPr id="4" name="TextBox 3"/>
          <p:cNvSpPr txBox="1"/>
          <p:nvPr/>
        </p:nvSpPr>
        <p:spPr>
          <a:xfrm>
            <a:off x="457200" y="4114800"/>
            <a:ext cx="8229600" cy="1585049"/>
          </a:xfrm>
          <a:prstGeom prst="rect">
            <a:avLst/>
          </a:prstGeom>
          <a:noFill/>
        </p:spPr>
        <p:txBody>
          <a:bodyPr wrap="square" bIns="0">
            <a:spAutoFit/>
          </a:bodyPr>
          <a:lstStyle/>
          <a:p>
            <a:endParaRPr sz="2000" dirty="0"/>
          </a:p>
          <a:p>
            <a:pPr algn="l">
              <a:defRPr sz="1400"/>
            </a:pPr>
            <a:endParaRPr lang="en-US" sz="2000" dirty="0" smtClean="0"/>
          </a:p>
          <a:p>
            <a:pPr algn="l">
              <a:defRPr sz="1400"/>
            </a:pPr>
            <a:r>
              <a:rPr sz="2000" dirty="0" smtClean="0"/>
              <a:t>TSC </a:t>
            </a:r>
            <a:r>
              <a:rPr sz="2000" dirty="0"/>
              <a:t>switches capacitors ON/OFF using </a:t>
            </a:r>
            <a:r>
              <a:rPr sz="2000" dirty="0" err="1"/>
              <a:t>thyristors</a:t>
            </a:r>
            <a:r>
              <a:rPr sz="2000" dirty="0"/>
              <a:t> without phase-angle control. During voltage sag, it injects reactive power to support voltage. It provides fast and step-changed compensation.</a:t>
            </a:r>
          </a:p>
        </p:txBody>
      </p:sp>
      <p:sp>
        <p:nvSpPr>
          <p:cNvPr id="5" name="Rectangle 4"/>
          <p:cNvSpPr/>
          <p:nvPr/>
        </p:nvSpPr>
        <p:spPr>
          <a:xfrm>
            <a:off x="5029200" y="1097280"/>
            <a:ext cx="3657600" cy="2743200"/>
          </a:xfrm>
          <a:prstGeom prst="rect">
            <a:avLst/>
          </a:prstGeom>
          <a:solidFill>
            <a:srgbClr val="DCE6F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dirty="0"/>
              <a:t>Feedback Control Loop in SVC</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5240" y="815340"/>
            <a:ext cx="5257800" cy="40005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1039</Words>
  <Application>Microsoft Office PowerPoint</Application>
  <PresentationFormat>On-screen Show (4:3)</PresentationFormat>
  <Paragraphs>164</Paragraphs>
  <Slides>22</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Calibri Light</vt:lpstr>
      <vt:lpstr>Office Theme</vt:lpstr>
      <vt:lpstr>1_Office Theme</vt:lpstr>
      <vt:lpstr>Introduction to Power Quality</vt:lpstr>
      <vt:lpstr>Introduction to Power Quality</vt:lpstr>
      <vt:lpstr>What is Power Factor?</vt:lpstr>
      <vt:lpstr>Reactive Power in the System</vt:lpstr>
      <vt:lpstr>Flexible AC Transmission System (FACTS)</vt:lpstr>
      <vt:lpstr>Static VAR Compensator (SVC)</vt:lpstr>
      <vt:lpstr>SVC Configuration: TCR and TSC</vt:lpstr>
      <vt:lpstr>Thyristor Controlled Reactor (TCR)</vt:lpstr>
      <vt:lpstr>Thyristor Switched Capacitor (TSC)</vt:lpstr>
      <vt:lpstr>SVC Control Strategy</vt:lpstr>
      <vt:lpstr>Voltage Sag and Swell</vt:lpstr>
      <vt:lpstr>MATLAB Simulink Model</vt:lpstr>
      <vt:lpstr>Waveforms Without SVC</vt:lpstr>
      <vt:lpstr>Waveforms With SVC</vt:lpstr>
      <vt:lpstr>Firing Angle Impact on TCR</vt:lpstr>
      <vt:lpstr>Example: Power Factor Correction</vt:lpstr>
      <vt:lpstr>Example: Power Factor Improvement with SVC</vt:lpstr>
      <vt:lpstr>Example: Power Factor Improvement with SVC</vt:lpstr>
      <vt:lpstr>Example: Power Factor Improvement with SVC</vt:lpstr>
      <vt:lpstr>Applications of SVC</vt:lpstr>
      <vt:lpstr>Limitations and Considerations</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Power Quality</dc:title>
  <dc:subject/>
  <dc:creator>Smart</dc:creator>
  <cp:keywords/>
  <dc:description>generated using python-pptx</dc:description>
  <cp:lastModifiedBy>Maher</cp:lastModifiedBy>
  <cp:revision>19</cp:revision>
  <dcterms:created xsi:type="dcterms:W3CDTF">2013-01-27T09:14:16Z</dcterms:created>
  <dcterms:modified xsi:type="dcterms:W3CDTF">2025-03-25T19:47:41Z</dcterms:modified>
  <cp:category/>
</cp:coreProperties>
</file>