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43"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14630400" cy="8229600"/>
  <p:notesSz cx="8229600" cy="14630400"/>
  <p:embeddedFontLst>
    <p:embeddedFont>
      <p:font typeface="Roboto" panose="020B0604020202020204" charset="0"/>
      <p:regular r:id="rId11"/>
    </p:embeddedFont>
    <p:embeddedFont>
      <p:font typeface="Wingdings 3" panose="05040102010807070707" pitchFamily="18" charset="2"/>
      <p:regular r:id="rId12"/>
    </p:embeddedFont>
    <p:embeddedFont>
      <p:font typeface="Roboto Medium" panose="020B0604020202020204" charset="0"/>
      <p:regular r:id="rId13"/>
    </p:embeddedFont>
    <p:embeddedFont>
      <p:font typeface="Calibri" panose="020F0502020204030204" pitchFamily="34" charset="0"/>
      <p:regular r:id="rId14"/>
      <p:bold r:id="rId15"/>
    </p:embeddedFont>
    <p:embeddedFont>
      <p:font typeface="Century Gothic" panose="020B050202020202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2" d="100"/>
          <a:sy n="72" d="100"/>
        </p:scale>
        <p:origin x="52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34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85946" y="1737361"/>
            <a:ext cx="10590790" cy="3995497"/>
          </a:xfrm>
        </p:spPr>
        <p:txBody>
          <a:bodyPr anchor="b"/>
          <a:lstStyle>
            <a:lvl1pPr>
              <a:defRPr sz="8640"/>
            </a:lvl1pPr>
          </a:lstStyle>
          <a:p>
            <a:r>
              <a:rPr lang="en-US" smtClean="0"/>
              <a:t>Click to edit Master title style</a:t>
            </a:r>
            <a:endParaRPr lang="en-US" dirty="0"/>
          </a:p>
        </p:txBody>
      </p:sp>
      <p:sp>
        <p:nvSpPr>
          <p:cNvPr id="3" name="Subtitle 2"/>
          <p:cNvSpPr>
            <a:spLocks noGrp="1"/>
          </p:cNvSpPr>
          <p:nvPr>
            <p:ph type="subTitle" idx="1"/>
          </p:nvPr>
        </p:nvSpPr>
        <p:spPr>
          <a:xfrm>
            <a:off x="1385946" y="5732856"/>
            <a:ext cx="10590790" cy="1033704"/>
          </a:xfrm>
        </p:spPr>
        <p:txBody>
          <a:bodyPr anchor="t"/>
          <a:lstStyle>
            <a:lvl1pPr marL="0" indent="0" algn="l">
              <a:buNone/>
              <a:defRPr cap="all">
                <a:solidFill>
                  <a:schemeClr val="bg2">
                    <a:lumMod val="40000"/>
                    <a:lumOff val="6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6038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8" y="5760704"/>
            <a:ext cx="10590788" cy="680086"/>
          </a:xfrm>
        </p:spPr>
        <p:txBody>
          <a:bodyPr anchor="b">
            <a:normAutofit/>
          </a:bodyPr>
          <a:lstStyle>
            <a:lvl1pPr algn="l">
              <a:defRPr sz="288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85946" y="822960"/>
            <a:ext cx="10590790" cy="436879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7" y="6440790"/>
            <a:ext cx="10590787" cy="592454"/>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19682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5" y="1737360"/>
            <a:ext cx="10590791" cy="2377440"/>
          </a:xfrm>
        </p:spPr>
        <p:txBody>
          <a:bodyPr/>
          <a:lstStyle>
            <a:lvl1pPr>
              <a:defRPr sz="5760"/>
            </a:lvl1pPr>
          </a:lstStyle>
          <a:p>
            <a:r>
              <a:rPr lang="en-US" smtClean="0"/>
              <a:t>Click to edit Master title style</a:t>
            </a:r>
            <a:endParaRPr lang="en-US" dirty="0"/>
          </a:p>
        </p:txBody>
      </p:sp>
      <p:sp>
        <p:nvSpPr>
          <p:cNvPr id="8" name="Text Placeholder 3"/>
          <p:cNvSpPr>
            <a:spLocks noGrp="1"/>
          </p:cNvSpPr>
          <p:nvPr>
            <p:ph type="body" sz="half" idx="2"/>
          </p:nvPr>
        </p:nvSpPr>
        <p:spPr>
          <a:xfrm>
            <a:off x="1385945" y="4389120"/>
            <a:ext cx="10590791" cy="283464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0058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762" y="1737360"/>
            <a:ext cx="9599178" cy="2788049"/>
          </a:xfrm>
        </p:spPr>
        <p:txBody>
          <a:bodyPr/>
          <a:lstStyle>
            <a:lvl1pPr>
              <a:defRPr sz="5760"/>
            </a:lvl1pPr>
          </a:lstStyle>
          <a:p>
            <a:r>
              <a:rPr lang="en-US" smtClean="0"/>
              <a:t>Click to edit Master title style</a:t>
            </a:r>
            <a:endParaRPr lang="en-US" dirty="0"/>
          </a:p>
        </p:txBody>
      </p:sp>
      <p:sp>
        <p:nvSpPr>
          <p:cNvPr id="11" name="Text Placeholder 3"/>
          <p:cNvSpPr>
            <a:spLocks noGrp="1"/>
          </p:cNvSpPr>
          <p:nvPr>
            <p:ph type="body" sz="half" idx="14"/>
          </p:nvPr>
        </p:nvSpPr>
        <p:spPr>
          <a:xfrm>
            <a:off x="2316481" y="4525409"/>
            <a:ext cx="8735579" cy="410609"/>
          </a:xfrm>
        </p:spPr>
        <p:txBody>
          <a:bodyPr vert="horz" lIns="91440" tIns="45720" rIns="91440" bIns="45720" rtlCol="0" anchor="t">
            <a:normAutofit/>
          </a:bodyPr>
          <a:lstStyle>
            <a:lvl1pPr marL="0" indent="0">
              <a:buNone/>
              <a:defRPr lang="en-US" sz="1680" b="0" i="0" kern="1200" cap="small" dirty="0">
                <a:solidFill>
                  <a:schemeClr val="bg2">
                    <a:lumMod val="40000"/>
                    <a:lumOff val="60000"/>
                  </a:schemeClr>
                </a:solidFill>
                <a:latin typeface="+mj-lt"/>
                <a:ea typeface="+mj-ea"/>
                <a:cs typeface="+mj-cs"/>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marL="0" lvl="0" indent="0">
              <a:buNone/>
            </a:pPr>
            <a:r>
              <a:rPr lang="en-US" smtClean="0"/>
              <a:t>Edit Master text styles</a:t>
            </a:r>
          </a:p>
        </p:txBody>
      </p:sp>
      <p:sp>
        <p:nvSpPr>
          <p:cNvPr id="10" name="Text Placeholder 3"/>
          <p:cNvSpPr>
            <a:spLocks noGrp="1"/>
          </p:cNvSpPr>
          <p:nvPr>
            <p:ph type="body" sz="half" idx="2"/>
          </p:nvPr>
        </p:nvSpPr>
        <p:spPr>
          <a:xfrm>
            <a:off x="1385945" y="5220788"/>
            <a:ext cx="10590791" cy="201168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1077954" y="1165504"/>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
        <p:nvSpPr>
          <p:cNvPr id="15" name="TextBox 14"/>
          <p:cNvSpPr txBox="1"/>
          <p:nvPr/>
        </p:nvSpPr>
        <p:spPr>
          <a:xfrm>
            <a:off x="11196588" y="3136545"/>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Tree>
    <p:extLst>
      <p:ext uri="{BB962C8B-B14F-4D97-AF65-F5344CB8AC3E}">
        <p14:creationId xmlns:p14="http://schemas.microsoft.com/office/powerpoint/2010/main" val="45043789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385945" y="3749041"/>
            <a:ext cx="10590792" cy="198381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5" y="5732857"/>
            <a:ext cx="10590791" cy="1032480"/>
          </a:xfrm>
        </p:spPr>
        <p:txBody>
          <a:bodyPr anchor="t"/>
          <a:lstStyle>
            <a:lvl1pPr marL="0" indent="0" algn="l">
              <a:buNone/>
              <a:defRPr sz="2400" cap="none">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917833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59537" y="2377440"/>
            <a:ext cx="353623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16" name="Text Placeholder 3"/>
          <p:cNvSpPr>
            <a:spLocks noGrp="1"/>
          </p:cNvSpPr>
          <p:nvPr>
            <p:ph type="body" sz="half" idx="15"/>
          </p:nvPr>
        </p:nvSpPr>
        <p:spPr>
          <a:xfrm>
            <a:off x="782956" y="3200400"/>
            <a:ext cx="3512820"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5" name="Text Placeholder 4"/>
          <p:cNvSpPr>
            <a:spLocks noGrp="1"/>
          </p:cNvSpPr>
          <p:nvPr>
            <p:ph type="body" sz="quarter" idx="3"/>
          </p:nvPr>
        </p:nvSpPr>
        <p:spPr>
          <a:xfrm>
            <a:off x="4660392" y="2377440"/>
            <a:ext cx="352348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19" name="Text Placeholder 3"/>
          <p:cNvSpPr>
            <a:spLocks noGrp="1"/>
          </p:cNvSpPr>
          <p:nvPr>
            <p:ph type="body" sz="half" idx="16"/>
          </p:nvPr>
        </p:nvSpPr>
        <p:spPr>
          <a:xfrm>
            <a:off x="4647727" y="3200400"/>
            <a:ext cx="3536153"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14" name="Text Placeholder 4"/>
          <p:cNvSpPr>
            <a:spLocks noGrp="1"/>
          </p:cNvSpPr>
          <p:nvPr>
            <p:ph type="body" sz="quarter" idx="13"/>
          </p:nvPr>
        </p:nvSpPr>
        <p:spPr>
          <a:xfrm>
            <a:off x="8549640" y="2377440"/>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20" name="Text Placeholder 3"/>
          <p:cNvSpPr>
            <a:spLocks noGrp="1"/>
          </p:cNvSpPr>
          <p:nvPr>
            <p:ph type="body" sz="half" idx="17"/>
          </p:nvPr>
        </p:nvSpPr>
        <p:spPr>
          <a:xfrm>
            <a:off x="8549640" y="3200400"/>
            <a:ext cx="3518536"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cxnSp>
        <p:nvCxnSpPr>
          <p:cNvPr id="17" name="Straight Connector 16"/>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803387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82956" y="5101139"/>
            <a:ext cx="352806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29" name="Picture Placeholder 2"/>
          <p:cNvSpPr>
            <a:spLocks noGrp="1" noChangeAspect="1"/>
          </p:cNvSpPr>
          <p:nvPr>
            <p:ph type="pic" idx="15"/>
          </p:nvPr>
        </p:nvSpPr>
        <p:spPr>
          <a:xfrm>
            <a:off x="782956" y="2651760"/>
            <a:ext cx="352806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2" name="Text Placeholder 3"/>
          <p:cNvSpPr>
            <a:spLocks noGrp="1"/>
          </p:cNvSpPr>
          <p:nvPr>
            <p:ph type="body" sz="half" idx="18"/>
          </p:nvPr>
        </p:nvSpPr>
        <p:spPr>
          <a:xfrm>
            <a:off x="782956" y="5792654"/>
            <a:ext cx="3528060"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5" name="Text Placeholder 4"/>
          <p:cNvSpPr>
            <a:spLocks noGrp="1"/>
          </p:cNvSpPr>
          <p:nvPr>
            <p:ph type="body" sz="quarter" idx="3"/>
          </p:nvPr>
        </p:nvSpPr>
        <p:spPr>
          <a:xfrm>
            <a:off x="4667251" y="5101139"/>
            <a:ext cx="351663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30" name="Picture Placeholder 2"/>
          <p:cNvSpPr>
            <a:spLocks noGrp="1" noChangeAspect="1"/>
          </p:cNvSpPr>
          <p:nvPr>
            <p:ph type="pic" idx="21"/>
          </p:nvPr>
        </p:nvSpPr>
        <p:spPr>
          <a:xfrm>
            <a:off x="4667249" y="2651760"/>
            <a:ext cx="351663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3" name="Text Placeholder 3"/>
          <p:cNvSpPr>
            <a:spLocks noGrp="1"/>
          </p:cNvSpPr>
          <p:nvPr>
            <p:ph type="body" sz="half" idx="19"/>
          </p:nvPr>
        </p:nvSpPr>
        <p:spPr>
          <a:xfrm>
            <a:off x="4665627" y="5792653"/>
            <a:ext cx="3521287"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14" name="Text Placeholder 4"/>
          <p:cNvSpPr>
            <a:spLocks noGrp="1"/>
          </p:cNvSpPr>
          <p:nvPr>
            <p:ph type="body" sz="quarter" idx="13"/>
          </p:nvPr>
        </p:nvSpPr>
        <p:spPr>
          <a:xfrm>
            <a:off x="8549640" y="5101139"/>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31" name="Picture Placeholder 2"/>
          <p:cNvSpPr>
            <a:spLocks noGrp="1" noChangeAspect="1"/>
          </p:cNvSpPr>
          <p:nvPr>
            <p:ph type="pic" idx="22"/>
          </p:nvPr>
        </p:nvSpPr>
        <p:spPr>
          <a:xfrm>
            <a:off x="8549639" y="2651760"/>
            <a:ext cx="3518536"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4" name="Text Placeholder 3"/>
          <p:cNvSpPr>
            <a:spLocks noGrp="1"/>
          </p:cNvSpPr>
          <p:nvPr>
            <p:ph type="body" sz="half" idx="20"/>
          </p:nvPr>
        </p:nvSpPr>
        <p:spPr>
          <a:xfrm>
            <a:off x="8549491" y="5792650"/>
            <a:ext cx="3523196"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cxnSp>
        <p:nvCxnSpPr>
          <p:cNvPr id="19" name="Straight Connector 18"/>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401098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2957504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65055" y="516256"/>
            <a:ext cx="2103121" cy="699135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2956" y="1064897"/>
            <a:ext cx="8907779" cy="644270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1775375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856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69466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378365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406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1837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5262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271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7836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207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5948" y="3434080"/>
            <a:ext cx="10590788" cy="229877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6" y="5732857"/>
            <a:ext cx="10590790" cy="1032480"/>
          </a:xfrm>
        </p:spPr>
        <p:txBody>
          <a:bodyPr anchor="t"/>
          <a:lstStyle>
            <a:lvl1pPr marL="0" indent="0" algn="l">
              <a:buNone/>
              <a:defRPr sz="2400" cap="all">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234152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323975" y="2472690"/>
            <a:ext cx="5275607" cy="503491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785392" y="2467311"/>
            <a:ext cx="5275609" cy="5040294"/>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06713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3975" y="2286000"/>
            <a:ext cx="527560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4" name="Content Placeholder 3"/>
          <p:cNvSpPr>
            <a:spLocks noGrp="1"/>
          </p:cNvSpPr>
          <p:nvPr>
            <p:ph sz="half" idx="2"/>
          </p:nvPr>
        </p:nvSpPr>
        <p:spPr>
          <a:xfrm>
            <a:off x="132397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785395" y="2286000"/>
            <a:ext cx="5275607"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Edit Master text styles</a:t>
            </a:r>
          </a:p>
        </p:txBody>
      </p:sp>
      <p:sp>
        <p:nvSpPr>
          <p:cNvPr id="6" name="Content Placeholder 5"/>
          <p:cNvSpPr>
            <a:spLocks noGrp="1"/>
          </p:cNvSpPr>
          <p:nvPr>
            <p:ph sz="quarter" idx="4"/>
          </p:nvPr>
        </p:nvSpPr>
        <p:spPr>
          <a:xfrm>
            <a:off x="678539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761361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5654374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474218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4" y="1737360"/>
            <a:ext cx="4081277" cy="1737360"/>
          </a:xfrm>
        </p:spPr>
        <p:txBody>
          <a:bodyPr anchor="b"/>
          <a:lstStyle>
            <a:lvl1pPr algn="l">
              <a:defRPr sz="2880" b="0"/>
            </a:lvl1pPr>
          </a:lstStyle>
          <a:p>
            <a:r>
              <a:rPr lang="en-US" smtClean="0"/>
              <a:t>Click to edit Master title style</a:t>
            </a:r>
            <a:endParaRPr lang="en-US" dirty="0"/>
          </a:p>
        </p:txBody>
      </p:sp>
      <p:sp>
        <p:nvSpPr>
          <p:cNvPr id="3" name="Content Placeholder 2"/>
          <p:cNvSpPr>
            <a:spLocks noGrp="1"/>
          </p:cNvSpPr>
          <p:nvPr>
            <p:ph idx="1"/>
          </p:nvPr>
        </p:nvSpPr>
        <p:spPr>
          <a:xfrm>
            <a:off x="5741540" y="1737360"/>
            <a:ext cx="6235196" cy="5486400"/>
          </a:xfrm>
        </p:spPr>
        <p:txBody>
          <a:bodyPr anchor="ctr">
            <a:normAutofit/>
          </a:bodyPr>
          <a:lstStyle>
            <a:lvl1pPr>
              <a:defRPr sz="2400"/>
            </a:lvl1pPr>
            <a:lvl2pPr>
              <a:defRPr sz="2160"/>
            </a:lvl2pPr>
            <a:lvl3pPr>
              <a:defRPr sz="1920"/>
            </a:lvl3pPr>
            <a:lvl4pPr>
              <a:defRPr sz="1680"/>
            </a:lvl4pPr>
            <a:lvl5pPr>
              <a:defRPr sz="1680"/>
            </a:lvl5pPr>
            <a:lvl6pPr>
              <a:defRPr sz="1680"/>
            </a:lvl6pPr>
            <a:lvl7pPr>
              <a:defRPr sz="1680"/>
            </a:lvl7pPr>
            <a:lvl8pPr>
              <a:defRPr sz="1680"/>
            </a:lvl8pPr>
            <a:lvl9pPr>
              <a:defRPr sz="168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385944" y="3755137"/>
            <a:ext cx="4081276" cy="3474719"/>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21447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689" y="2225030"/>
            <a:ext cx="6111487" cy="1889770"/>
          </a:xfrm>
        </p:spPr>
        <p:txBody>
          <a:bodyPr anchor="b">
            <a:normAutofit/>
          </a:bodyPr>
          <a:lstStyle>
            <a:lvl1pPr algn="l">
              <a:defRPr sz="432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39455" y="1371600"/>
            <a:ext cx="3840480" cy="548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5" y="4389120"/>
            <a:ext cx="6101975" cy="1645920"/>
          </a:xfrm>
        </p:spPr>
        <p:txBody>
          <a:bodyPr>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46327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 Id="rId30"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7">
            <a:extLst>
              <a:ext uri="{28A0092B-C50C-407E-A947-70E740481C1C}">
                <a14:useLocalDpi xmlns:a14="http://schemas.microsoft.com/office/drawing/2010/main" val="0"/>
              </a:ext>
            </a:extLst>
          </a:blip>
          <a:srcRect l="3613"/>
          <a:stretch/>
        </p:blipFill>
        <p:spPr>
          <a:xfrm>
            <a:off x="0" y="3203623"/>
            <a:ext cx="4844414" cy="5025978"/>
          </a:xfrm>
          <a:prstGeom prst="rect">
            <a:avLst/>
          </a:prstGeom>
        </p:spPr>
      </p:pic>
      <p:pic>
        <p:nvPicPr>
          <p:cNvPr id="7" name="Picture 6"/>
          <p:cNvPicPr>
            <a:picLocks noChangeAspect="1"/>
          </p:cNvPicPr>
          <p:nvPr/>
        </p:nvPicPr>
        <p:blipFill rotWithShape="1">
          <a:blip r:embed="rId28">
            <a:extLst>
              <a:ext uri="{28A0092B-C50C-407E-A947-70E740481C1C}">
                <a14:useLocalDpi xmlns:a14="http://schemas.microsoft.com/office/drawing/2010/main" val="0"/>
              </a:ext>
            </a:extLst>
          </a:blip>
          <a:srcRect l="35640"/>
          <a:stretch/>
        </p:blipFill>
        <p:spPr>
          <a:xfrm>
            <a:off x="0" y="3470817"/>
            <a:ext cx="1826894" cy="2838544"/>
          </a:xfrm>
          <a:prstGeom prst="rect">
            <a:avLst/>
          </a:prstGeom>
        </p:spPr>
      </p:pic>
      <p:sp>
        <p:nvSpPr>
          <p:cNvPr id="16" name="Oval 15"/>
          <p:cNvSpPr/>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9">
            <a:extLst>
              <a:ext uri="{28A0092B-C50C-407E-A947-70E740481C1C}">
                <a14:useLocalDpi xmlns:a14="http://schemas.microsoft.com/office/drawing/2010/main" val="0"/>
              </a:ext>
            </a:extLst>
          </a:blip>
          <a:srcRect t="28813"/>
          <a:stretch/>
        </p:blipFill>
        <p:spPr>
          <a:xfrm>
            <a:off x="9599295" y="1"/>
            <a:ext cx="1924064" cy="1369688"/>
          </a:xfrm>
          <a:prstGeom prst="rect">
            <a:avLst/>
          </a:prstGeom>
        </p:spPr>
      </p:pic>
      <p:pic>
        <p:nvPicPr>
          <p:cNvPr id="10" name="Picture 9"/>
          <p:cNvPicPr>
            <a:picLocks noChangeAspect="1"/>
          </p:cNvPicPr>
          <p:nvPr/>
        </p:nvPicPr>
        <p:blipFill rotWithShape="1">
          <a:blip r:embed="rId30">
            <a:extLst>
              <a:ext uri="{28A0092B-C50C-407E-A947-70E740481C1C}">
                <a14:useLocalDpi xmlns:a14="http://schemas.microsoft.com/office/drawing/2010/main" val="0"/>
              </a:ext>
            </a:extLst>
          </a:blip>
          <a:srcRect b="23320"/>
          <a:stretch/>
        </p:blipFill>
        <p:spPr>
          <a:xfrm>
            <a:off x="10327054" y="7315200"/>
            <a:ext cx="1192481" cy="914400"/>
          </a:xfrm>
          <a:prstGeom prst="rect">
            <a:avLst/>
          </a:prstGeom>
        </p:spPr>
      </p:pic>
      <p:sp>
        <p:nvSpPr>
          <p:cNvPr id="14" name="Rectangle 13"/>
          <p:cNvSpPr/>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775334" y="543262"/>
            <a:ext cx="11285668" cy="1680636"/>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323975" y="2463502"/>
            <a:ext cx="10735849" cy="503457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2186767" y="2148842"/>
            <a:ext cx="1188719" cy="365759"/>
          </a:xfrm>
          <a:prstGeom prst="rect">
            <a:avLst/>
          </a:prstGeom>
        </p:spPr>
        <p:txBody>
          <a:bodyPr vert="horz" lIns="91440" tIns="45720" rIns="91440" bIns="45720" rtlCol="0" anchor="t"/>
          <a:lstStyle>
            <a:lvl1pPr algn="l">
              <a:defRPr sz="1320" b="0" i="0">
                <a:solidFill>
                  <a:schemeClr val="tx1">
                    <a:tint val="75000"/>
                    <a:alpha val="60000"/>
                  </a:schemeClr>
                </a:solidFill>
              </a:defRPr>
            </a:lvl1pPr>
          </a:lstStyle>
          <a:p>
            <a:fld id="{B61BEF0D-F0BB-DE4B-95CE-6DB70DBA9567}" type="datetimeFigureOut">
              <a:rPr lang="en-US" smtClean="0"/>
              <a:pPr/>
              <a:t>3/18/2025</a:t>
            </a:fld>
            <a:endParaRPr lang="en-US" dirty="0"/>
          </a:p>
        </p:txBody>
      </p:sp>
      <p:sp>
        <p:nvSpPr>
          <p:cNvPr id="5" name="Footer Placeholder 4"/>
          <p:cNvSpPr>
            <a:spLocks noGrp="1"/>
          </p:cNvSpPr>
          <p:nvPr>
            <p:ph type="ftr" sz="quarter" idx="3"/>
          </p:nvPr>
        </p:nvSpPr>
        <p:spPr>
          <a:xfrm rot="5400000">
            <a:off x="10741888" y="3870357"/>
            <a:ext cx="4631754" cy="365761"/>
          </a:xfrm>
          <a:prstGeom prst="rect">
            <a:avLst/>
          </a:prstGeom>
        </p:spPr>
        <p:txBody>
          <a:bodyPr vert="horz" lIns="91440" tIns="45720" rIns="91440" bIns="45720" rtlCol="0" anchor="b"/>
          <a:lstStyle>
            <a:lvl1pPr algn="l">
              <a:defRPr sz="132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2423049" y="354876"/>
            <a:ext cx="1005839" cy="921224"/>
          </a:xfrm>
          <a:prstGeom prst="rect">
            <a:avLst/>
          </a:prstGeom>
        </p:spPr>
        <p:txBody>
          <a:bodyPr vert="horz" lIns="91440" tIns="45720" rIns="91440" bIns="45720" rtlCol="0" anchor="b"/>
          <a:lstStyle>
            <a:lvl1pPr algn="ctr">
              <a:defRPr sz="336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8343766"/>
      </p:ext>
    </p:extLst>
  </p:cSld>
  <p:clrMap bg1="dk1" tx1="lt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9" r:id="rId25"/>
  </p:sldLayoutIdLst>
  <p:hf sldNum="0" hdr="0" ftr="0" dt="0"/>
  <p:txStyles>
    <p:titleStyle>
      <a:lvl1pPr algn="l" defTabSz="548640" rtl="0" eaLnBrk="1" latinLnBrk="0" hangingPunct="1">
        <a:spcBef>
          <a:spcPct val="0"/>
        </a:spcBef>
        <a:buNone/>
        <a:defRPr sz="504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891540" indent="-34290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160" b="0" i="0" kern="1200">
          <a:solidFill>
            <a:schemeClr val="tx1"/>
          </a:solidFill>
          <a:latin typeface="+mj-lt"/>
          <a:ea typeface="+mj-ea"/>
          <a:cs typeface="+mj-cs"/>
        </a:defRPr>
      </a:lvl2pPr>
      <a:lvl3pPr marL="13716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920" b="0" i="0" kern="1200">
          <a:solidFill>
            <a:schemeClr val="tx1"/>
          </a:solidFill>
          <a:latin typeface="+mj-lt"/>
          <a:ea typeface="+mj-ea"/>
          <a:cs typeface="+mj-cs"/>
        </a:defRPr>
      </a:lvl3pPr>
      <a:lvl4pPr marL="19202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4pPr>
      <a:lvl5pPr marL="246888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5pPr>
      <a:lvl6pPr marL="30072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6pPr>
      <a:lvl7pPr marL="356616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7pPr>
      <a:lvl8pPr marL="41148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8pPr>
      <a:lvl9pPr marL="46634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03948"/>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FFFFFF"/>
                </a:solidFill>
                <a:latin typeface="Roboto Medium" pitchFamily="34" charset="0"/>
                <a:ea typeface="Roboto Medium" pitchFamily="34" charset="-122"/>
                <a:cs typeface="Roboto Medium" pitchFamily="34" charset="-120"/>
              </a:rPr>
              <a:t>Power Electronics in Industrial Applications: DC Motors &amp; Transportation</a:t>
            </a:r>
            <a:endParaRPr lang="en-US" sz="4450" dirty="0"/>
          </a:p>
        </p:txBody>
      </p:sp>
      <p:sp>
        <p:nvSpPr>
          <p:cNvPr id="7" name="Text 3"/>
          <p:cNvSpPr/>
          <p:nvPr/>
        </p:nvSpPr>
        <p:spPr>
          <a:xfrm>
            <a:off x="8042980" y="6858000"/>
            <a:ext cx="4141932" cy="673527"/>
          </a:xfrm>
          <a:prstGeom prst="rect">
            <a:avLst/>
          </a:prstGeom>
          <a:noFill/>
          <a:ln/>
        </p:spPr>
        <p:txBody>
          <a:bodyPr wrap="none" lIns="0" tIns="0" rIns="0" bIns="0" rtlCol="0" anchor="t"/>
          <a:lstStyle/>
          <a:p>
            <a:pPr marL="0" indent="0" algn="l">
              <a:lnSpc>
                <a:spcPts val="3100"/>
              </a:lnSpc>
              <a:buNone/>
            </a:pPr>
            <a:r>
              <a:rPr lang="en-US" sz="2200" b="1" dirty="0">
                <a:solidFill>
                  <a:srgbClr val="CFD0D8"/>
                </a:solidFill>
                <a:latin typeface="Roboto Bold" pitchFamily="34" charset="0"/>
                <a:ea typeface="Roboto Bold" pitchFamily="34" charset="-122"/>
                <a:cs typeface="Roboto Bold" pitchFamily="34" charset="-120"/>
              </a:rPr>
              <a:t>by </a:t>
            </a:r>
            <a:r>
              <a:rPr lang="en-US" sz="2200" b="1" dirty="0" smtClean="0">
                <a:solidFill>
                  <a:srgbClr val="CFD0D8"/>
                </a:solidFill>
                <a:latin typeface="Roboto Bold" pitchFamily="34" charset="0"/>
                <a:ea typeface="Roboto Bold" pitchFamily="34" charset="-122"/>
                <a:cs typeface="Roboto Bold" pitchFamily="34" charset="-120"/>
              </a:rPr>
              <a:t>Asst. Prof. </a:t>
            </a:r>
            <a:r>
              <a:rPr lang="en-US" sz="2200" b="1" dirty="0">
                <a:solidFill>
                  <a:srgbClr val="CFD0D8"/>
                </a:solidFill>
                <a:latin typeface="Roboto Bold" pitchFamily="34" charset="0"/>
                <a:ea typeface="Roboto Bold" pitchFamily="34" charset="-122"/>
                <a:cs typeface="Roboto Bold" pitchFamily="34" charset="-120"/>
              </a:rPr>
              <a:t>A</a:t>
            </a:r>
            <a:r>
              <a:rPr lang="en-US" sz="2200" b="1" dirty="0" smtClean="0">
                <a:solidFill>
                  <a:srgbClr val="CFD0D8"/>
                </a:solidFill>
                <a:latin typeface="Roboto Bold" pitchFamily="34" charset="0"/>
                <a:ea typeface="Roboto Bold" pitchFamily="34" charset="-122"/>
                <a:cs typeface="Roboto Bold" pitchFamily="34" charset="-120"/>
              </a:rPr>
              <a:t>mmar </a:t>
            </a:r>
            <a:r>
              <a:rPr lang="en-US" sz="2200" b="1" dirty="0" err="1">
                <a:solidFill>
                  <a:srgbClr val="CFD0D8"/>
                </a:solidFill>
                <a:latin typeface="Roboto Bold" pitchFamily="34" charset="0"/>
                <a:ea typeface="Roboto Bold" pitchFamily="34" charset="-122"/>
                <a:cs typeface="Roboto Bold" pitchFamily="34" charset="-120"/>
              </a:rPr>
              <a:t>I</a:t>
            </a:r>
            <a:r>
              <a:rPr lang="en-US" sz="2200" b="1" dirty="0" err="1" smtClean="0">
                <a:solidFill>
                  <a:srgbClr val="CFD0D8"/>
                </a:solidFill>
                <a:latin typeface="Roboto Bold" pitchFamily="34" charset="0"/>
                <a:ea typeface="Roboto Bold" pitchFamily="34" charset="-122"/>
                <a:cs typeface="Roboto Bold" pitchFamily="34" charset="-120"/>
              </a:rPr>
              <a:t>ssa</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995607"/>
            <a:ext cx="6750368"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Roboto Medium" pitchFamily="34" charset="0"/>
                <a:ea typeface="Roboto Medium" pitchFamily="34" charset="-122"/>
                <a:cs typeface="Roboto Medium" pitchFamily="34" charset="-120"/>
              </a:rPr>
              <a:t>DC Motor Drives: Overview</a:t>
            </a:r>
            <a:endParaRPr lang="en-US" sz="4450" dirty="0"/>
          </a:p>
        </p:txBody>
      </p:sp>
      <p:sp>
        <p:nvSpPr>
          <p:cNvPr id="3" name="Text 1"/>
          <p:cNvSpPr/>
          <p:nvPr/>
        </p:nvSpPr>
        <p:spPr>
          <a:xfrm>
            <a:off x="793790" y="3271361"/>
            <a:ext cx="2835235" cy="354330"/>
          </a:xfrm>
          <a:prstGeom prst="rect">
            <a:avLst/>
          </a:prstGeom>
          <a:noFill/>
          <a:ln/>
        </p:spPr>
        <p:txBody>
          <a:bodyPr wrap="none" lIns="0" tIns="0" rIns="0" bIns="0" rtlCol="0" anchor="t"/>
          <a:lstStyle/>
          <a:p>
            <a:pPr marL="0" indent="0" algn="l">
              <a:lnSpc>
                <a:spcPts val="2750"/>
              </a:lnSpc>
              <a:buNone/>
            </a:pPr>
            <a:r>
              <a:rPr lang="en-US" sz="2400" dirty="0" smtClean="0">
                <a:solidFill>
                  <a:srgbClr val="FFFFFF"/>
                </a:solidFill>
                <a:latin typeface="Roboto Medium" pitchFamily="34" charset="0"/>
                <a:ea typeface="Roboto Medium" pitchFamily="34" charset="-122"/>
                <a:cs typeface="Roboto Medium" pitchFamily="34" charset="-120"/>
              </a:rPr>
              <a:t>Multipurpose </a:t>
            </a:r>
            <a:r>
              <a:rPr lang="en-US" sz="2400" dirty="0">
                <a:solidFill>
                  <a:srgbClr val="FFFFFF"/>
                </a:solidFill>
                <a:latin typeface="Roboto Medium" pitchFamily="34" charset="0"/>
                <a:ea typeface="Roboto Medium" pitchFamily="34" charset="-122"/>
                <a:cs typeface="Roboto Medium" pitchFamily="34" charset="-120"/>
              </a:rPr>
              <a:t>Control</a:t>
            </a:r>
            <a:endParaRPr lang="en-US" sz="2400" dirty="0"/>
          </a:p>
        </p:txBody>
      </p:sp>
      <p:sp>
        <p:nvSpPr>
          <p:cNvPr id="4" name="Text 2"/>
          <p:cNvSpPr/>
          <p:nvPr/>
        </p:nvSpPr>
        <p:spPr>
          <a:xfrm>
            <a:off x="793790" y="3852505"/>
            <a:ext cx="6244709" cy="2177415"/>
          </a:xfrm>
          <a:prstGeom prst="rect">
            <a:avLst/>
          </a:prstGeom>
          <a:noFill/>
          <a:ln/>
        </p:spPr>
        <p:txBody>
          <a:bodyPr wrap="square" lIns="0" tIns="0" rIns="0" bIns="0" rtlCol="0" anchor="t"/>
          <a:lstStyle/>
          <a:p>
            <a:pPr marL="0" indent="0" algn="l">
              <a:lnSpc>
                <a:spcPts val="2850"/>
              </a:lnSpc>
              <a:buNone/>
            </a:pPr>
            <a:r>
              <a:rPr lang="en-US" sz="2200" dirty="0">
                <a:solidFill>
                  <a:srgbClr val="CFD0D8"/>
                </a:solidFill>
                <a:latin typeface="Roboto" pitchFamily="34" charset="0"/>
                <a:ea typeface="Roboto" pitchFamily="34" charset="-122"/>
                <a:cs typeface="Roboto" pitchFamily="34" charset="-120"/>
              </a:rPr>
              <a:t>DC motors are widely used for variable speed control in industrial applications. Power electronics enable precise control of DC motor voltage and current, allowing for optimized performance across different operational needs. Common applications include conveyor belts, pumps, fans, machine tools, and robotics.</a:t>
            </a:r>
            <a:endParaRPr lang="en-US" sz="2200" dirty="0"/>
          </a:p>
        </p:txBody>
      </p:sp>
      <p:sp>
        <p:nvSpPr>
          <p:cNvPr id="5" name="Text 3"/>
          <p:cNvSpPr/>
          <p:nvPr/>
        </p:nvSpPr>
        <p:spPr>
          <a:xfrm>
            <a:off x="7599521" y="3271361"/>
            <a:ext cx="2835235" cy="354330"/>
          </a:xfrm>
          <a:prstGeom prst="rect">
            <a:avLst/>
          </a:prstGeom>
          <a:noFill/>
          <a:ln/>
        </p:spPr>
        <p:txBody>
          <a:bodyPr wrap="none" lIns="0" tIns="0" rIns="0" bIns="0" rtlCol="0" anchor="t"/>
          <a:lstStyle/>
          <a:p>
            <a:pPr marL="0" indent="0" algn="l">
              <a:lnSpc>
                <a:spcPts val="2750"/>
              </a:lnSpc>
              <a:buNone/>
            </a:pPr>
            <a:r>
              <a:rPr lang="en-US" sz="2400" dirty="0">
                <a:solidFill>
                  <a:srgbClr val="FFFFFF"/>
                </a:solidFill>
                <a:latin typeface="Roboto Medium" pitchFamily="34" charset="0"/>
                <a:ea typeface="Roboto Medium" pitchFamily="34" charset="-122"/>
                <a:cs typeface="Roboto Medium" pitchFamily="34" charset="-120"/>
              </a:rPr>
              <a:t>Market Growth</a:t>
            </a:r>
            <a:endParaRPr lang="en-US" sz="2400" dirty="0"/>
          </a:p>
        </p:txBody>
      </p:sp>
      <p:sp>
        <p:nvSpPr>
          <p:cNvPr id="6" name="Text 4"/>
          <p:cNvSpPr/>
          <p:nvPr/>
        </p:nvSpPr>
        <p:spPr>
          <a:xfrm>
            <a:off x="7599521" y="3852505"/>
            <a:ext cx="6244709" cy="2177415"/>
          </a:xfrm>
          <a:prstGeom prst="rect">
            <a:avLst/>
          </a:prstGeom>
          <a:noFill/>
          <a:ln/>
        </p:spPr>
        <p:txBody>
          <a:bodyPr wrap="square" lIns="0" tIns="0" rIns="0" bIns="0" rtlCol="0" anchor="t"/>
          <a:lstStyle/>
          <a:p>
            <a:pPr marL="0" indent="0" algn="l">
              <a:lnSpc>
                <a:spcPts val="2850"/>
              </a:lnSpc>
              <a:buNone/>
            </a:pPr>
            <a:r>
              <a:rPr lang="en-US" sz="2200" dirty="0">
                <a:solidFill>
                  <a:srgbClr val="CFD0D8"/>
                </a:solidFill>
                <a:latin typeface="Roboto" pitchFamily="34" charset="0"/>
                <a:ea typeface="Roboto" pitchFamily="34" charset="-122"/>
                <a:cs typeface="Roboto" pitchFamily="34" charset="-120"/>
              </a:rPr>
              <a:t>The global DC motor market is projected to reach $24.89 billion by 2029, reflecting the increasing demand for efficient and reliable motor control solutions in various industries. Power electronics play a crucial role in driving this growth by enhancing the capabilities and performance of DC motor systems.</a:t>
            </a:r>
            <a:endParaRPr lang="en-US"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71180"/>
          </a:xfrm>
          <a:prstGeom prst="rect">
            <a:avLst/>
          </a:prstGeom>
        </p:spPr>
      </p:pic>
      <p:sp>
        <p:nvSpPr>
          <p:cNvPr id="3" name="Text 0"/>
          <p:cNvSpPr/>
          <p:nvPr/>
        </p:nvSpPr>
        <p:spPr>
          <a:xfrm>
            <a:off x="775930" y="3381970"/>
            <a:ext cx="12242602" cy="692706"/>
          </a:xfrm>
          <a:prstGeom prst="rect">
            <a:avLst/>
          </a:prstGeom>
          <a:noFill/>
          <a:ln/>
        </p:spPr>
        <p:txBody>
          <a:bodyPr wrap="none" lIns="0" tIns="0" rIns="0" bIns="0" rtlCol="0" anchor="t"/>
          <a:lstStyle/>
          <a:p>
            <a:pPr marL="0" indent="0" algn="l">
              <a:lnSpc>
                <a:spcPts val="5450"/>
              </a:lnSpc>
              <a:buNone/>
            </a:pPr>
            <a:r>
              <a:rPr lang="en-US" sz="4350" dirty="0">
                <a:solidFill>
                  <a:srgbClr val="FFFFFF"/>
                </a:solidFill>
                <a:latin typeface="Roboto Medium" pitchFamily="34" charset="0"/>
                <a:ea typeface="Roboto Medium" pitchFamily="34" charset="-122"/>
                <a:cs typeface="Roboto Medium" pitchFamily="34" charset="-120"/>
              </a:rPr>
              <a:t>Power Electronic Components in DC Motor Drives</a:t>
            </a:r>
            <a:endParaRPr lang="en-US" sz="4350" dirty="0"/>
          </a:p>
        </p:txBody>
      </p:sp>
      <p:sp>
        <p:nvSpPr>
          <p:cNvPr id="4" name="Shape 1"/>
          <p:cNvSpPr/>
          <p:nvPr/>
        </p:nvSpPr>
        <p:spPr>
          <a:xfrm>
            <a:off x="775930" y="4656534"/>
            <a:ext cx="498753" cy="498753"/>
          </a:xfrm>
          <a:prstGeom prst="roundRect">
            <a:avLst>
              <a:gd name="adj" fmla="val 18669"/>
            </a:avLst>
          </a:prstGeom>
          <a:solidFill>
            <a:srgbClr val="182567"/>
          </a:solidFill>
          <a:ln w="7620">
            <a:solidFill>
              <a:srgbClr val="313E80"/>
            </a:solidFill>
            <a:prstDash val="solid"/>
          </a:ln>
        </p:spPr>
      </p:sp>
      <p:sp>
        <p:nvSpPr>
          <p:cNvPr id="5" name="Text 2"/>
          <p:cNvSpPr/>
          <p:nvPr/>
        </p:nvSpPr>
        <p:spPr>
          <a:xfrm>
            <a:off x="858976" y="4698028"/>
            <a:ext cx="332542" cy="415647"/>
          </a:xfrm>
          <a:prstGeom prst="rect">
            <a:avLst/>
          </a:prstGeom>
          <a:noFill/>
          <a:ln/>
        </p:spPr>
        <p:txBody>
          <a:bodyPr wrap="none" lIns="0" tIns="0" rIns="0" bIns="0" rtlCol="0" anchor="t"/>
          <a:lstStyle/>
          <a:p>
            <a:pPr marL="0" indent="0" algn="ctr">
              <a:lnSpc>
                <a:spcPts val="2600"/>
              </a:lnSpc>
              <a:buNone/>
            </a:pPr>
            <a:r>
              <a:rPr lang="en-US" sz="2600" dirty="0">
                <a:solidFill>
                  <a:srgbClr val="CFD0D8"/>
                </a:solidFill>
                <a:latin typeface="Roboto Medium" pitchFamily="34" charset="0"/>
                <a:ea typeface="Roboto Medium" pitchFamily="34" charset="-122"/>
                <a:cs typeface="Roboto Medium" pitchFamily="34" charset="-120"/>
              </a:rPr>
              <a:t>1</a:t>
            </a:r>
            <a:endParaRPr lang="en-US" sz="2600" dirty="0"/>
          </a:p>
        </p:txBody>
      </p:sp>
      <p:sp>
        <p:nvSpPr>
          <p:cNvPr id="6" name="Text 3"/>
          <p:cNvSpPr/>
          <p:nvPr/>
        </p:nvSpPr>
        <p:spPr>
          <a:xfrm>
            <a:off x="1496378" y="4656534"/>
            <a:ext cx="2771180" cy="346472"/>
          </a:xfrm>
          <a:prstGeom prst="rect">
            <a:avLst/>
          </a:prstGeom>
          <a:noFill/>
          <a:ln/>
        </p:spPr>
        <p:txBody>
          <a:bodyPr wrap="none" lIns="0" tIns="0" rIns="0" bIns="0" rtlCol="0" anchor="t"/>
          <a:lstStyle/>
          <a:p>
            <a:pPr marL="0" indent="0" algn="l">
              <a:lnSpc>
                <a:spcPts val="2700"/>
              </a:lnSpc>
              <a:buNone/>
            </a:pPr>
            <a:r>
              <a:rPr lang="en-US" sz="2400" dirty="0">
                <a:solidFill>
                  <a:srgbClr val="CFD0D8"/>
                </a:solidFill>
                <a:latin typeface="Roboto Medium" pitchFamily="34" charset="0"/>
                <a:ea typeface="Roboto Medium" pitchFamily="34" charset="-122"/>
                <a:cs typeface="Roboto Medium" pitchFamily="34" charset="-120"/>
              </a:rPr>
              <a:t>Rectifiers</a:t>
            </a:r>
            <a:endParaRPr lang="en-US" sz="2400" dirty="0"/>
          </a:p>
        </p:txBody>
      </p:sp>
      <p:sp>
        <p:nvSpPr>
          <p:cNvPr id="7" name="Text 4"/>
          <p:cNvSpPr/>
          <p:nvPr/>
        </p:nvSpPr>
        <p:spPr>
          <a:xfrm>
            <a:off x="1496378" y="5135999"/>
            <a:ext cx="3491270" cy="2128123"/>
          </a:xfrm>
          <a:prstGeom prst="rect">
            <a:avLst/>
          </a:prstGeom>
          <a:noFill/>
          <a:ln/>
        </p:spPr>
        <p:txBody>
          <a:bodyPr wrap="square" lIns="0" tIns="0" rIns="0" bIns="0" rtlCol="0" anchor="t"/>
          <a:lstStyle/>
          <a:p>
            <a:pPr marL="0" indent="0" algn="l">
              <a:lnSpc>
                <a:spcPts val="2750"/>
              </a:lnSpc>
              <a:buNone/>
            </a:pPr>
            <a:r>
              <a:rPr lang="en-US" sz="2200" dirty="0">
                <a:solidFill>
                  <a:srgbClr val="CFD0D8"/>
                </a:solidFill>
                <a:latin typeface="Roboto" pitchFamily="34" charset="0"/>
                <a:ea typeface="Roboto" pitchFamily="34" charset="-122"/>
                <a:cs typeface="Roboto" pitchFamily="34" charset="-120"/>
              </a:rPr>
              <a:t>Convert AC to DC power for the motor. Diode rectifiers (uncontrolled) and thyristor rectifiers (controlled) are commonly used to supply DC power from AC sources.</a:t>
            </a:r>
            <a:endParaRPr lang="en-US" sz="2200" dirty="0"/>
          </a:p>
        </p:txBody>
      </p:sp>
      <p:sp>
        <p:nvSpPr>
          <p:cNvPr id="8" name="Shape 5"/>
          <p:cNvSpPr/>
          <p:nvPr/>
        </p:nvSpPr>
        <p:spPr>
          <a:xfrm>
            <a:off x="5209342" y="4656534"/>
            <a:ext cx="498753" cy="498753"/>
          </a:xfrm>
          <a:prstGeom prst="roundRect">
            <a:avLst>
              <a:gd name="adj" fmla="val 18669"/>
            </a:avLst>
          </a:prstGeom>
          <a:solidFill>
            <a:srgbClr val="182567"/>
          </a:solidFill>
          <a:ln w="7620">
            <a:solidFill>
              <a:srgbClr val="313E80"/>
            </a:solidFill>
            <a:prstDash val="solid"/>
          </a:ln>
        </p:spPr>
      </p:sp>
      <p:sp>
        <p:nvSpPr>
          <p:cNvPr id="9" name="Text 6"/>
          <p:cNvSpPr/>
          <p:nvPr/>
        </p:nvSpPr>
        <p:spPr>
          <a:xfrm>
            <a:off x="5292388" y="4698028"/>
            <a:ext cx="332542" cy="415647"/>
          </a:xfrm>
          <a:prstGeom prst="rect">
            <a:avLst/>
          </a:prstGeom>
          <a:noFill/>
          <a:ln/>
        </p:spPr>
        <p:txBody>
          <a:bodyPr wrap="none" lIns="0" tIns="0" rIns="0" bIns="0" rtlCol="0" anchor="t"/>
          <a:lstStyle/>
          <a:p>
            <a:pPr marL="0" indent="0" algn="ctr">
              <a:lnSpc>
                <a:spcPts val="2600"/>
              </a:lnSpc>
              <a:buNone/>
            </a:pPr>
            <a:r>
              <a:rPr lang="en-US" sz="2600" dirty="0">
                <a:solidFill>
                  <a:srgbClr val="CFD0D8"/>
                </a:solidFill>
                <a:latin typeface="Roboto Medium" pitchFamily="34" charset="0"/>
                <a:ea typeface="Roboto Medium" pitchFamily="34" charset="-122"/>
                <a:cs typeface="Roboto Medium" pitchFamily="34" charset="-120"/>
              </a:rPr>
              <a:t>2</a:t>
            </a:r>
            <a:endParaRPr lang="en-US" sz="2600" dirty="0"/>
          </a:p>
        </p:txBody>
      </p:sp>
      <p:sp>
        <p:nvSpPr>
          <p:cNvPr id="10" name="Text 7"/>
          <p:cNvSpPr/>
          <p:nvPr/>
        </p:nvSpPr>
        <p:spPr>
          <a:xfrm>
            <a:off x="5929789" y="4656534"/>
            <a:ext cx="2771180" cy="346472"/>
          </a:xfrm>
          <a:prstGeom prst="rect">
            <a:avLst/>
          </a:prstGeom>
          <a:noFill/>
          <a:ln/>
        </p:spPr>
        <p:txBody>
          <a:bodyPr wrap="none" lIns="0" tIns="0" rIns="0" bIns="0" rtlCol="0" anchor="t"/>
          <a:lstStyle/>
          <a:p>
            <a:pPr marL="0" indent="0" algn="l">
              <a:lnSpc>
                <a:spcPts val="2700"/>
              </a:lnSpc>
              <a:buNone/>
            </a:pPr>
            <a:r>
              <a:rPr lang="en-US" sz="2400" dirty="0">
                <a:solidFill>
                  <a:srgbClr val="CFD0D8"/>
                </a:solidFill>
                <a:latin typeface="Roboto Medium" pitchFamily="34" charset="0"/>
                <a:ea typeface="Roboto Medium" pitchFamily="34" charset="-122"/>
                <a:cs typeface="Roboto Medium" pitchFamily="34" charset="-120"/>
              </a:rPr>
              <a:t>DC-DC Converters</a:t>
            </a:r>
            <a:endParaRPr lang="en-US" sz="2400" dirty="0"/>
          </a:p>
        </p:txBody>
      </p:sp>
      <p:sp>
        <p:nvSpPr>
          <p:cNvPr id="11" name="Text 8"/>
          <p:cNvSpPr/>
          <p:nvPr/>
        </p:nvSpPr>
        <p:spPr>
          <a:xfrm>
            <a:off x="5929789" y="5135999"/>
            <a:ext cx="3796010" cy="2732094"/>
          </a:xfrm>
          <a:prstGeom prst="rect">
            <a:avLst/>
          </a:prstGeom>
          <a:noFill/>
          <a:ln/>
        </p:spPr>
        <p:txBody>
          <a:bodyPr wrap="square" lIns="0" tIns="0" rIns="0" bIns="0" rtlCol="0" anchor="t"/>
          <a:lstStyle/>
          <a:p>
            <a:pPr marL="0" indent="0" algn="l">
              <a:lnSpc>
                <a:spcPts val="2750"/>
              </a:lnSpc>
              <a:buNone/>
            </a:pPr>
            <a:r>
              <a:rPr lang="en-US" sz="2200" dirty="0">
                <a:solidFill>
                  <a:srgbClr val="CFD0D8"/>
                </a:solidFill>
                <a:latin typeface="Roboto" pitchFamily="34" charset="0"/>
                <a:ea typeface="Roboto" pitchFamily="34" charset="-122"/>
                <a:cs typeface="Roboto" pitchFamily="34" charset="-120"/>
              </a:rPr>
              <a:t>Regulate DC voltage to control motor speed. Buck converters (step-down), boost converters (step-up), and buck-boost converters (step-up/down) provide </a:t>
            </a:r>
            <a:r>
              <a:rPr lang="en-US" sz="2200" dirty="0" smtClean="0">
                <a:solidFill>
                  <a:srgbClr val="CFD0D8"/>
                </a:solidFill>
                <a:latin typeface="Roboto" pitchFamily="34" charset="0"/>
                <a:ea typeface="Roboto" pitchFamily="34" charset="-122"/>
                <a:cs typeface="Roboto" pitchFamily="34" charset="-120"/>
              </a:rPr>
              <a:t>exact </a:t>
            </a:r>
            <a:r>
              <a:rPr lang="en-US" sz="2200" dirty="0">
                <a:solidFill>
                  <a:srgbClr val="CFD0D8"/>
                </a:solidFill>
                <a:latin typeface="Roboto" pitchFamily="34" charset="0"/>
                <a:ea typeface="Roboto" pitchFamily="34" charset="-122"/>
                <a:cs typeface="Roboto" pitchFamily="34" charset="-120"/>
              </a:rPr>
              <a:t>voltage regulation for optimal motor performance.</a:t>
            </a:r>
            <a:endParaRPr lang="en-US" sz="2200" dirty="0"/>
          </a:p>
        </p:txBody>
      </p:sp>
      <p:sp>
        <p:nvSpPr>
          <p:cNvPr id="12" name="Shape 9"/>
          <p:cNvSpPr/>
          <p:nvPr/>
        </p:nvSpPr>
        <p:spPr>
          <a:xfrm>
            <a:off x="9642753" y="4656534"/>
            <a:ext cx="498753" cy="498753"/>
          </a:xfrm>
          <a:prstGeom prst="roundRect">
            <a:avLst>
              <a:gd name="adj" fmla="val 18669"/>
            </a:avLst>
          </a:prstGeom>
          <a:solidFill>
            <a:srgbClr val="182567"/>
          </a:solidFill>
          <a:ln w="7620">
            <a:solidFill>
              <a:srgbClr val="313E80"/>
            </a:solidFill>
            <a:prstDash val="solid"/>
          </a:ln>
        </p:spPr>
      </p:sp>
      <p:sp>
        <p:nvSpPr>
          <p:cNvPr id="13" name="Text 10"/>
          <p:cNvSpPr/>
          <p:nvPr/>
        </p:nvSpPr>
        <p:spPr>
          <a:xfrm>
            <a:off x="9725799" y="4698028"/>
            <a:ext cx="332542" cy="415647"/>
          </a:xfrm>
          <a:prstGeom prst="rect">
            <a:avLst/>
          </a:prstGeom>
          <a:noFill/>
          <a:ln/>
        </p:spPr>
        <p:txBody>
          <a:bodyPr wrap="none" lIns="0" tIns="0" rIns="0" bIns="0" rtlCol="0" anchor="t"/>
          <a:lstStyle/>
          <a:p>
            <a:pPr marL="0" indent="0" algn="ctr">
              <a:lnSpc>
                <a:spcPts val="2600"/>
              </a:lnSpc>
              <a:buNone/>
            </a:pPr>
            <a:r>
              <a:rPr lang="en-US" sz="2600" dirty="0">
                <a:solidFill>
                  <a:srgbClr val="CFD0D8"/>
                </a:solidFill>
                <a:latin typeface="Roboto Medium" pitchFamily="34" charset="0"/>
                <a:ea typeface="Roboto Medium" pitchFamily="34" charset="-122"/>
                <a:cs typeface="Roboto Medium" pitchFamily="34" charset="-120"/>
              </a:rPr>
              <a:t>3</a:t>
            </a:r>
            <a:endParaRPr lang="en-US" sz="2600" dirty="0"/>
          </a:p>
        </p:txBody>
      </p:sp>
      <p:sp>
        <p:nvSpPr>
          <p:cNvPr id="14" name="Text 11"/>
          <p:cNvSpPr/>
          <p:nvPr/>
        </p:nvSpPr>
        <p:spPr>
          <a:xfrm>
            <a:off x="10363200" y="4656534"/>
            <a:ext cx="2771180" cy="346472"/>
          </a:xfrm>
          <a:prstGeom prst="rect">
            <a:avLst/>
          </a:prstGeom>
          <a:noFill/>
          <a:ln/>
        </p:spPr>
        <p:txBody>
          <a:bodyPr wrap="none" lIns="0" tIns="0" rIns="0" bIns="0" rtlCol="0" anchor="t"/>
          <a:lstStyle/>
          <a:p>
            <a:pPr marL="0" indent="0" algn="l">
              <a:lnSpc>
                <a:spcPts val="2700"/>
              </a:lnSpc>
              <a:buNone/>
            </a:pPr>
            <a:r>
              <a:rPr lang="en-US" sz="2400" dirty="0">
                <a:solidFill>
                  <a:srgbClr val="CFD0D8"/>
                </a:solidFill>
                <a:latin typeface="Roboto Medium" pitchFamily="34" charset="0"/>
                <a:ea typeface="Roboto Medium" pitchFamily="34" charset="-122"/>
                <a:cs typeface="Roboto Medium" pitchFamily="34" charset="-120"/>
              </a:rPr>
              <a:t>Inverters</a:t>
            </a:r>
            <a:endParaRPr lang="en-US" sz="2400" dirty="0"/>
          </a:p>
        </p:txBody>
      </p:sp>
      <p:sp>
        <p:nvSpPr>
          <p:cNvPr id="15" name="Text 12"/>
          <p:cNvSpPr/>
          <p:nvPr/>
        </p:nvSpPr>
        <p:spPr>
          <a:xfrm>
            <a:off x="10363199" y="5135999"/>
            <a:ext cx="3607981" cy="2128123"/>
          </a:xfrm>
          <a:prstGeom prst="rect">
            <a:avLst/>
          </a:prstGeom>
          <a:noFill/>
          <a:ln/>
        </p:spPr>
        <p:txBody>
          <a:bodyPr wrap="square" lIns="0" tIns="0" rIns="0" bIns="0" rtlCol="0" anchor="t"/>
          <a:lstStyle/>
          <a:p>
            <a:pPr marL="0" indent="0" algn="l">
              <a:lnSpc>
                <a:spcPts val="2750"/>
              </a:lnSpc>
              <a:buNone/>
            </a:pPr>
            <a:r>
              <a:rPr lang="en-US" sz="2200" dirty="0">
                <a:solidFill>
                  <a:srgbClr val="CFD0D8"/>
                </a:solidFill>
                <a:latin typeface="Roboto" pitchFamily="34" charset="0"/>
                <a:ea typeface="Roboto" pitchFamily="34" charset="-122"/>
                <a:cs typeface="Roboto" pitchFamily="34" charset="-120"/>
              </a:rPr>
              <a:t>For AC motor control emulating DC motor characteristics. Create variable frequency AC supply for AC motors </a:t>
            </a:r>
            <a:r>
              <a:rPr lang="en-US" sz="2200" dirty="0" smtClean="0">
                <a:solidFill>
                  <a:srgbClr val="CFD0D8"/>
                </a:solidFill>
                <a:latin typeface="Roboto" pitchFamily="34" charset="0"/>
                <a:ea typeface="Roboto" pitchFamily="34" charset="-122"/>
                <a:cs typeface="Roboto" pitchFamily="34" charset="-120"/>
              </a:rPr>
              <a:t>simulating </a:t>
            </a:r>
            <a:r>
              <a:rPr lang="en-US" sz="2200" dirty="0">
                <a:solidFill>
                  <a:srgbClr val="CFD0D8"/>
                </a:solidFill>
                <a:latin typeface="Roboto" pitchFamily="34" charset="0"/>
                <a:ea typeface="Roboto" pitchFamily="34" charset="-122"/>
                <a:cs typeface="Roboto" pitchFamily="34" charset="-120"/>
              </a:rPr>
              <a:t>DC behavior, allowing for advanced control strategies.</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05195" y="816888"/>
            <a:ext cx="7544038" cy="540306"/>
          </a:xfrm>
          <a:prstGeom prst="rect">
            <a:avLst/>
          </a:prstGeom>
          <a:noFill/>
          <a:ln/>
        </p:spPr>
        <p:txBody>
          <a:bodyPr wrap="none" lIns="0" tIns="0" rIns="0" bIns="0" rtlCol="0" anchor="t"/>
          <a:lstStyle/>
          <a:p>
            <a:pPr marL="0" indent="0" algn="l">
              <a:lnSpc>
                <a:spcPts val="4250"/>
              </a:lnSpc>
              <a:buNone/>
            </a:pPr>
            <a:r>
              <a:rPr lang="en-US" sz="3400" dirty="0">
                <a:solidFill>
                  <a:srgbClr val="FFFFFF"/>
                </a:solidFill>
                <a:latin typeface="Roboto Medium" pitchFamily="34" charset="0"/>
                <a:ea typeface="Roboto Medium" pitchFamily="34" charset="-122"/>
                <a:cs typeface="Roboto Medium" pitchFamily="34" charset="-120"/>
              </a:rPr>
              <a:t>DC Motor Drive Applications: Examples</a:t>
            </a:r>
            <a:endParaRPr lang="en-US" sz="3400" dirty="0"/>
          </a:p>
        </p:txBody>
      </p:sp>
      <p:sp>
        <p:nvSpPr>
          <p:cNvPr id="5" name="Text 1"/>
          <p:cNvSpPr/>
          <p:nvPr/>
        </p:nvSpPr>
        <p:spPr>
          <a:xfrm>
            <a:off x="605195" y="2221706"/>
            <a:ext cx="2161699" cy="270272"/>
          </a:xfrm>
          <a:prstGeom prst="rect">
            <a:avLst/>
          </a:prstGeom>
          <a:noFill/>
          <a:ln/>
        </p:spPr>
        <p:txBody>
          <a:bodyPr wrap="none" lIns="0" tIns="0" rIns="0" bIns="0" rtlCol="0" anchor="t"/>
          <a:lstStyle/>
          <a:p>
            <a:pPr marL="0" indent="0" algn="l">
              <a:lnSpc>
                <a:spcPts val="2100"/>
              </a:lnSpc>
              <a:buNone/>
            </a:pPr>
            <a:r>
              <a:rPr lang="en-US" sz="2400" dirty="0">
                <a:solidFill>
                  <a:srgbClr val="CFD0D8"/>
                </a:solidFill>
                <a:latin typeface="Roboto Medium" pitchFamily="34" charset="0"/>
                <a:ea typeface="Roboto Medium" pitchFamily="34" charset="-122"/>
                <a:cs typeface="Roboto Medium" pitchFamily="34" charset="-120"/>
              </a:rPr>
              <a:t>Conveyor Belts</a:t>
            </a:r>
            <a:endParaRPr lang="en-US" sz="2400" dirty="0"/>
          </a:p>
        </p:txBody>
      </p:sp>
      <p:sp>
        <p:nvSpPr>
          <p:cNvPr id="6" name="Text 2"/>
          <p:cNvSpPr/>
          <p:nvPr/>
        </p:nvSpPr>
        <p:spPr>
          <a:xfrm>
            <a:off x="605194" y="2595682"/>
            <a:ext cx="2595205" cy="1648659"/>
          </a:xfrm>
          <a:prstGeom prst="rect">
            <a:avLst/>
          </a:prstGeom>
          <a:noFill/>
          <a:ln/>
        </p:spPr>
        <p:txBody>
          <a:bodyPr wrap="square" lIns="0" tIns="0" rIns="0" bIns="0" rtlCol="0" anchor="t"/>
          <a:lstStyle/>
          <a:p>
            <a:pPr marL="0" indent="0" algn="l">
              <a:lnSpc>
                <a:spcPts val="2150"/>
              </a:lnSpc>
              <a:buNone/>
            </a:pPr>
            <a:r>
              <a:rPr lang="en-US" sz="2200" dirty="0" smtClean="0">
                <a:solidFill>
                  <a:srgbClr val="CFD0D8"/>
                </a:solidFill>
                <a:latin typeface="Roboto" pitchFamily="34" charset="0"/>
                <a:ea typeface="Roboto" pitchFamily="34" charset="-122"/>
                <a:cs typeface="Roboto" pitchFamily="34" charset="-120"/>
              </a:rPr>
              <a:t>Exact </a:t>
            </a:r>
            <a:r>
              <a:rPr lang="en-US" sz="2200" dirty="0">
                <a:solidFill>
                  <a:srgbClr val="CFD0D8"/>
                </a:solidFill>
                <a:latin typeface="Roboto" pitchFamily="34" charset="0"/>
                <a:ea typeface="Roboto" pitchFamily="34" charset="-122"/>
                <a:cs typeface="Roboto" pitchFamily="34" charset="-120"/>
              </a:rPr>
              <a:t>speed control for material handling is critical in food processing plants and distribution centers, ensuring smooth and efficient operation.</a:t>
            </a:r>
            <a:endParaRPr lang="en-US" sz="2200" dirty="0"/>
          </a:p>
        </p:txBody>
      </p:sp>
      <p:sp>
        <p:nvSpPr>
          <p:cNvPr id="8" name="Text 3"/>
          <p:cNvSpPr/>
          <p:nvPr/>
        </p:nvSpPr>
        <p:spPr>
          <a:xfrm>
            <a:off x="3336131" y="2221706"/>
            <a:ext cx="2161699" cy="270272"/>
          </a:xfrm>
          <a:prstGeom prst="rect">
            <a:avLst/>
          </a:prstGeom>
          <a:noFill/>
          <a:ln/>
        </p:spPr>
        <p:txBody>
          <a:bodyPr wrap="none" lIns="0" tIns="0" rIns="0" bIns="0" rtlCol="0" anchor="t"/>
          <a:lstStyle/>
          <a:p>
            <a:pPr marL="0" indent="0" algn="l">
              <a:lnSpc>
                <a:spcPts val="2100"/>
              </a:lnSpc>
              <a:buNone/>
            </a:pPr>
            <a:r>
              <a:rPr lang="en-US" sz="2400" dirty="0">
                <a:solidFill>
                  <a:srgbClr val="CFD0D8"/>
                </a:solidFill>
                <a:latin typeface="Roboto Medium" pitchFamily="34" charset="0"/>
                <a:ea typeface="Roboto Medium" pitchFamily="34" charset="-122"/>
                <a:cs typeface="Roboto Medium" pitchFamily="34" charset="-120"/>
              </a:rPr>
              <a:t>Pumps</a:t>
            </a:r>
            <a:endParaRPr lang="en-US" sz="2400" dirty="0"/>
          </a:p>
        </p:txBody>
      </p:sp>
      <p:sp>
        <p:nvSpPr>
          <p:cNvPr id="9" name="Text 4"/>
          <p:cNvSpPr/>
          <p:nvPr/>
        </p:nvSpPr>
        <p:spPr>
          <a:xfrm>
            <a:off x="3336131" y="2595682"/>
            <a:ext cx="2471618" cy="2783443"/>
          </a:xfrm>
          <a:prstGeom prst="rect">
            <a:avLst/>
          </a:prstGeom>
          <a:noFill/>
          <a:ln/>
        </p:spPr>
        <p:txBody>
          <a:bodyPr wrap="square" lIns="0" tIns="0" rIns="0" bIns="0" rtlCol="0" anchor="t"/>
          <a:lstStyle/>
          <a:p>
            <a:pPr marL="0" indent="0" algn="l">
              <a:lnSpc>
                <a:spcPts val="2150"/>
              </a:lnSpc>
              <a:buNone/>
            </a:pPr>
            <a:r>
              <a:rPr lang="en-US" sz="2200" dirty="0">
                <a:solidFill>
                  <a:srgbClr val="CFD0D8"/>
                </a:solidFill>
                <a:latin typeface="Roboto" pitchFamily="34" charset="0"/>
                <a:ea typeface="Roboto" pitchFamily="34" charset="-122"/>
                <a:cs typeface="Roboto" pitchFamily="34" charset="-120"/>
              </a:rPr>
              <a:t>Variable flow control for energy efficiency in water treatment facilities and chemical plants reduces energy consumption and lowers operational costs.</a:t>
            </a:r>
            <a:endParaRPr lang="en-US" sz="2200" dirty="0"/>
          </a:p>
        </p:txBody>
      </p:sp>
      <p:sp>
        <p:nvSpPr>
          <p:cNvPr id="11" name="Text 5"/>
          <p:cNvSpPr/>
          <p:nvPr/>
        </p:nvSpPr>
        <p:spPr>
          <a:xfrm>
            <a:off x="6067068" y="2221706"/>
            <a:ext cx="2161699" cy="270272"/>
          </a:xfrm>
          <a:prstGeom prst="rect">
            <a:avLst/>
          </a:prstGeom>
          <a:noFill/>
          <a:ln/>
        </p:spPr>
        <p:txBody>
          <a:bodyPr wrap="none" lIns="0" tIns="0" rIns="0" bIns="0" rtlCol="0" anchor="t"/>
          <a:lstStyle/>
          <a:p>
            <a:pPr marL="0" indent="0" algn="l">
              <a:lnSpc>
                <a:spcPts val="2100"/>
              </a:lnSpc>
              <a:buNone/>
            </a:pPr>
            <a:r>
              <a:rPr lang="en-US" sz="2400" dirty="0" smtClean="0">
                <a:solidFill>
                  <a:srgbClr val="CFD0D8"/>
                </a:solidFill>
                <a:latin typeface="Roboto Medium" pitchFamily="34" charset="0"/>
                <a:ea typeface="Roboto Medium" pitchFamily="34" charset="-122"/>
                <a:cs typeface="Roboto Medium" pitchFamily="34" charset="-120"/>
              </a:rPr>
              <a:t>Robotics</a:t>
            </a:r>
            <a:endParaRPr lang="en-US" sz="2400" dirty="0"/>
          </a:p>
        </p:txBody>
      </p:sp>
      <p:sp>
        <p:nvSpPr>
          <p:cNvPr id="12" name="Text 6"/>
          <p:cNvSpPr/>
          <p:nvPr/>
        </p:nvSpPr>
        <p:spPr>
          <a:xfrm>
            <a:off x="6067068" y="2595682"/>
            <a:ext cx="2471738" cy="1659493"/>
          </a:xfrm>
          <a:prstGeom prst="rect">
            <a:avLst/>
          </a:prstGeom>
          <a:noFill/>
          <a:ln/>
        </p:spPr>
        <p:txBody>
          <a:bodyPr wrap="square" lIns="0" tIns="0" rIns="0" bIns="0" rtlCol="0" anchor="t"/>
          <a:lstStyle/>
          <a:p>
            <a:pPr marL="0" indent="0" algn="l">
              <a:lnSpc>
                <a:spcPts val="2150"/>
              </a:lnSpc>
              <a:buNone/>
            </a:pPr>
            <a:r>
              <a:rPr lang="en-US" sz="2200" dirty="0">
                <a:solidFill>
                  <a:srgbClr val="CFD0D8"/>
                </a:solidFill>
                <a:latin typeface="Roboto" pitchFamily="34" charset="0"/>
                <a:ea typeface="Roboto" pitchFamily="34" charset="-122"/>
                <a:cs typeface="Roboto" pitchFamily="34" charset="-120"/>
              </a:rPr>
              <a:t>Accurate positioning and speed control for robotic arms in automotive assembly lines and electronics manufacturing increases production efficiency and precision.</a:t>
            </a:r>
            <a:endParaRPr lang="en-US" sz="2200" dirty="0"/>
          </a:p>
        </p:txBody>
      </p:sp>
      <p:sp>
        <p:nvSpPr>
          <p:cNvPr id="14" name="Text 7"/>
          <p:cNvSpPr/>
          <p:nvPr/>
        </p:nvSpPr>
        <p:spPr>
          <a:xfrm>
            <a:off x="605195" y="5379125"/>
            <a:ext cx="2161699" cy="270272"/>
          </a:xfrm>
          <a:prstGeom prst="rect">
            <a:avLst/>
          </a:prstGeom>
          <a:noFill/>
          <a:ln/>
        </p:spPr>
        <p:txBody>
          <a:bodyPr wrap="none" lIns="0" tIns="0" rIns="0" bIns="0" rtlCol="0" anchor="t"/>
          <a:lstStyle/>
          <a:p>
            <a:pPr marL="0" indent="0" algn="l">
              <a:lnSpc>
                <a:spcPts val="2100"/>
              </a:lnSpc>
              <a:buNone/>
            </a:pPr>
            <a:r>
              <a:rPr lang="en-US" sz="2400" dirty="0">
                <a:solidFill>
                  <a:srgbClr val="CFD0D8"/>
                </a:solidFill>
                <a:latin typeface="Roboto Medium" pitchFamily="34" charset="0"/>
                <a:ea typeface="Roboto Medium" pitchFamily="34" charset="-122"/>
                <a:cs typeface="Roboto Medium" pitchFamily="34" charset="-120"/>
              </a:rPr>
              <a:t>Machine Tools</a:t>
            </a:r>
            <a:endParaRPr lang="en-US" sz="2400" dirty="0"/>
          </a:p>
        </p:txBody>
      </p:sp>
      <p:sp>
        <p:nvSpPr>
          <p:cNvPr id="15" name="Text 8"/>
          <p:cNvSpPr/>
          <p:nvPr/>
        </p:nvSpPr>
        <p:spPr>
          <a:xfrm>
            <a:off x="605195" y="5753100"/>
            <a:ext cx="3265056" cy="1849179"/>
          </a:xfrm>
          <a:prstGeom prst="rect">
            <a:avLst/>
          </a:prstGeom>
          <a:noFill/>
          <a:ln/>
        </p:spPr>
        <p:txBody>
          <a:bodyPr wrap="square" lIns="0" tIns="0" rIns="0" bIns="0" rtlCol="0" anchor="t"/>
          <a:lstStyle/>
          <a:p>
            <a:pPr marL="0" indent="0" algn="l">
              <a:lnSpc>
                <a:spcPts val="2150"/>
              </a:lnSpc>
              <a:buNone/>
            </a:pPr>
            <a:r>
              <a:rPr lang="en-US" sz="2200" dirty="0">
                <a:solidFill>
                  <a:srgbClr val="CFD0D8"/>
                </a:solidFill>
                <a:latin typeface="Roboto" pitchFamily="34" charset="0"/>
                <a:ea typeface="Roboto" pitchFamily="34" charset="-122"/>
                <a:cs typeface="Roboto" pitchFamily="34" charset="-120"/>
              </a:rPr>
              <a:t>Variable speed spindles for machining operations in CNC milling machines and lathes enhance machining </a:t>
            </a:r>
            <a:r>
              <a:rPr lang="en-US" sz="2200" dirty="0" smtClean="0">
                <a:solidFill>
                  <a:srgbClr val="CFD0D8"/>
                </a:solidFill>
                <a:latin typeface="Roboto" pitchFamily="34" charset="0"/>
                <a:ea typeface="Roboto" pitchFamily="34" charset="-122"/>
                <a:cs typeface="Roboto" pitchFamily="34" charset="-120"/>
              </a:rPr>
              <a:t>exactness </a:t>
            </a:r>
            <a:r>
              <a:rPr lang="en-US" sz="2200" dirty="0">
                <a:solidFill>
                  <a:srgbClr val="CFD0D8"/>
                </a:solidFill>
                <a:latin typeface="Roboto" pitchFamily="34" charset="0"/>
                <a:ea typeface="Roboto" pitchFamily="34" charset="-122"/>
                <a:cs typeface="Roboto" pitchFamily="34" charset="-120"/>
              </a:rPr>
              <a:t>and material processing capabilities.</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16717" y="495657"/>
            <a:ext cx="7883366" cy="1125617"/>
          </a:xfrm>
          <a:prstGeom prst="rect">
            <a:avLst/>
          </a:prstGeom>
          <a:noFill/>
          <a:ln/>
        </p:spPr>
        <p:txBody>
          <a:bodyPr wrap="square" lIns="0" tIns="0" rIns="0" bIns="0" rtlCol="0" anchor="t"/>
          <a:lstStyle/>
          <a:p>
            <a:pPr marL="0" indent="0" algn="l">
              <a:lnSpc>
                <a:spcPts val="4400"/>
              </a:lnSpc>
              <a:buNone/>
            </a:pPr>
            <a:r>
              <a:rPr lang="en-US" sz="3500" dirty="0">
                <a:solidFill>
                  <a:srgbClr val="FFFFFF"/>
                </a:solidFill>
                <a:latin typeface="Roboto Medium" pitchFamily="34" charset="0"/>
                <a:ea typeface="Roboto Medium" pitchFamily="34" charset="-122"/>
                <a:cs typeface="Roboto Medium" pitchFamily="34" charset="-120"/>
              </a:rPr>
              <a:t>Benefits of Power Electronics in DC Motor Drives</a:t>
            </a:r>
            <a:endParaRPr lang="en-US" sz="3500" dirty="0"/>
          </a:p>
        </p:txBody>
      </p:sp>
      <p:sp>
        <p:nvSpPr>
          <p:cNvPr id="4" name="Shape 1"/>
          <p:cNvSpPr/>
          <p:nvPr/>
        </p:nvSpPr>
        <p:spPr>
          <a:xfrm>
            <a:off x="6319242" y="1891308"/>
            <a:ext cx="22860" cy="5842635"/>
          </a:xfrm>
          <a:prstGeom prst="roundRect">
            <a:avLst>
              <a:gd name="adj" fmla="val 330893"/>
            </a:avLst>
          </a:prstGeom>
          <a:solidFill>
            <a:srgbClr val="313E80"/>
          </a:solidFill>
          <a:ln/>
        </p:spPr>
      </p:sp>
      <p:sp>
        <p:nvSpPr>
          <p:cNvPr id="5" name="Shape 2"/>
          <p:cNvSpPr/>
          <p:nvPr/>
        </p:nvSpPr>
        <p:spPr>
          <a:xfrm>
            <a:off x="6498967" y="2284928"/>
            <a:ext cx="540187" cy="22860"/>
          </a:xfrm>
          <a:prstGeom prst="roundRect">
            <a:avLst>
              <a:gd name="adj" fmla="val 330893"/>
            </a:avLst>
          </a:prstGeom>
          <a:solidFill>
            <a:srgbClr val="313E80"/>
          </a:solidFill>
          <a:ln/>
        </p:spPr>
      </p:sp>
      <p:sp>
        <p:nvSpPr>
          <p:cNvPr id="6" name="Shape 3"/>
          <p:cNvSpPr/>
          <p:nvPr/>
        </p:nvSpPr>
        <p:spPr>
          <a:xfrm>
            <a:off x="6116657" y="2093833"/>
            <a:ext cx="405170" cy="405170"/>
          </a:xfrm>
          <a:prstGeom prst="roundRect">
            <a:avLst>
              <a:gd name="adj" fmla="val 18669"/>
            </a:avLst>
          </a:prstGeom>
          <a:solidFill>
            <a:srgbClr val="182567"/>
          </a:solidFill>
          <a:ln w="7620">
            <a:solidFill>
              <a:srgbClr val="313E80"/>
            </a:solidFill>
            <a:prstDash val="solid"/>
          </a:ln>
        </p:spPr>
      </p:sp>
      <p:sp>
        <p:nvSpPr>
          <p:cNvPr id="7" name="Text 4"/>
          <p:cNvSpPr/>
          <p:nvPr/>
        </p:nvSpPr>
        <p:spPr>
          <a:xfrm>
            <a:off x="6184166" y="2127528"/>
            <a:ext cx="270034" cy="337661"/>
          </a:xfrm>
          <a:prstGeom prst="rect">
            <a:avLst/>
          </a:prstGeom>
          <a:noFill/>
          <a:ln/>
        </p:spPr>
        <p:txBody>
          <a:bodyPr wrap="none" lIns="0" tIns="0" rIns="0" bIns="0" rtlCol="0" anchor="t"/>
          <a:lstStyle/>
          <a:p>
            <a:pPr marL="0" indent="0" algn="ctr">
              <a:lnSpc>
                <a:spcPts val="2100"/>
              </a:lnSpc>
              <a:buNone/>
            </a:pPr>
            <a:r>
              <a:rPr lang="en-US" sz="2100" dirty="0">
                <a:solidFill>
                  <a:srgbClr val="CFD0D8"/>
                </a:solidFill>
                <a:latin typeface="Roboto Medium" pitchFamily="34" charset="0"/>
                <a:ea typeface="Roboto Medium" pitchFamily="34" charset="-122"/>
                <a:cs typeface="Roboto Medium" pitchFamily="34" charset="-120"/>
              </a:rPr>
              <a:t>1</a:t>
            </a:r>
            <a:endParaRPr lang="en-US" sz="2100" dirty="0"/>
          </a:p>
        </p:txBody>
      </p:sp>
      <p:sp>
        <p:nvSpPr>
          <p:cNvPr id="8" name="Text 5"/>
          <p:cNvSpPr/>
          <p:nvPr/>
        </p:nvSpPr>
        <p:spPr>
          <a:xfrm>
            <a:off x="7219831" y="2071330"/>
            <a:ext cx="2251234" cy="281345"/>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Improved Efficiency</a:t>
            </a:r>
            <a:endParaRPr lang="en-US" sz="2400" dirty="0"/>
          </a:p>
        </p:txBody>
      </p:sp>
      <p:sp>
        <p:nvSpPr>
          <p:cNvPr id="9" name="Text 6"/>
          <p:cNvSpPr/>
          <p:nvPr/>
        </p:nvSpPr>
        <p:spPr>
          <a:xfrm>
            <a:off x="7219831" y="2460665"/>
            <a:ext cx="6780252" cy="576263"/>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Reduced energy consumption and operating costs due to efficiency gains of 10-30% compared to traditional control methods.</a:t>
            </a:r>
            <a:endParaRPr lang="en-US" sz="2200" dirty="0"/>
          </a:p>
        </p:txBody>
      </p:sp>
      <p:sp>
        <p:nvSpPr>
          <p:cNvPr id="10" name="Shape 7"/>
          <p:cNvSpPr/>
          <p:nvPr/>
        </p:nvSpPr>
        <p:spPr>
          <a:xfrm>
            <a:off x="6498967" y="3790593"/>
            <a:ext cx="540187" cy="22860"/>
          </a:xfrm>
          <a:prstGeom prst="roundRect">
            <a:avLst>
              <a:gd name="adj" fmla="val 330893"/>
            </a:avLst>
          </a:prstGeom>
          <a:solidFill>
            <a:srgbClr val="313E80"/>
          </a:solidFill>
          <a:ln/>
        </p:spPr>
      </p:sp>
      <p:sp>
        <p:nvSpPr>
          <p:cNvPr id="11" name="Shape 8"/>
          <p:cNvSpPr/>
          <p:nvPr/>
        </p:nvSpPr>
        <p:spPr>
          <a:xfrm>
            <a:off x="6116657" y="3599497"/>
            <a:ext cx="405170" cy="405170"/>
          </a:xfrm>
          <a:prstGeom prst="roundRect">
            <a:avLst>
              <a:gd name="adj" fmla="val 18669"/>
            </a:avLst>
          </a:prstGeom>
          <a:solidFill>
            <a:srgbClr val="182567"/>
          </a:solidFill>
          <a:ln w="7620">
            <a:solidFill>
              <a:srgbClr val="313E80"/>
            </a:solidFill>
            <a:prstDash val="solid"/>
          </a:ln>
        </p:spPr>
      </p:sp>
      <p:sp>
        <p:nvSpPr>
          <p:cNvPr id="12" name="Text 9"/>
          <p:cNvSpPr/>
          <p:nvPr/>
        </p:nvSpPr>
        <p:spPr>
          <a:xfrm>
            <a:off x="6184166" y="3633192"/>
            <a:ext cx="270034" cy="337661"/>
          </a:xfrm>
          <a:prstGeom prst="rect">
            <a:avLst/>
          </a:prstGeom>
          <a:noFill/>
          <a:ln/>
        </p:spPr>
        <p:txBody>
          <a:bodyPr wrap="none" lIns="0" tIns="0" rIns="0" bIns="0" rtlCol="0" anchor="t"/>
          <a:lstStyle/>
          <a:p>
            <a:pPr marL="0" indent="0" algn="ctr">
              <a:lnSpc>
                <a:spcPts val="2100"/>
              </a:lnSpc>
              <a:buNone/>
            </a:pPr>
            <a:r>
              <a:rPr lang="en-US" sz="2100" dirty="0">
                <a:solidFill>
                  <a:srgbClr val="CFD0D8"/>
                </a:solidFill>
                <a:latin typeface="Roboto Medium" pitchFamily="34" charset="0"/>
                <a:ea typeface="Roboto Medium" pitchFamily="34" charset="-122"/>
                <a:cs typeface="Roboto Medium" pitchFamily="34" charset="-120"/>
              </a:rPr>
              <a:t>2</a:t>
            </a:r>
            <a:endParaRPr lang="en-US" sz="2100" dirty="0"/>
          </a:p>
        </p:txBody>
      </p:sp>
      <p:sp>
        <p:nvSpPr>
          <p:cNvPr id="13" name="Text 10"/>
          <p:cNvSpPr/>
          <p:nvPr/>
        </p:nvSpPr>
        <p:spPr>
          <a:xfrm>
            <a:off x="7219831" y="3576995"/>
            <a:ext cx="2251234" cy="281345"/>
          </a:xfrm>
          <a:prstGeom prst="rect">
            <a:avLst/>
          </a:prstGeom>
          <a:noFill/>
          <a:ln/>
        </p:spPr>
        <p:txBody>
          <a:bodyPr wrap="none" lIns="0" tIns="0" rIns="0" bIns="0" rtlCol="0" anchor="t"/>
          <a:lstStyle/>
          <a:p>
            <a:pPr marL="0" indent="0" algn="l">
              <a:lnSpc>
                <a:spcPts val="2200"/>
              </a:lnSpc>
              <a:buNone/>
            </a:pPr>
            <a:r>
              <a:rPr lang="en-US" sz="2400" dirty="0" smtClean="0">
                <a:solidFill>
                  <a:srgbClr val="CFD0D8"/>
                </a:solidFill>
                <a:latin typeface="Roboto Medium" pitchFamily="34" charset="0"/>
                <a:ea typeface="Roboto Medium" pitchFamily="34" charset="-122"/>
                <a:cs typeface="Roboto Medium" pitchFamily="34" charset="-120"/>
              </a:rPr>
              <a:t>Exact </a:t>
            </a:r>
            <a:r>
              <a:rPr lang="en-US" sz="2400" dirty="0">
                <a:solidFill>
                  <a:srgbClr val="CFD0D8"/>
                </a:solidFill>
                <a:latin typeface="Roboto Medium" pitchFamily="34" charset="0"/>
                <a:ea typeface="Roboto Medium" pitchFamily="34" charset="-122"/>
                <a:cs typeface="Roboto Medium" pitchFamily="34" charset="-120"/>
              </a:rPr>
              <a:t>Speed Control</a:t>
            </a:r>
            <a:endParaRPr lang="en-US" sz="2400" dirty="0"/>
          </a:p>
        </p:txBody>
      </p:sp>
      <p:sp>
        <p:nvSpPr>
          <p:cNvPr id="14" name="Text 11"/>
          <p:cNvSpPr/>
          <p:nvPr/>
        </p:nvSpPr>
        <p:spPr>
          <a:xfrm>
            <a:off x="7219831" y="3966329"/>
            <a:ext cx="6780252" cy="576263"/>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Enhanced process control and product quality, achieving speed regulation within +/- 1%.</a:t>
            </a:r>
            <a:endParaRPr lang="en-US" sz="2200" dirty="0"/>
          </a:p>
        </p:txBody>
      </p:sp>
      <p:sp>
        <p:nvSpPr>
          <p:cNvPr id="15" name="Shape 12"/>
          <p:cNvSpPr/>
          <p:nvPr/>
        </p:nvSpPr>
        <p:spPr>
          <a:xfrm>
            <a:off x="6498967" y="5296257"/>
            <a:ext cx="540187" cy="22860"/>
          </a:xfrm>
          <a:prstGeom prst="roundRect">
            <a:avLst>
              <a:gd name="adj" fmla="val 330893"/>
            </a:avLst>
          </a:prstGeom>
          <a:solidFill>
            <a:srgbClr val="313E80"/>
          </a:solidFill>
          <a:ln/>
        </p:spPr>
      </p:sp>
      <p:sp>
        <p:nvSpPr>
          <p:cNvPr id="16" name="Shape 13"/>
          <p:cNvSpPr/>
          <p:nvPr/>
        </p:nvSpPr>
        <p:spPr>
          <a:xfrm>
            <a:off x="6116657" y="5105162"/>
            <a:ext cx="405170" cy="405170"/>
          </a:xfrm>
          <a:prstGeom prst="roundRect">
            <a:avLst>
              <a:gd name="adj" fmla="val 18669"/>
            </a:avLst>
          </a:prstGeom>
          <a:solidFill>
            <a:srgbClr val="182567"/>
          </a:solidFill>
          <a:ln w="7620">
            <a:solidFill>
              <a:srgbClr val="313E80"/>
            </a:solidFill>
            <a:prstDash val="solid"/>
          </a:ln>
        </p:spPr>
      </p:sp>
      <p:sp>
        <p:nvSpPr>
          <p:cNvPr id="17" name="Text 14"/>
          <p:cNvSpPr/>
          <p:nvPr/>
        </p:nvSpPr>
        <p:spPr>
          <a:xfrm>
            <a:off x="6184166" y="5138857"/>
            <a:ext cx="270034" cy="337661"/>
          </a:xfrm>
          <a:prstGeom prst="rect">
            <a:avLst/>
          </a:prstGeom>
          <a:noFill/>
          <a:ln/>
        </p:spPr>
        <p:txBody>
          <a:bodyPr wrap="none" lIns="0" tIns="0" rIns="0" bIns="0" rtlCol="0" anchor="t"/>
          <a:lstStyle/>
          <a:p>
            <a:pPr marL="0" indent="0" algn="ctr">
              <a:lnSpc>
                <a:spcPts val="2100"/>
              </a:lnSpc>
              <a:buNone/>
            </a:pPr>
            <a:r>
              <a:rPr lang="en-US" sz="2100" dirty="0">
                <a:solidFill>
                  <a:srgbClr val="CFD0D8"/>
                </a:solidFill>
                <a:latin typeface="Roboto Medium" pitchFamily="34" charset="0"/>
                <a:ea typeface="Roboto Medium" pitchFamily="34" charset="-122"/>
                <a:cs typeface="Roboto Medium" pitchFamily="34" charset="-120"/>
              </a:rPr>
              <a:t>3</a:t>
            </a:r>
            <a:endParaRPr lang="en-US" sz="2100" dirty="0"/>
          </a:p>
        </p:txBody>
      </p:sp>
      <p:sp>
        <p:nvSpPr>
          <p:cNvPr id="18" name="Text 15"/>
          <p:cNvSpPr/>
          <p:nvPr/>
        </p:nvSpPr>
        <p:spPr>
          <a:xfrm>
            <a:off x="7219831" y="5082659"/>
            <a:ext cx="2251234" cy="281345"/>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Reduced Maintenance</a:t>
            </a:r>
            <a:endParaRPr lang="en-US" sz="2400" dirty="0"/>
          </a:p>
        </p:txBody>
      </p:sp>
      <p:sp>
        <p:nvSpPr>
          <p:cNvPr id="19" name="Text 16"/>
          <p:cNvSpPr/>
          <p:nvPr/>
        </p:nvSpPr>
        <p:spPr>
          <a:xfrm>
            <a:off x="7219831" y="5471993"/>
            <a:ext cx="6780252" cy="576263"/>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Lower stress on mechanical components extends motor lifespan by 20-50%, reducing downtime and maintenance costs.</a:t>
            </a:r>
            <a:endParaRPr lang="en-US" sz="2200" dirty="0"/>
          </a:p>
        </p:txBody>
      </p:sp>
      <p:sp>
        <p:nvSpPr>
          <p:cNvPr id="20" name="Shape 17"/>
          <p:cNvSpPr/>
          <p:nvPr/>
        </p:nvSpPr>
        <p:spPr>
          <a:xfrm>
            <a:off x="6498967" y="6801922"/>
            <a:ext cx="540187" cy="22860"/>
          </a:xfrm>
          <a:prstGeom prst="roundRect">
            <a:avLst>
              <a:gd name="adj" fmla="val 330893"/>
            </a:avLst>
          </a:prstGeom>
          <a:solidFill>
            <a:srgbClr val="313E80"/>
          </a:solidFill>
          <a:ln/>
        </p:spPr>
      </p:sp>
      <p:sp>
        <p:nvSpPr>
          <p:cNvPr id="21" name="Shape 18"/>
          <p:cNvSpPr/>
          <p:nvPr/>
        </p:nvSpPr>
        <p:spPr>
          <a:xfrm>
            <a:off x="6116657" y="6610826"/>
            <a:ext cx="405170" cy="405170"/>
          </a:xfrm>
          <a:prstGeom prst="roundRect">
            <a:avLst>
              <a:gd name="adj" fmla="val 18669"/>
            </a:avLst>
          </a:prstGeom>
          <a:solidFill>
            <a:srgbClr val="182567"/>
          </a:solidFill>
          <a:ln w="7620">
            <a:solidFill>
              <a:srgbClr val="313E80"/>
            </a:solidFill>
            <a:prstDash val="solid"/>
          </a:ln>
        </p:spPr>
      </p:sp>
      <p:sp>
        <p:nvSpPr>
          <p:cNvPr id="22" name="Text 19"/>
          <p:cNvSpPr/>
          <p:nvPr/>
        </p:nvSpPr>
        <p:spPr>
          <a:xfrm>
            <a:off x="6184166" y="6644521"/>
            <a:ext cx="270034" cy="337661"/>
          </a:xfrm>
          <a:prstGeom prst="rect">
            <a:avLst/>
          </a:prstGeom>
          <a:noFill/>
          <a:ln/>
        </p:spPr>
        <p:txBody>
          <a:bodyPr wrap="none" lIns="0" tIns="0" rIns="0" bIns="0" rtlCol="0" anchor="t"/>
          <a:lstStyle/>
          <a:p>
            <a:pPr marL="0" indent="0" algn="ctr">
              <a:lnSpc>
                <a:spcPts val="2100"/>
              </a:lnSpc>
              <a:buNone/>
            </a:pPr>
            <a:r>
              <a:rPr lang="en-US" sz="2100" dirty="0">
                <a:solidFill>
                  <a:srgbClr val="CFD0D8"/>
                </a:solidFill>
                <a:latin typeface="Roboto Medium" pitchFamily="34" charset="0"/>
                <a:ea typeface="Roboto Medium" pitchFamily="34" charset="-122"/>
                <a:cs typeface="Roboto Medium" pitchFamily="34" charset="-120"/>
              </a:rPr>
              <a:t>4</a:t>
            </a:r>
            <a:endParaRPr lang="en-US" sz="2100" dirty="0"/>
          </a:p>
        </p:txBody>
      </p:sp>
      <p:sp>
        <p:nvSpPr>
          <p:cNvPr id="23" name="Text 20"/>
          <p:cNvSpPr/>
          <p:nvPr/>
        </p:nvSpPr>
        <p:spPr>
          <a:xfrm>
            <a:off x="7219831" y="6588323"/>
            <a:ext cx="2251234" cy="281345"/>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Compact Size</a:t>
            </a:r>
            <a:endParaRPr lang="en-US" sz="2400" dirty="0"/>
          </a:p>
        </p:txBody>
      </p:sp>
      <p:sp>
        <p:nvSpPr>
          <p:cNvPr id="24" name="Text 21"/>
          <p:cNvSpPr/>
          <p:nvPr/>
        </p:nvSpPr>
        <p:spPr>
          <a:xfrm>
            <a:off x="7219831" y="6977658"/>
            <a:ext cx="6780252" cy="576263"/>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Smaller and lighter systems with footprint reduction of up to 50% compared to traditional systems, allowing for more flexible installation options.</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6112312" y="491847"/>
            <a:ext cx="7892177" cy="1117997"/>
          </a:xfrm>
          <a:prstGeom prst="rect">
            <a:avLst/>
          </a:prstGeom>
          <a:noFill/>
          <a:ln/>
        </p:spPr>
        <p:txBody>
          <a:bodyPr wrap="square" lIns="0" tIns="0" rIns="0" bIns="0" rtlCol="0" anchor="t"/>
          <a:lstStyle/>
          <a:p>
            <a:pPr marL="0" indent="0" algn="l">
              <a:lnSpc>
                <a:spcPts val="4400"/>
              </a:lnSpc>
              <a:buNone/>
            </a:pPr>
            <a:r>
              <a:rPr lang="en-US" sz="3500" dirty="0">
                <a:solidFill>
                  <a:srgbClr val="FFFF00"/>
                </a:solidFill>
                <a:latin typeface="Roboto Medium" pitchFamily="34" charset="0"/>
                <a:ea typeface="Roboto Medium" pitchFamily="34" charset="-122"/>
                <a:cs typeface="Roboto Medium" pitchFamily="34" charset="-120"/>
              </a:rPr>
              <a:t>Transportation: Electric Vehicle (EV) Drives</a:t>
            </a:r>
            <a:endParaRPr lang="en-US" sz="3500" dirty="0">
              <a:solidFill>
                <a:srgbClr val="FFFF00"/>
              </a:solidFill>
            </a:endParaRPr>
          </a:p>
        </p:txBody>
      </p:sp>
      <p:sp>
        <p:nvSpPr>
          <p:cNvPr id="4" name="Shape 1"/>
          <p:cNvSpPr/>
          <p:nvPr/>
        </p:nvSpPr>
        <p:spPr>
          <a:xfrm>
            <a:off x="6112312" y="1878092"/>
            <a:ext cx="7892177" cy="1331833"/>
          </a:xfrm>
          <a:prstGeom prst="roundRect">
            <a:avLst>
              <a:gd name="adj" fmla="val 5640"/>
            </a:avLst>
          </a:prstGeom>
          <a:solidFill>
            <a:srgbClr val="182567"/>
          </a:solidFill>
          <a:ln w="7620">
            <a:solidFill>
              <a:srgbClr val="313E80"/>
            </a:solidFill>
            <a:prstDash val="solid"/>
          </a:ln>
        </p:spPr>
      </p:sp>
      <p:sp>
        <p:nvSpPr>
          <p:cNvPr id="5" name="Text 2"/>
          <p:cNvSpPr/>
          <p:nvPr/>
        </p:nvSpPr>
        <p:spPr>
          <a:xfrm>
            <a:off x="6298763" y="2064544"/>
            <a:ext cx="2235637" cy="279440"/>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Essential Technology</a:t>
            </a:r>
            <a:endParaRPr lang="en-US" sz="2400" dirty="0"/>
          </a:p>
        </p:txBody>
      </p:sp>
      <p:sp>
        <p:nvSpPr>
          <p:cNvPr id="6" name="Text 3"/>
          <p:cNvSpPr/>
          <p:nvPr/>
        </p:nvSpPr>
        <p:spPr>
          <a:xfrm>
            <a:off x="6298763" y="2451259"/>
            <a:ext cx="7519273" cy="572214"/>
          </a:xfrm>
          <a:prstGeom prst="rect">
            <a:avLst/>
          </a:prstGeom>
          <a:noFill/>
          <a:ln/>
        </p:spPr>
        <p:txBody>
          <a:bodyPr wrap="square" lIns="0" tIns="0" rIns="0" bIns="0" rtlCol="0" anchor="t"/>
          <a:lstStyle/>
          <a:p>
            <a:pPr marL="0" indent="0" algn="l">
              <a:lnSpc>
                <a:spcPts val="2250"/>
              </a:lnSpc>
              <a:buNone/>
            </a:pPr>
            <a:r>
              <a:rPr lang="en-US" sz="2000" dirty="0">
                <a:solidFill>
                  <a:srgbClr val="CFD0D8"/>
                </a:solidFill>
                <a:latin typeface="Roboto" pitchFamily="34" charset="0"/>
                <a:ea typeface="Roboto" pitchFamily="34" charset="-122"/>
                <a:cs typeface="Roboto" pitchFamily="34" charset="-120"/>
              </a:rPr>
              <a:t>Power electronics are essential for electric vehicle propulsion, enabling efficient and reliable operation of EV drivetrains.</a:t>
            </a:r>
            <a:endParaRPr lang="en-US" sz="2000" dirty="0"/>
          </a:p>
        </p:txBody>
      </p:sp>
      <p:sp>
        <p:nvSpPr>
          <p:cNvPr id="7" name="Shape 4"/>
          <p:cNvSpPr/>
          <p:nvPr/>
        </p:nvSpPr>
        <p:spPr>
          <a:xfrm>
            <a:off x="6112312" y="3388757"/>
            <a:ext cx="7892177" cy="1331833"/>
          </a:xfrm>
          <a:prstGeom prst="roundRect">
            <a:avLst>
              <a:gd name="adj" fmla="val 5640"/>
            </a:avLst>
          </a:prstGeom>
          <a:solidFill>
            <a:srgbClr val="182567"/>
          </a:solidFill>
          <a:ln w="7620">
            <a:solidFill>
              <a:srgbClr val="313E80"/>
            </a:solidFill>
            <a:prstDash val="solid"/>
          </a:ln>
        </p:spPr>
      </p:sp>
      <p:sp>
        <p:nvSpPr>
          <p:cNvPr id="8" name="Text 5"/>
          <p:cNvSpPr/>
          <p:nvPr/>
        </p:nvSpPr>
        <p:spPr>
          <a:xfrm>
            <a:off x="6298763" y="3575209"/>
            <a:ext cx="2235637" cy="279440"/>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Power Conversion</a:t>
            </a:r>
            <a:endParaRPr lang="en-US" sz="2400" dirty="0"/>
          </a:p>
        </p:txBody>
      </p:sp>
      <p:sp>
        <p:nvSpPr>
          <p:cNvPr id="9" name="Text 6"/>
          <p:cNvSpPr/>
          <p:nvPr/>
        </p:nvSpPr>
        <p:spPr>
          <a:xfrm>
            <a:off x="6298763" y="3961924"/>
            <a:ext cx="7519273" cy="572214"/>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Inverters convert DC battery power to AC for the traction motor, providing the necessary power for vehicle movement.</a:t>
            </a:r>
            <a:endParaRPr lang="en-US" sz="2200" dirty="0"/>
          </a:p>
        </p:txBody>
      </p:sp>
      <p:sp>
        <p:nvSpPr>
          <p:cNvPr id="10" name="Shape 7"/>
          <p:cNvSpPr/>
          <p:nvPr/>
        </p:nvSpPr>
        <p:spPr>
          <a:xfrm>
            <a:off x="6112312" y="4899422"/>
            <a:ext cx="7892177" cy="1331833"/>
          </a:xfrm>
          <a:prstGeom prst="roundRect">
            <a:avLst>
              <a:gd name="adj" fmla="val 5640"/>
            </a:avLst>
          </a:prstGeom>
          <a:solidFill>
            <a:srgbClr val="182567"/>
          </a:solidFill>
          <a:ln w="7620">
            <a:solidFill>
              <a:srgbClr val="313E80"/>
            </a:solidFill>
            <a:prstDash val="solid"/>
          </a:ln>
        </p:spPr>
      </p:sp>
      <p:sp>
        <p:nvSpPr>
          <p:cNvPr id="11" name="Text 8"/>
          <p:cNvSpPr/>
          <p:nvPr/>
        </p:nvSpPr>
        <p:spPr>
          <a:xfrm>
            <a:off x="6298763" y="5085874"/>
            <a:ext cx="2235637" cy="279440"/>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Voltage Regulation</a:t>
            </a:r>
            <a:endParaRPr lang="en-US" sz="2400" dirty="0"/>
          </a:p>
        </p:txBody>
      </p:sp>
      <p:sp>
        <p:nvSpPr>
          <p:cNvPr id="12" name="Text 9"/>
          <p:cNvSpPr/>
          <p:nvPr/>
        </p:nvSpPr>
        <p:spPr>
          <a:xfrm>
            <a:off x="6298763" y="5472589"/>
            <a:ext cx="7519273" cy="572214"/>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DC-DC converters regulate voltage for auxiliary systems such as lighting and HVAC, ensuring optimal performance of these components.</a:t>
            </a:r>
            <a:endParaRPr lang="en-US" sz="2200" dirty="0"/>
          </a:p>
        </p:txBody>
      </p:sp>
      <p:sp>
        <p:nvSpPr>
          <p:cNvPr id="13" name="Shape 10"/>
          <p:cNvSpPr/>
          <p:nvPr/>
        </p:nvSpPr>
        <p:spPr>
          <a:xfrm>
            <a:off x="6112312" y="6410087"/>
            <a:ext cx="7892177" cy="1447373"/>
          </a:xfrm>
          <a:prstGeom prst="roundRect">
            <a:avLst>
              <a:gd name="adj" fmla="val 5640"/>
            </a:avLst>
          </a:prstGeom>
          <a:solidFill>
            <a:srgbClr val="182567"/>
          </a:solidFill>
          <a:ln w="7620">
            <a:solidFill>
              <a:srgbClr val="313E80"/>
            </a:solidFill>
            <a:prstDash val="solid"/>
          </a:ln>
        </p:spPr>
      </p:sp>
      <p:sp>
        <p:nvSpPr>
          <p:cNvPr id="14" name="Text 11"/>
          <p:cNvSpPr/>
          <p:nvPr/>
        </p:nvSpPr>
        <p:spPr>
          <a:xfrm>
            <a:off x="6298763" y="6596539"/>
            <a:ext cx="2235637" cy="279440"/>
          </a:xfrm>
          <a:prstGeom prst="rect">
            <a:avLst/>
          </a:prstGeom>
          <a:noFill/>
          <a:ln/>
        </p:spPr>
        <p:txBody>
          <a:bodyPr wrap="none" lIns="0" tIns="0" rIns="0" bIns="0" rtlCol="0" anchor="t"/>
          <a:lstStyle/>
          <a:p>
            <a:pPr marL="0" indent="0" algn="l">
              <a:lnSpc>
                <a:spcPts val="2200"/>
              </a:lnSpc>
              <a:buNone/>
            </a:pPr>
            <a:r>
              <a:rPr lang="en-US" sz="2400" dirty="0">
                <a:solidFill>
                  <a:srgbClr val="CFD0D8"/>
                </a:solidFill>
                <a:latin typeface="Roboto Medium" pitchFamily="34" charset="0"/>
                <a:ea typeface="Roboto Medium" pitchFamily="34" charset="-122"/>
                <a:cs typeface="Roboto Medium" pitchFamily="34" charset="-120"/>
              </a:rPr>
              <a:t>Market Growth</a:t>
            </a:r>
            <a:endParaRPr lang="en-US" sz="2400" dirty="0"/>
          </a:p>
        </p:txBody>
      </p:sp>
      <p:sp>
        <p:nvSpPr>
          <p:cNvPr id="15" name="Text 12"/>
          <p:cNvSpPr/>
          <p:nvPr/>
        </p:nvSpPr>
        <p:spPr>
          <a:xfrm>
            <a:off x="6298763" y="6983254"/>
            <a:ext cx="7705726" cy="572214"/>
          </a:xfrm>
          <a:prstGeom prst="rect">
            <a:avLst/>
          </a:prstGeom>
          <a:noFill/>
          <a:ln/>
        </p:spPr>
        <p:txBody>
          <a:bodyPr wrap="square" lIns="0" tIns="0" rIns="0" bIns="0" rtlCol="0" anchor="t"/>
          <a:lstStyle/>
          <a:p>
            <a:pPr marL="0" indent="0" algn="l">
              <a:lnSpc>
                <a:spcPts val="2250"/>
              </a:lnSpc>
              <a:buNone/>
            </a:pPr>
            <a:r>
              <a:rPr lang="en-US" sz="2200" dirty="0">
                <a:solidFill>
                  <a:srgbClr val="CFD0D8"/>
                </a:solidFill>
                <a:latin typeface="Roboto" pitchFamily="34" charset="0"/>
                <a:ea typeface="Roboto" pitchFamily="34" charset="-122"/>
                <a:cs typeface="Roboto" pitchFamily="34" charset="-120"/>
              </a:rPr>
              <a:t>The global EV market is projected to reach $823.75 billion by 2030, driven by advancements in power electronics and battery technology.</a:t>
            </a:r>
            <a:endParaRPr lang="en-US"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03871" y="564713"/>
            <a:ext cx="7709059" cy="1281351"/>
          </a:xfrm>
          <a:prstGeom prst="rect">
            <a:avLst/>
          </a:prstGeom>
          <a:noFill/>
          <a:ln/>
        </p:spPr>
        <p:txBody>
          <a:bodyPr wrap="square" lIns="0" tIns="0" rIns="0" bIns="0" rtlCol="0" anchor="t"/>
          <a:lstStyle/>
          <a:p>
            <a:pPr marL="0" indent="0" algn="l">
              <a:lnSpc>
                <a:spcPts val="5000"/>
              </a:lnSpc>
              <a:buNone/>
            </a:pPr>
            <a:r>
              <a:rPr lang="en-US" sz="4000" dirty="0">
                <a:solidFill>
                  <a:srgbClr val="FFFFFF"/>
                </a:solidFill>
                <a:latin typeface="Roboto Medium" pitchFamily="34" charset="0"/>
                <a:ea typeface="Roboto Medium" pitchFamily="34" charset="-122"/>
                <a:cs typeface="Roboto Medium" pitchFamily="34" charset="-120"/>
              </a:rPr>
              <a:t>Key Power Electronic Components in EV Drives</a:t>
            </a:r>
            <a:endParaRPr lang="en-US" sz="4000" dirty="0"/>
          </a:p>
        </p:txBody>
      </p:sp>
      <p:pic>
        <p:nvPicPr>
          <p:cNvPr id="4" name="Image 1" descr="preencoded.png"/>
          <p:cNvPicPr>
            <a:picLocks noChangeAspect="1"/>
          </p:cNvPicPr>
          <p:nvPr/>
        </p:nvPicPr>
        <p:blipFill>
          <a:blip r:embed="rId4"/>
          <a:stretch>
            <a:fillRect/>
          </a:stretch>
        </p:blipFill>
        <p:spPr>
          <a:xfrm>
            <a:off x="6203871" y="2153483"/>
            <a:ext cx="1025009" cy="1837134"/>
          </a:xfrm>
          <a:prstGeom prst="rect">
            <a:avLst/>
          </a:prstGeom>
        </p:spPr>
      </p:pic>
      <p:sp>
        <p:nvSpPr>
          <p:cNvPr id="5" name="Text 1"/>
          <p:cNvSpPr/>
          <p:nvPr/>
        </p:nvSpPr>
        <p:spPr>
          <a:xfrm>
            <a:off x="7536299" y="2358390"/>
            <a:ext cx="2562582" cy="320278"/>
          </a:xfrm>
          <a:prstGeom prst="rect">
            <a:avLst/>
          </a:prstGeom>
          <a:noFill/>
          <a:ln/>
        </p:spPr>
        <p:txBody>
          <a:bodyPr wrap="none" lIns="0" tIns="0" rIns="0" bIns="0" rtlCol="0" anchor="t"/>
          <a:lstStyle/>
          <a:p>
            <a:pPr marL="0" indent="0" algn="l">
              <a:lnSpc>
                <a:spcPts val="2500"/>
              </a:lnSpc>
              <a:buNone/>
            </a:pPr>
            <a:r>
              <a:rPr lang="en-US" sz="2400" dirty="0">
                <a:solidFill>
                  <a:srgbClr val="CFD0D8"/>
                </a:solidFill>
                <a:latin typeface="Roboto Medium" pitchFamily="34" charset="0"/>
                <a:ea typeface="Roboto Medium" pitchFamily="34" charset="-122"/>
                <a:cs typeface="Roboto Medium" pitchFamily="34" charset="-120"/>
              </a:rPr>
              <a:t>Traction Inverters</a:t>
            </a:r>
            <a:endParaRPr lang="en-US" sz="2400" dirty="0"/>
          </a:p>
        </p:txBody>
      </p:sp>
      <p:sp>
        <p:nvSpPr>
          <p:cNvPr id="6" name="Text 2"/>
          <p:cNvSpPr/>
          <p:nvPr/>
        </p:nvSpPr>
        <p:spPr>
          <a:xfrm>
            <a:off x="7536299" y="2801660"/>
            <a:ext cx="6376630" cy="984052"/>
          </a:xfrm>
          <a:prstGeom prst="rect">
            <a:avLst/>
          </a:prstGeom>
          <a:noFill/>
          <a:ln/>
        </p:spPr>
        <p:txBody>
          <a:bodyPr wrap="square" lIns="0" tIns="0" rIns="0" bIns="0" rtlCol="0" anchor="t"/>
          <a:lstStyle/>
          <a:p>
            <a:pPr marL="0" indent="0" algn="l">
              <a:lnSpc>
                <a:spcPts val="2550"/>
              </a:lnSpc>
              <a:buNone/>
            </a:pPr>
            <a:r>
              <a:rPr lang="en-US" sz="2200" dirty="0">
                <a:solidFill>
                  <a:srgbClr val="CFD0D8"/>
                </a:solidFill>
                <a:latin typeface="Roboto" pitchFamily="34" charset="0"/>
                <a:ea typeface="Roboto" pitchFamily="34" charset="-122"/>
                <a:cs typeface="Roboto" pitchFamily="34" charset="-120"/>
              </a:rPr>
              <a:t>High-power inverters drive the electric motor, utilizing Silicon Carbide (SiC) and Gallium Nitride (GaN) devices to improve efficiency, achieving &gt; 95% efficiency with advanced designs.</a:t>
            </a:r>
            <a:endParaRPr lang="en-US" sz="2200" dirty="0"/>
          </a:p>
        </p:txBody>
      </p:sp>
      <p:pic>
        <p:nvPicPr>
          <p:cNvPr id="7" name="Image 2" descr="preencoded.png"/>
          <p:cNvPicPr>
            <a:picLocks noChangeAspect="1"/>
          </p:cNvPicPr>
          <p:nvPr/>
        </p:nvPicPr>
        <p:blipFill>
          <a:blip r:embed="rId5"/>
          <a:stretch>
            <a:fillRect/>
          </a:stretch>
        </p:blipFill>
        <p:spPr>
          <a:xfrm>
            <a:off x="6203871" y="3990618"/>
            <a:ext cx="1025009" cy="1837134"/>
          </a:xfrm>
          <a:prstGeom prst="rect">
            <a:avLst/>
          </a:prstGeom>
        </p:spPr>
      </p:pic>
      <p:sp>
        <p:nvSpPr>
          <p:cNvPr id="8" name="Text 3"/>
          <p:cNvSpPr/>
          <p:nvPr/>
        </p:nvSpPr>
        <p:spPr>
          <a:xfrm>
            <a:off x="7536299" y="4195524"/>
            <a:ext cx="2562582" cy="320278"/>
          </a:xfrm>
          <a:prstGeom prst="rect">
            <a:avLst/>
          </a:prstGeom>
          <a:noFill/>
          <a:ln/>
        </p:spPr>
        <p:txBody>
          <a:bodyPr wrap="none" lIns="0" tIns="0" rIns="0" bIns="0" rtlCol="0" anchor="t"/>
          <a:lstStyle/>
          <a:p>
            <a:pPr marL="0" indent="0" algn="l">
              <a:lnSpc>
                <a:spcPts val="2500"/>
              </a:lnSpc>
              <a:buNone/>
            </a:pPr>
            <a:r>
              <a:rPr lang="en-US" sz="2400" dirty="0">
                <a:solidFill>
                  <a:srgbClr val="CFD0D8"/>
                </a:solidFill>
                <a:latin typeface="Roboto Medium" pitchFamily="34" charset="0"/>
                <a:ea typeface="Roboto Medium" pitchFamily="34" charset="-122"/>
                <a:cs typeface="Roboto Medium" pitchFamily="34" charset="-120"/>
              </a:rPr>
              <a:t>DC-DC Converters</a:t>
            </a:r>
            <a:endParaRPr lang="en-US" sz="2400" dirty="0"/>
          </a:p>
        </p:txBody>
      </p:sp>
      <p:sp>
        <p:nvSpPr>
          <p:cNvPr id="9" name="Text 4"/>
          <p:cNvSpPr/>
          <p:nvPr/>
        </p:nvSpPr>
        <p:spPr>
          <a:xfrm>
            <a:off x="7536299" y="4638794"/>
            <a:ext cx="6376630" cy="984052"/>
          </a:xfrm>
          <a:prstGeom prst="rect">
            <a:avLst/>
          </a:prstGeom>
          <a:noFill/>
          <a:ln/>
        </p:spPr>
        <p:txBody>
          <a:bodyPr wrap="square" lIns="0" tIns="0" rIns="0" bIns="0" rtlCol="0" anchor="t"/>
          <a:lstStyle/>
          <a:p>
            <a:pPr marL="0" indent="0" algn="l">
              <a:lnSpc>
                <a:spcPts val="2550"/>
              </a:lnSpc>
              <a:buNone/>
            </a:pPr>
            <a:r>
              <a:rPr lang="en-US" sz="2200" dirty="0">
                <a:solidFill>
                  <a:srgbClr val="CFD0D8"/>
                </a:solidFill>
                <a:latin typeface="Roboto" pitchFamily="34" charset="0"/>
                <a:ea typeface="Roboto" pitchFamily="34" charset="-122"/>
                <a:cs typeface="Roboto" pitchFamily="34" charset="-120"/>
              </a:rPr>
              <a:t>Regulate voltage for various vehicle systems, with bi-directional converters enabling regenerative braking to recover energy during deceleration.</a:t>
            </a:r>
            <a:endParaRPr lang="en-US" sz="2200" dirty="0"/>
          </a:p>
        </p:txBody>
      </p:sp>
      <p:pic>
        <p:nvPicPr>
          <p:cNvPr id="10" name="Image 3" descr="preencoded.png"/>
          <p:cNvPicPr>
            <a:picLocks noChangeAspect="1"/>
          </p:cNvPicPr>
          <p:nvPr/>
        </p:nvPicPr>
        <p:blipFill>
          <a:blip r:embed="rId6"/>
          <a:stretch>
            <a:fillRect/>
          </a:stretch>
        </p:blipFill>
        <p:spPr>
          <a:xfrm>
            <a:off x="6203871" y="5827752"/>
            <a:ext cx="1025009" cy="1837134"/>
          </a:xfrm>
          <a:prstGeom prst="rect">
            <a:avLst/>
          </a:prstGeom>
        </p:spPr>
      </p:pic>
      <p:sp>
        <p:nvSpPr>
          <p:cNvPr id="11" name="Text 5"/>
          <p:cNvSpPr/>
          <p:nvPr/>
        </p:nvSpPr>
        <p:spPr>
          <a:xfrm>
            <a:off x="7536299" y="6032659"/>
            <a:ext cx="2562582" cy="320278"/>
          </a:xfrm>
          <a:prstGeom prst="rect">
            <a:avLst/>
          </a:prstGeom>
          <a:noFill/>
          <a:ln/>
        </p:spPr>
        <p:txBody>
          <a:bodyPr wrap="none" lIns="0" tIns="0" rIns="0" bIns="0" rtlCol="0" anchor="t"/>
          <a:lstStyle/>
          <a:p>
            <a:pPr marL="0" indent="0" algn="l">
              <a:lnSpc>
                <a:spcPts val="2500"/>
              </a:lnSpc>
              <a:buNone/>
            </a:pPr>
            <a:r>
              <a:rPr lang="en-US" sz="2400" dirty="0" smtClean="0">
                <a:solidFill>
                  <a:srgbClr val="CFD0D8"/>
                </a:solidFill>
                <a:latin typeface="Roboto Medium" pitchFamily="34" charset="0"/>
                <a:ea typeface="Roboto Medium" pitchFamily="34" charset="-122"/>
                <a:cs typeface="Roboto Medium" pitchFamily="34" charset="-120"/>
              </a:rPr>
              <a:t>Onboard Chargers</a:t>
            </a:r>
            <a:endParaRPr lang="en-US" sz="2400" dirty="0"/>
          </a:p>
        </p:txBody>
      </p:sp>
      <p:sp>
        <p:nvSpPr>
          <p:cNvPr id="12" name="Text 6"/>
          <p:cNvSpPr/>
          <p:nvPr/>
        </p:nvSpPr>
        <p:spPr>
          <a:xfrm>
            <a:off x="7536299" y="6475928"/>
            <a:ext cx="6376630" cy="984052"/>
          </a:xfrm>
          <a:prstGeom prst="rect">
            <a:avLst/>
          </a:prstGeom>
          <a:noFill/>
          <a:ln/>
        </p:spPr>
        <p:txBody>
          <a:bodyPr wrap="square" lIns="0" tIns="0" rIns="0" bIns="0" rtlCol="0" anchor="t"/>
          <a:lstStyle/>
          <a:p>
            <a:pPr marL="0" indent="0" algn="l">
              <a:lnSpc>
                <a:spcPts val="2550"/>
              </a:lnSpc>
              <a:buNone/>
            </a:pPr>
            <a:r>
              <a:rPr lang="en-US" sz="2200" dirty="0">
                <a:solidFill>
                  <a:srgbClr val="CFD0D8"/>
                </a:solidFill>
                <a:latin typeface="Roboto" pitchFamily="34" charset="0"/>
                <a:ea typeface="Roboto" pitchFamily="34" charset="-122"/>
                <a:cs typeface="Roboto" pitchFamily="34" charset="-120"/>
              </a:rPr>
              <a:t>Convert AC grid power to DC for battery charging, incorporating Power Factor Correction (PFC) circuits to improve grid stability and charging efficiency.</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49379" y="588764"/>
            <a:ext cx="13131641" cy="1338263"/>
          </a:xfrm>
          <a:prstGeom prst="rect">
            <a:avLst/>
          </a:prstGeom>
          <a:noFill/>
          <a:ln/>
        </p:spPr>
        <p:txBody>
          <a:bodyPr wrap="square" lIns="0" tIns="0" rIns="0" bIns="0" rtlCol="0" anchor="t"/>
          <a:lstStyle/>
          <a:p>
            <a:pPr marL="0" indent="0" algn="l">
              <a:lnSpc>
                <a:spcPts val="5250"/>
              </a:lnSpc>
              <a:buNone/>
            </a:pPr>
            <a:r>
              <a:rPr lang="en-US" sz="4200" dirty="0">
                <a:solidFill>
                  <a:srgbClr val="FFFFFF"/>
                </a:solidFill>
                <a:latin typeface="Roboto Medium" pitchFamily="34" charset="0"/>
                <a:ea typeface="Roboto Medium" pitchFamily="34" charset="-122"/>
                <a:cs typeface="Roboto Medium" pitchFamily="34" charset="-120"/>
              </a:rPr>
              <a:t>Future Trends in Power Electronics for Industrial Applications</a:t>
            </a:r>
            <a:endParaRPr lang="en-US" sz="4200" dirty="0"/>
          </a:p>
        </p:txBody>
      </p:sp>
      <p:sp>
        <p:nvSpPr>
          <p:cNvPr id="3" name="Shape 1"/>
          <p:cNvSpPr/>
          <p:nvPr/>
        </p:nvSpPr>
        <p:spPr>
          <a:xfrm>
            <a:off x="749379" y="2355294"/>
            <a:ext cx="2188488" cy="1576507"/>
          </a:xfrm>
          <a:prstGeom prst="roundRect">
            <a:avLst>
              <a:gd name="adj" fmla="val 5705"/>
            </a:avLst>
          </a:prstGeom>
          <a:solidFill>
            <a:srgbClr val="182567"/>
          </a:solidFill>
          <a:ln w="7620">
            <a:solidFill>
              <a:srgbClr val="313E80"/>
            </a:solidFill>
            <a:prstDash val="solid"/>
          </a:ln>
        </p:spPr>
      </p:sp>
      <p:sp>
        <p:nvSpPr>
          <p:cNvPr id="4" name="Text 2"/>
          <p:cNvSpPr/>
          <p:nvPr/>
        </p:nvSpPr>
        <p:spPr>
          <a:xfrm>
            <a:off x="1693069" y="2955369"/>
            <a:ext cx="301109" cy="376357"/>
          </a:xfrm>
          <a:prstGeom prst="rect">
            <a:avLst/>
          </a:prstGeom>
          <a:noFill/>
          <a:ln/>
        </p:spPr>
        <p:txBody>
          <a:bodyPr wrap="none" lIns="0" tIns="0" rIns="0" bIns="0" rtlCol="0" anchor="t"/>
          <a:lstStyle/>
          <a:p>
            <a:pPr marL="0" indent="0" algn="ctr">
              <a:lnSpc>
                <a:spcPts val="3750"/>
              </a:lnSpc>
              <a:buNone/>
            </a:pPr>
            <a:r>
              <a:rPr lang="en-US" sz="2350" dirty="0">
                <a:solidFill>
                  <a:srgbClr val="CFD0D8"/>
                </a:solidFill>
                <a:latin typeface="Roboto Medium" pitchFamily="34" charset="0"/>
                <a:ea typeface="Roboto Medium" pitchFamily="34" charset="-122"/>
                <a:cs typeface="Roboto Medium" pitchFamily="34" charset="-120"/>
              </a:rPr>
              <a:t>1</a:t>
            </a:r>
            <a:endParaRPr lang="en-US" sz="2350" dirty="0"/>
          </a:p>
        </p:txBody>
      </p:sp>
      <p:sp>
        <p:nvSpPr>
          <p:cNvPr id="5" name="Text 3"/>
          <p:cNvSpPr/>
          <p:nvPr/>
        </p:nvSpPr>
        <p:spPr>
          <a:xfrm>
            <a:off x="3151941" y="2569369"/>
            <a:ext cx="6725705" cy="334566"/>
          </a:xfrm>
          <a:prstGeom prst="rect">
            <a:avLst/>
          </a:prstGeom>
          <a:noFill/>
          <a:ln/>
        </p:spPr>
        <p:txBody>
          <a:bodyPr wrap="none" lIns="0" tIns="0" rIns="0" bIns="0" rtlCol="0" anchor="t"/>
          <a:lstStyle/>
          <a:p>
            <a:pPr>
              <a:lnSpc>
                <a:spcPts val="2600"/>
              </a:lnSpc>
            </a:pPr>
            <a:r>
              <a:rPr lang="en-US" sz="2400" dirty="0">
                <a:solidFill>
                  <a:srgbClr val="CFD0D8"/>
                </a:solidFill>
                <a:latin typeface="Roboto Medium" pitchFamily="34" charset="0"/>
                <a:ea typeface="Roboto Medium" pitchFamily="34" charset="-122"/>
                <a:cs typeface="Roboto Medium" pitchFamily="34" charset="-120"/>
              </a:rPr>
              <a:t>WBG </a:t>
            </a:r>
            <a:r>
              <a:rPr lang="en-US" sz="2400" dirty="0">
                <a:solidFill>
                  <a:srgbClr val="CFD0D8"/>
                </a:solidFill>
                <a:latin typeface="Roboto Medium" pitchFamily="34" charset="0"/>
                <a:ea typeface="Roboto Medium" pitchFamily="34" charset="-122"/>
                <a:cs typeface="Roboto Medium" pitchFamily="34" charset="-120"/>
              </a:rPr>
              <a:t>Semiconductors (carbide or gallium </a:t>
            </a:r>
            <a:r>
              <a:rPr lang="en-US" sz="2400" dirty="0" smtClean="0">
                <a:solidFill>
                  <a:srgbClr val="CFD0D8"/>
                </a:solidFill>
                <a:latin typeface="Roboto Medium" pitchFamily="34" charset="0"/>
                <a:ea typeface="Roboto Medium" pitchFamily="34" charset="-122"/>
                <a:cs typeface="Roboto Medium" pitchFamily="34" charset="-120"/>
              </a:rPr>
              <a:t>nitride)</a:t>
            </a:r>
            <a:endParaRPr lang="en-US" sz="2400" dirty="0"/>
          </a:p>
        </p:txBody>
      </p:sp>
      <p:sp>
        <p:nvSpPr>
          <p:cNvPr id="6" name="Text 4"/>
          <p:cNvSpPr/>
          <p:nvPr/>
        </p:nvSpPr>
        <p:spPr>
          <a:xfrm>
            <a:off x="3151942" y="3032403"/>
            <a:ext cx="10861770" cy="685324"/>
          </a:xfrm>
          <a:prstGeom prst="rect">
            <a:avLst/>
          </a:prstGeom>
          <a:noFill/>
          <a:ln/>
        </p:spPr>
        <p:txBody>
          <a:bodyPr wrap="square" lIns="0" tIns="0" rIns="0" bIns="0" rtlCol="0" anchor="t"/>
          <a:lstStyle/>
          <a:p>
            <a:pPr marL="0" indent="0" algn="l">
              <a:lnSpc>
                <a:spcPts val="2650"/>
              </a:lnSpc>
              <a:buNone/>
            </a:pPr>
            <a:r>
              <a:rPr lang="en-US" sz="2200" dirty="0">
                <a:solidFill>
                  <a:srgbClr val="CFD0D8"/>
                </a:solidFill>
                <a:latin typeface="Roboto" pitchFamily="34" charset="0"/>
                <a:ea typeface="Roboto" pitchFamily="34" charset="-122"/>
                <a:cs typeface="Roboto" pitchFamily="34" charset="-120"/>
              </a:rPr>
              <a:t>SiC and GaN devices offer higher efficiency, higher switching frequencies, and improved thermal performance; SiC MOSFETs can reduce inverter losses by up to 50%.</a:t>
            </a:r>
            <a:endParaRPr lang="en-US" sz="2200" dirty="0"/>
          </a:p>
        </p:txBody>
      </p:sp>
      <p:sp>
        <p:nvSpPr>
          <p:cNvPr id="7" name="Shape 5"/>
          <p:cNvSpPr/>
          <p:nvPr/>
        </p:nvSpPr>
        <p:spPr>
          <a:xfrm>
            <a:off x="3044904" y="3916561"/>
            <a:ext cx="10729079" cy="15240"/>
          </a:xfrm>
          <a:prstGeom prst="roundRect">
            <a:avLst>
              <a:gd name="adj" fmla="val 590145"/>
            </a:avLst>
          </a:prstGeom>
          <a:solidFill>
            <a:srgbClr val="313E80"/>
          </a:solidFill>
          <a:ln/>
        </p:spPr>
      </p:sp>
      <p:sp>
        <p:nvSpPr>
          <p:cNvPr id="8" name="Shape 6"/>
          <p:cNvSpPr/>
          <p:nvPr/>
        </p:nvSpPr>
        <p:spPr>
          <a:xfrm>
            <a:off x="749379" y="4038838"/>
            <a:ext cx="4377095" cy="1576507"/>
          </a:xfrm>
          <a:prstGeom prst="roundRect">
            <a:avLst>
              <a:gd name="adj" fmla="val 5705"/>
            </a:avLst>
          </a:prstGeom>
          <a:solidFill>
            <a:srgbClr val="182567"/>
          </a:solidFill>
          <a:ln w="7620">
            <a:solidFill>
              <a:srgbClr val="313E80"/>
            </a:solidFill>
            <a:prstDash val="solid"/>
          </a:ln>
        </p:spPr>
      </p:sp>
      <p:sp>
        <p:nvSpPr>
          <p:cNvPr id="9" name="Text 7"/>
          <p:cNvSpPr/>
          <p:nvPr/>
        </p:nvSpPr>
        <p:spPr>
          <a:xfrm>
            <a:off x="2787372" y="4638913"/>
            <a:ext cx="301109" cy="376357"/>
          </a:xfrm>
          <a:prstGeom prst="rect">
            <a:avLst/>
          </a:prstGeom>
          <a:noFill/>
          <a:ln/>
        </p:spPr>
        <p:txBody>
          <a:bodyPr wrap="none" lIns="0" tIns="0" rIns="0" bIns="0" rtlCol="0" anchor="t"/>
          <a:lstStyle/>
          <a:p>
            <a:pPr marL="0" indent="0" algn="ctr">
              <a:lnSpc>
                <a:spcPts val="3750"/>
              </a:lnSpc>
              <a:buNone/>
            </a:pPr>
            <a:r>
              <a:rPr lang="en-US" sz="2350" dirty="0">
                <a:solidFill>
                  <a:srgbClr val="CFD0D8"/>
                </a:solidFill>
                <a:latin typeface="Roboto Medium" pitchFamily="34" charset="0"/>
                <a:ea typeface="Roboto Medium" pitchFamily="34" charset="-122"/>
                <a:cs typeface="Roboto Medium" pitchFamily="34" charset="-120"/>
              </a:rPr>
              <a:t>2</a:t>
            </a:r>
            <a:endParaRPr lang="en-US" sz="2350" dirty="0"/>
          </a:p>
        </p:txBody>
      </p:sp>
      <p:sp>
        <p:nvSpPr>
          <p:cNvPr id="10" name="Text 8"/>
          <p:cNvSpPr/>
          <p:nvPr/>
        </p:nvSpPr>
        <p:spPr>
          <a:xfrm>
            <a:off x="5340548" y="4252913"/>
            <a:ext cx="2676644" cy="334566"/>
          </a:xfrm>
          <a:prstGeom prst="rect">
            <a:avLst/>
          </a:prstGeom>
          <a:noFill/>
          <a:ln/>
        </p:spPr>
        <p:txBody>
          <a:bodyPr wrap="none" lIns="0" tIns="0" rIns="0" bIns="0" rtlCol="0" anchor="t"/>
          <a:lstStyle/>
          <a:p>
            <a:pPr marL="0" indent="0" algn="l">
              <a:lnSpc>
                <a:spcPts val="2600"/>
              </a:lnSpc>
              <a:buNone/>
            </a:pPr>
            <a:r>
              <a:rPr lang="en-US" sz="2400" dirty="0">
                <a:solidFill>
                  <a:srgbClr val="CFD0D8"/>
                </a:solidFill>
                <a:latin typeface="Roboto Medium" pitchFamily="34" charset="0"/>
                <a:ea typeface="Roboto Medium" pitchFamily="34" charset="-122"/>
                <a:cs typeface="Roboto Medium" pitchFamily="34" charset="-120"/>
              </a:rPr>
              <a:t>Advanced Control</a:t>
            </a:r>
            <a:endParaRPr lang="en-US" sz="2400" dirty="0"/>
          </a:p>
        </p:txBody>
      </p:sp>
      <p:sp>
        <p:nvSpPr>
          <p:cNvPr id="11" name="Text 9"/>
          <p:cNvSpPr/>
          <p:nvPr/>
        </p:nvSpPr>
        <p:spPr>
          <a:xfrm>
            <a:off x="5340548" y="4715947"/>
            <a:ext cx="8326398" cy="685324"/>
          </a:xfrm>
          <a:prstGeom prst="rect">
            <a:avLst/>
          </a:prstGeom>
          <a:noFill/>
          <a:ln/>
        </p:spPr>
        <p:txBody>
          <a:bodyPr wrap="square" lIns="0" tIns="0" rIns="0" bIns="0" rtlCol="0" anchor="t"/>
          <a:lstStyle/>
          <a:p>
            <a:pPr>
              <a:lnSpc>
                <a:spcPts val="2650"/>
              </a:lnSpc>
            </a:pPr>
            <a:r>
              <a:rPr lang="en-US" sz="2200" dirty="0">
                <a:solidFill>
                  <a:srgbClr val="CFD0D8"/>
                </a:solidFill>
                <a:latin typeface="Roboto" pitchFamily="34" charset="0"/>
                <a:ea typeface="Roboto" pitchFamily="34" charset="-122"/>
                <a:cs typeface="Roboto" pitchFamily="34" charset="-120"/>
              </a:rPr>
              <a:t>AI-powered control </a:t>
            </a:r>
            <a:r>
              <a:rPr lang="en-US" sz="2200" dirty="0" smtClean="0">
                <a:solidFill>
                  <a:srgbClr val="CFD0D8"/>
                </a:solidFill>
                <a:latin typeface="Roboto" pitchFamily="34" charset="0"/>
                <a:ea typeface="Roboto" pitchFamily="34" charset="-122"/>
                <a:cs typeface="Roboto" pitchFamily="34" charset="-120"/>
              </a:rPr>
              <a:t>algorithm real-time </a:t>
            </a:r>
            <a:r>
              <a:rPr lang="en-US" sz="2200" dirty="0" err="1" smtClean="0">
                <a:solidFill>
                  <a:srgbClr val="CFD0D8"/>
                </a:solidFill>
                <a:latin typeface="Roboto" pitchFamily="34" charset="0"/>
                <a:ea typeface="Roboto" pitchFamily="34" charset="-122"/>
                <a:cs typeface="Roboto" pitchFamily="34" charset="-120"/>
              </a:rPr>
              <a:t>ms</a:t>
            </a:r>
            <a:r>
              <a:rPr lang="en-US" sz="2200" dirty="0" smtClean="0">
                <a:solidFill>
                  <a:srgbClr val="CFD0D8"/>
                </a:solidFill>
                <a:latin typeface="Roboto" pitchFamily="34" charset="0"/>
                <a:ea typeface="Roboto" pitchFamily="34" charset="-122"/>
                <a:cs typeface="Roboto" pitchFamily="34" charset="-120"/>
              </a:rPr>
              <a:t> </a:t>
            </a:r>
            <a:r>
              <a:rPr lang="en-US" sz="2200" dirty="0">
                <a:solidFill>
                  <a:srgbClr val="CFD0D8"/>
                </a:solidFill>
                <a:latin typeface="Roboto" pitchFamily="34" charset="0"/>
                <a:ea typeface="Roboto" pitchFamily="34" charset="-122"/>
                <a:cs typeface="Roboto" pitchFamily="34" charset="-120"/>
              </a:rPr>
              <a:t>for optimal performance adapt to changing conditions and optimize energy usage </a:t>
            </a:r>
            <a:r>
              <a:rPr lang="en-US" sz="2200" dirty="0" smtClean="0">
                <a:solidFill>
                  <a:srgbClr val="CFD0D8"/>
                </a:solidFill>
                <a:latin typeface="Roboto" pitchFamily="34" charset="0"/>
                <a:ea typeface="Roboto" pitchFamily="34" charset="-122"/>
                <a:cs typeface="Roboto" pitchFamily="34" charset="-120"/>
              </a:rPr>
              <a:t>in.</a:t>
            </a:r>
            <a:endParaRPr lang="en-US" sz="2200" dirty="0"/>
          </a:p>
        </p:txBody>
      </p:sp>
      <p:sp>
        <p:nvSpPr>
          <p:cNvPr id="12" name="Shape 10"/>
          <p:cNvSpPr/>
          <p:nvPr/>
        </p:nvSpPr>
        <p:spPr>
          <a:xfrm>
            <a:off x="5233511" y="5600105"/>
            <a:ext cx="8540472" cy="15240"/>
          </a:xfrm>
          <a:prstGeom prst="roundRect">
            <a:avLst>
              <a:gd name="adj" fmla="val 590145"/>
            </a:avLst>
          </a:prstGeom>
          <a:solidFill>
            <a:srgbClr val="313E80"/>
          </a:solidFill>
          <a:ln/>
        </p:spPr>
      </p:sp>
      <p:sp>
        <p:nvSpPr>
          <p:cNvPr id="13" name="Shape 11"/>
          <p:cNvSpPr/>
          <p:nvPr/>
        </p:nvSpPr>
        <p:spPr>
          <a:xfrm>
            <a:off x="749379" y="5722382"/>
            <a:ext cx="6565821" cy="1919168"/>
          </a:xfrm>
          <a:prstGeom prst="roundRect">
            <a:avLst>
              <a:gd name="adj" fmla="val 4686"/>
            </a:avLst>
          </a:prstGeom>
          <a:solidFill>
            <a:srgbClr val="182567"/>
          </a:solidFill>
          <a:ln w="7620">
            <a:solidFill>
              <a:srgbClr val="313E80"/>
            </a:solidFill>
            <a:prstDash val="solid"/>
          </a:ln>
        </p:spPr>
      </p:sp>
      <p:sp>
        <p:nvSpPr>
          <p:cNvPr id="14" name="Text 12"/>
          <p:cNvSpPr/>
          <p:nvPr/>
        </p:nvSpPr>
        <p:spPr>
          <a:xfrm>
            <a:off x="3881676" y="6493788"/>
            <a:ext cx="301109" cy="376357"/>
          </a:xfrm>
          <a:prstGeom prst="rect">
            <a:avLst/>
          </a:prstGeom>
          <a:noFill/>
          <a:ln/>
        </p:spPr>
        <p:txBody>
          <a:bodyPr wrap="none" lIns="0" tIns="0" rIns="0" bIns="0" rtlCol="0" anchor="t"/>
          <a:lstStyle/>
          <a:p>
            <a:pPr marL="0" indent="0" algn="ctr">
              <a:lnSpc>
                <a:spcPts val="3750"/>
              </a:lnSpc>
              <a:buNone/>
            </a:pPr>
            <a:r>
              <a:rPr lang="en-US" sz="2350" dirty="0">
                <a:solidFill>
                  <a:srgbClr val="CFD0D8"/>
                </a:solidFill>
                <a:latin typeface="Roboto Medium" pitchFamily="34" charset="0"/>
                <a:ea typeface="Roboto Medium" pitchFamily="34" charset="-122"/>
                <a:cs typeface="Roboto Medium" pitchFamily="34" charset="-120"/>
              </a:rPr>
              <a:t>3</a:t>
            </a:r>
            <a:endParaRPr lang="en-US" sz="2350" dirty="0"/>
          </a:p>
        </p:txBody>
      </p:sp>
      <p:sp>
        <p:nvSpPr>
          <p:cNvPr id="15" name="Text 13"/>
          <p:cNvSpPr/>
          <p:nvPr/>
        </p:nvSpPr>
        <p:spPr>
          <a:xfrm>
            <a:off x="7529274" y="5936456"/>
            <a:ext cx="2676644" cy="334566"/>
          </a:xfrm>
          <a:prstGeom prst="rect">
            <a:avLst/>
          </a:prstGeom>
          <a:noFill/>
          <a:ln/>
        </p:spPr>
        <p:txBody>
          <a:bodyPr wrap="none" lIns="0" tIns="0" rIns="0" bIns="0" rtlCol="0" anchor="t"/>
          <a:lstStyle/>
          <a:p>
            <a:pPr marL="0" indent="0" algn="l">
              <a:lnSpc>
                <a:spcPts val="2600"/>
              </a:lnSpc>
              <a:buNone/>
            </a:pPr>
            <a:r>
              <a:rPr lang="en-US" sz="2400" dirty="0">
                <a:solidFill>
                  <a:srgbClr val="CFD0D8"/>
                </a:solidFill>
                <a:latin typeface="Roboto Medium" pitchFamily="34" charset="0"/>
                <a:ea typeface="Roboto Medium" pitchFamily="34" charset="-122"/>
                <a:cs typeface="Roboto Medium" pitchFamily="34" charset="-120"/>
              </a:rPr>
              <a:t>Digitalization &amp; IoT</a:t>
            </a:r>
            <a:endParaRPr lang="en-US" sz="2400" dirty="0"/>
          </a:p>
        </p:txBody>
      </p:sp>
      <p:sp>
        <p:nvSpPr>
          <p:cNvPr id="16" name="Text 14"/>
          <p:cNvSpPr/>
          <p:nvPr/>
        </p:nvSpPr>
        <p:spPr>
          <a:xfrm>
            <a:off x="7529274" y="6399490"/>
            <a:ext cx="6137672" cy="1027986"/>
          </a:xfrm>
          <a:prstGeom prst="rect">
            <a:avLst/>
          </a:prstGeom>
          <a:noFill/>
          <a:ln/>
        </p:spPr>
        <p:txBody>
          <a:bodyPr wrap="square" lIns="0" tIns="0" rIns="0" bIns="0" rtlCol="0" anchor="t"/>
          <a:lstStyle/>
          <a:p>
            <a:pPr marL="0" indent="0" algn="l">
              <a:lnSpc>
                <a:spcPts val="2650"/>
              </a:lnSpc>
              <a:buNone/>
            </a:pPr>
            <a:r>
              <a:rPr lang="en-US" sz="1650" dirty="0">
                <a:solidFill>
                  <a:srgbClr val="CFD0D8"/>
                </a:solidFill>
                <a:latin typeface="Roboto" pitchFamily="34" charset="0"/>
                <a:ea typeface="Roboto" pitchFamily="34" charset="-122"/>
                <a:cs typeface="Roboto" pitchFamily="34" charset="-120"/>
              </a:rPr>
              <a:t>Remote monitoring, predictive maintenance, and smart grid integration enhance system </a:t>
            </a:r>
            <a:r>
              <a:rPr lang="en-US" sz="2200" dirty="0">
                <a:solidFill>
                  <a:srgbClr val="CFD0D8"/>
                </a:solidFill>
                <a:latin typeface="Roboto" pitchFamily="34" charset="0"/>
                <a:ea typeface="Roboto" pitchFamily="34" charset="-122"/>
                <a:cs typeface="Roboto" pitchFamily="34" charset="-120"/>
              </a:rPr>
              <a:t>reliability</a:t>
            </a:r>
            <a:r>
              <a:rPr lang="en-US" sz="1650" dirty="0">
                <a:solidFill>
                  <a:srgbClr val="CFD0D8"/>
                </a:solidFill>
                <a:latin typeface="Roboto" pitchFamily="34" charset="0"/>
                <a:ea typeface="Roboto" pitchFamily="34" charset="-122"/>
                <a:cs typeface="Roboto" pitchFamily="34" charset="-120"/>
              </a:rPr>
              <a:t> and efficiency, optimizing performance and reducing downtime.</a:t>
            </a:r>
            <a:endParaRPr lang="en-US" sz="165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130</TotalTime>
  <Words>712</Words>
  <Application>Microsoft Office PowerPoint</Application>
  <PresentationFormat>Custom</PresentationFormat>
  <Paragraphs>73</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Roboto</vt:lpstr>
      <vt:lpstr>Wingdings 3</vt:lpstr>
      <vt:lpstr>Arial</vt:lpstr>
      <vt:lpstr>Roboto Medium</vt:lpstr>
      <vt:lpstr>Roboto Bold</vt:lpstr>
      <vt:lpstr>Calibri</vt:lpstr>
      <vt:lpstr>Century Gothic</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Maher</cp:lastModifiedBy>
  <cp:revision>11</cp:revision>
  <dcterms:created xsi:type="dcterms:W3CDTF">2025-03-17T20:36:41Z</dcterms:created>
  <dcterms:modified xsi:type="dcterms:W3CDTF">2025-03-17T22:55:20Z</dcterms:modified>
</cp:coreProperties>
</file>